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6" r:id="rId2"/>
    <p:sldId id="429" r:id="rId3"/>
    <p:sldId id="453" r:id="rId4"/>
    <p:sldId id="454" r:id="rId5"/>
    <p:sldId id="460" r:id="rId6"/>
    <p:sldId id="457" r:id="rId7"/>
    <p:sldId id="444" r:id="rId8"/>
    <p:sldId id="458" r:id="rId9"/>
    <p:sldId id="461" r:id="rId10"/>
    <p:sldId id="406" r:id="rId11"/>
    <p:sldId id="459" r:id="rId12"/>
    <p:sldId id="456" r:id="rId13"/>
    <p:sldId id="452" r:id="rId14"/>
    <p:sldId id="400" r:id="rId15"/>
    <p:sldId id="390" r:id="rId16"/>
    <p:sldId id="391" r:id="rId17"/>
    <p:sldId id="397" r:id="rId18"/>
    <p:sldId id="396" r:id="rId19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496089-71CD-9B4B-8C5A-8F2B4CADFA5F}">
          <p14:sldIdLst>
            <p14:sldId id="386"/>
            <p14:sldId id="429"/>
            <p14:sldId id="453"/>
            <p14:sldId id="454"/>
            <p14:sldId id="460"/>
            <p14:sldId id="457"/>
            <p14:sldId id="444"/>
            <p14:sldId id="458"/>
            <p14:sldId id="461"/>
            <p14:sldId id="406"/>
          </p14:sldIdLst>
        </p14:section>
        <p14:section name="extra" id="{FF22E308-2E3D-D64A-92B6-32B224F898AC}">
          <p14:sldIdLst>
            <p14:sldId id="459"/>
            <p14:sldId id="456"/>
            <p14:sldId id="452"/>
            <p14:sldId id="400"/>
            <p14:sldId id="390"/>
            <p14:sldId id="391"/>
            <p14:sldId id="397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7" autoAdjust="0"/>
    <p:restoredTop sz="95426" autoAdjust="0"/>
  </p:normalViewPr>
  <p:slideViewPr>
    <p:cSldViewPr showGuides="1">
      <p:cViewPr>
        <p:scale>
          <a:sx n="150" d="100"/>
          <a:sy n="150" d="100"/>
        </p:scale>
        <p:origin x="216" y="480"/>
      </p:cViewPr>
      <p:guideLst>
        <p:guide orient="horz" pos="1620"/>
        <p:guide orient="horz" pos="5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7/5/18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7/5/18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72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95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7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31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66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0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7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defTabSz="914400">
              <a:lnSpc>
                <a:spcPct val="12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200">
                <a:ea typeface="+mn-ea"/>
                <a:cs typeface="+mn-cs"/>
              </a:rPr>
              <a:t>	</a:t>
            </a:r>
            <a:endParaRPr lang="en-AU" sz="1200" baseline="-250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B6865-E1C3-2042-8787-4FE4237BF9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91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0" y="4124457"/>
            <a:ext cx="9144000" cy="1019044"/>
            <a:chOff x="1" y="4124455"/>
            <a:chExt cx="9144000" cy="101904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1497" y="4455240"/>
              <a:ext cx="9142503" cy="6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0" name="Group 99"/>
            <p:cNvGrpSpPr/>
            <p:nvPr userDrawn="1"/>
          </p:nvGrpSpPr>
          <p:grpSpPr>
            <a:xfrm>
              <a:off x="1" y="4124455"/>
              <a:ext cx="9144000" cy="745712"/>
              <a:chOff x="1" y="4124455"/>
              <a:chExt cx="9144000" cy="745712"/>
            </a:xfrm>
          </p:grpSpPr>
          <p:grpSp>
            <p:nvGrpSpPr>
              <p:cNvPr id="31" name="Group 98"/>
              <p:cNvGrpSpPr/>
              <p:nvPr userDrawn="1"/>
            </p:nvGrpSpPr>
            <p:grpSpPr>
              <a:xfrm>
                <a:off x="1" y="4124455"/>
                <a:ext cx="9144000" cy="745712"/>
                <a:chOff x="1" y="4124455"/>
                <a:chExt cx="9159874" cy="745712"/>
              </a:xfrm>
            </p:grpSpPr>
            <p:sp>
              <p:nvSpPr>
                <p:cNvPr id="46" name="Freeform 42"/>
                <p:cNvSpPr>
                  <a:spLocks noEditPoints="1"/>
                </p:cNvSpPr>
                <p:nvPr/>
              </p:nvSpPr>
              <p:spPr bwMode="auto">
                <a:xfrm>
                  <a:off x="1" y="4171566"/>
                  <a:ext cx="9159873" cy="698601"/>
                </a:xfrm>
                <a:custGeom>
                  <a:avLst/>
                  <a:gdLst/>
                  <a:ahLst/>
                  <a:cxnLst>
                    <a:cxn ang="0">
                      <a:pos x="2415" y="88"/>
                    </a:cxn>
                    <a:cxn ang="0">
                      <a:pos x="0" y="88"/>
                    </a:cxn>
                    <a:cxn ang="0">
                      <a:pos x="0" y="102"/>
                    </a:cxn>
                    <a:cxn ang="0">
                      <a:pos x="2202" y="102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881" y="0"/>
                    </a:cxn>
                    <a:cxn ang="0">
                      <a:pos x="2855" y="0"/>
                    </a:cxn>
                    <a:cxn ang="0">
                      <a:pos x="285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768" y="220"/>
                    </a:cxn>
                    <a:cxn ang="0">
                      <a:pos x="2881" y="220"/>
                    </a:cxn>
                    <a:cxn ang="0">
                      <a:pos x="2881" y="0"/>
                    </a:cxn>
                  </a:cxnLst>
                  <a:rect l="0" t="0" r="r" b="b"/>
                  <a:pathLst>
                    <a:path w="2881" h="220">
                      <a:moveTo>
                        <a:pt x="2415" y="88"/>
                      </a:move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02" y="102"/>
                        <a:pt x="2202" y="102"/>
                        <a:pt x="2202" y="102"/>
                      </a:cubicBezTo>
                      <a:cubicBezTo>
                        <a:pt x="2341" y="102"/>
                        <a:pt x="2386" y="99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moveTo>
                        <a:pt x="2881" y="0"/>
                      </a:moveTo>
                      <a:cubicBezTo>
                        <a:pt x="2855" y="0"/>
                        <a:pt x="2855" y="0"/>
                        <a:pt x="2855" y="0"/>
                      </a:cubicBezTo>
                      <a:cubicBezTo>
                        <a:pt x="2855" y="88"/>
                        <a:pt x="2855" y="88"/>
                        <a:pt x="285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89" y="148"/>
                        <a:pt x="2587" y="220"/>
                        <a:pt x="2768" y="220"/>
                      </a:cubicBezTo>
                      <a:cubicBezTo>
                        <a:pt x="2812" y="220"/>
                        <a:pt x="2881" y="220"/>
                        <a:pt x="2881" y="220"/>
                      </a:cubicBezTo>
                      <a:cubicBezTo>
                        <a:pt x="2881" y="0"/>
                        <a:pt x="2881" y="0"/>
                        <a:pt x="2881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7" name="Freeform 43"/>
                <p:cNvSpPr>
                  <a:spLocks noEditPoints="1"/>
                </p:cNvSpPr>
                <p:nvPr/>
              </p:nvSpPr>
              <p:spPr bwMode="auto">
                <a:xfrm>
                  <a:off x="1" y="4124455"/>
                  <a:ext cx="9077765" cy="327091"/>
                </a:xfrm>
                <a:custGeom>
                  <a:avLst/>
                  <a:gdLst/>
                  <a:ahLst/>
                  <a:cxnLst>
                    <a:cxn ang="0">
                      <a:pos x="2855" y="15"/>
                    </a:cxn>
                    <a:cxn ang="0">
                      <a:pos x="2773" y="15"/>
                    </a:cxn>
                    <a:cxn ang="0">
                      <a:pos x="2415" y="103"/>
                    </a:cxn>
                    <a:cxn ang="0">
                      <a:pos x="2855" y="103"/>
                    </a:cxn>
                    <a:cxn ang="0">
                      <a:pos x="2855" y="15"/>
                    </a:cxn>
                    <a:cxn ang="0">
                      <a:pos x="2075" y="0"/>
                    </a:cxn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2415" y="103"/>
                    </a:cxn>
                    <a:cxn ang="0">
                      <a:pos x="2075" y="0"/>
                    </a:cxn>
                  </a:cxnLst>
                  <a:rect l="0" t="0" r="r" b="b"/>
                  <a:pathLst>
                    <a:path w="2855" h="103">
                      <a:moveTo>
                        <a:pt x="2855" y="15"/>
                      </a:moveTo>
                      <a:cubicBezTo>
                        <a:pt x="2773" y="15"/>
                        <a:pt x="2773" y="15"/>
                        <a:pt x="2773" y="15"/>
                      </a:cubicBezTo>
                      <a:cubicBezTo>
                        <a:pt x="2555" y="15"/>
                        <a:pt x="2475" y="80"/>
                        <a:pt x="2415" y="103"/>
                      </a:cubicBezTo>
                      <a:cubicBezTo>
                        <a:pt x="2855" y="103"/>
                        <a:pt x="2855" y="103"/>
                        <a:pt x="2855" y="103"/>
                      </a:cubicBezTo>
                      <a:cubicBezTo>
                        <a:pt x="2855" y="15"/>
                        <a:pt x="2855" y="15"/>
                        <a:pt x="2855" y="15"/>
                      </a:cubicBezTo>
                      <a:moveTo>
                        <a:pt x="207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2415" y="103"/>
                        <a:pt x="2415" y="103"/>
                        <a:pt x="2415" y="103"/>
                      </a:cubicBezTo>
                      <a:cubicBezTo>
                        <a:pt x="2342" y="43"/>
                        <a:pt x="2220" y="0"/>
                        <a:pt x="2075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1" y="4171566"/>
                  <a:ext cx="7677872" cy="324399"/>
                </a:xfrm>
                <a:custGeom>
                  <a:avLst/>
                  <a:gdLst/>
                  <a:ahLst/>
                  <a:cxnLst>
                    <a:cxn ang="0">
                      <a:pos x="2415" y="88"/>
                    </a:cxn>
                    <a:cxn ang="0">
                      <a:pos x="2075" y="0"/>
                    </a:cxn>
                    <a:cxn ang="0">
                      <a:pos x="0" y="0"/>
                    </a:cxn>
                    <a:cxn ang="0">
                      <a:pos x="0" y="102"/>
                    </a:cxn>
                    <a:cxn ang="0">
                      <a:pos x="2202" y="102"/>
                    </a:cxn>
                    <a:cxn ang="0">
                      <a:pos x="2415" y="88"/>
                    </a:cxn>
                  </a:cxnLst>
                  <a:rect l="0" t="0" r="r" b="b"/>
                  <a:pathLst>
                    <a:path w="2415" h="102">
                      <a:moveTo>
                        <a:pt x="2415" y="88"/>
                      </a:moveTo>
                      <a:cubicBezTo>
                        <a:pt x="2333" y="41"/>
                        <a:pt x="2220" y="0"/>
                        <a:pt x="20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02" y="102"/>
                        <a:pt x="2202" y="102"/>
                        <a:pt x="2202" y="102"/>
                      </a:cubicBezTo>
                      <a:cubicBezTo>
                        <a:pt x="2341" y="102"/>
                        <a:pt x="2386" y="99"/>
                        <a:pt x="2415" y="88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9" name="Freeform 45"/>
                <p:cNvSpPr>
                  <a:spLocks/>
                </p:cNvSpPr>
                <p:nvPr/>
              </p:nvSpPr>
              <p:spPr bwMode="auto">
                <a:xfrm>
                  <a:off x="7677873" y="4171566"/>
                  <a:ext cx="1482002" cy="648796"/>
                </a:xfrm>
                <a:custGeom>
                  <a:avLst/>
                  <a:gdLst/>
                  <a:ahLst/>
                  <a:cxnLst>
                    <a:cxn ang="0">
                      <a:pos x="358" y="0"/>
                    </a:cxn>
                    <a:cxn ang="0">
                      <a:pos x="0" y="88"/>
                    </a:cxn>
                    <a:cxn ang="0">
                      <a:pos x="353" y="204"/>
                    </a:cxn>
                    <a:cxn ang="0">
                      <a:pos x="466" y="204"/>
                    </a:cxn>
                    <a:cxn ang="0">
                      <a:pos x="466" y="0"/>
                    </a:cxn>
                    <a:cxn ang="0">
                      <a:pos x="358" y="0"/>
                    </a:cxn>
                  </a:cxnLst>
                  <a:rect l="0" t="0" r="r" b="b"/>
                  <a:pathLst>
                    <a:path w="466" h="204">
                      <a:moveTo>
                        <a:pt x="358" y="0"/>
                      </a:moveTo>
                      <a:cubicBezTo>
                        <a:pt x="140" y="0"/>
                        <a:pt x="60" y="65"/>
                        <a:pt x="0" y="88"/>
                      </a:cubicBezTo>
                      <a:cubicBezTo>
                        <a:pt x="96" y="142"/>
                        <a:pt x="172" y="204"/>
                        <a:pt x="353" y="204"/>
                      </a:cubicBezTo>
                      <a:cubicBezTo>
                        <a:pt x="397" y="204"/>
                        <a:pt x="466" y="204"/>
                        <a:pt x="466" y="204"/>
                      </a:cubicBezTo>
                      <a:cubicBezTo>
                        <a:pt x="466" y="0"/>
                        <a:pt x="466" y="0"/>
                        <a:pt x="466" y="0"/>
                      </a:cubicBezTo>
                      <a:lnTo>
                        <a:pt x="3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pic>
            <p:nvPicPr>
              <p:cNvPr id="32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01816" y="4256808"/>
                <a:ext cx="489038" cy="489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Group 19"/>
              <p:cNvGrpSpPr/>
              <p:nvPr userDrawn="1"/>
            </p:nvGrpSpPr>
            <p:grpSpPr>
              <a:xfrm>
                <a:off x="359397" y="4355630"/>
                <a:ext cx="612558" cy="71438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9999" y="4219470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1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0403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403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957263"/>
            <a:ext cx="8460000" cy="34194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 userDrawn="1"/>
        </p:nvGrpSpPr>
        <p:grpSpPr>
          <a:xfrm>
            <a:off x="-9525" y="4538664"/>
            <a:ext cx="9169400" cy="636985"/>
            <a:chOff x="-9525" y="4538663"/>
            <a:chExt cx="9169400" cy="636985"/>
          </a:xfrm>
        </p:grpSpPr>
        <p:sp>
          <p:nvSpPr>
            <p:cNvPr id="49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4542235"/>
              <a:ext cx="9161463" cy="6012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0" name="Rectangle 7"/>
            <p:cNvSpPr>
              <a:spLocks noChangeArrowheads="1"/>
            </p:cNvSpPr>
            <p:nvPr userDrawn="1"/>
          </p:nvSpPr>
          <p:spPr bwMode="auto">
            <a:xfrm>
              <a:off x="1588" y="4775598"/>
              <a:ext cx="9142412" cy="3679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1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4538663"/>
              <a:ext cx="9169400" cy="63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84"/>
            <p:cNvSpPr>
              <a:spLocks noChangeArrowheads="1"/>
            </p:cNvSpPr>
            <p:nvPr/>
          </p:nvSpPr>
          <p:spPr bwMode="auto">
            <a:xfrm>
              <a:off x="-9525" y="4767263"/>
              <a:ext cx="9167813" cy="40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AutoShape 2"/>
            <p:cNvSpPr>
              <a:spLocks noChangeAspect="1" noChangeArrowheads="1" noTextEdit="1"/>
            </p:cNvSpPr>
            <p:nvPr userDrawn="1"/>
          </p:nvSpPr>
          <p:spPr bwMode="auto">
            <a:xfrm>
              <a:off x="-9525" y="4562475"/>
              <a:ext cx="9169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Rectangle 4"/>
            <p:cNvSpPr>
              <a:spLocks noChangeArrowheads="1"/>
            </p:cNvSpPr>
            <p:nvPr userDrawn="1"/>
          </p:nvSpPr>
          <p:spPr bwMode="auto">
            <a:xfrm>
              <a:off x="0" y="4794250"/>
              <a:ext cx="9150350" cy="3524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Rectangle 5"/>
            <p:cNvSpPr>
              <a:spLocks noChangeArrowheads="1"/>
            </p:cNvSpPr>
            <p:nvPr userDrawn="1"/>
          </p:nvSpPr>
          <p:spPr bwMode="auto">
            <a:xfrm>
              <a:off x="0" y="4794250"/>
              <a:ext cx="91503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6"/>
            <p:cNvSpPr>
              <a:spLocks noEditPoints="1"/>
            </p:cNvSpPr>
            <p:nvPr userDrawn="1"/>
          </p:nvSpPr>
          <p:spPr bwMode="auto">
            <a:xfrm>
              <a:off x="0" y="4575175"/>
              <a:ext cx="9150350" cy="498475"/>
            </a:xfrm>
            <a:custGeom>
              <a:avLst/>
              <a:gdLst/>
              <a:ahLst/>
              <a:cxnLst>
                <a:cxn ang="0">
                  <a:pos x="2877" y="10"/>
                </a:cxn>
                <a:cxn ang="0">
                  <a:pos x="2814" y="10"/>
                </a:cxn>
                <a:cxn ang="0">
                  <a:pos x="2576" y="69"/>
                </a:cxn>
                <a:cxn ang="0">
                  <a:pos x="2877" y="69"/>
                </a:cxn>
                <a:cxn ang="0">
                  <a:pos x="2877" y="157"/>
                </a:cxn>
                <a:cxn ang="0">
                  <a:pos x="2877" y="157"/>
                </a:cxn>
                <a:cxn ang="0">
                  <a:pos x="2877" y="10"/>
                </a:cxn>
                <a:cxn ang="0">
                  <a:pos x="2349" y="0"/>
                </a:cxn>
                <a:cxn ang="0">
                  <a:pos x="0" y="0"/>
                </a:cxn>
                <a:cxn ang="0">
                  <a:pos x="0" y="69"/>
                </a:cxn>
                <a:cxn ang="0">
                  <a:pos x="2576" y="69"/>
                </a:cxn>
                <a:cxn ang="0">
                  <a:pos x="2349" y="0"/>
                </a:cxn>
              </a:cxnLst>
              <a:rect l="0" t="0" r="r" b="b"/>
              <a:pathLst>
                <a:path w="2877" h="157">
                  <a:moveTo>
                    <a:pt x="2877" y="10"/>
                  </a:moveTo>
                  <a:cubicBezTo>
                    <a:pt x="2814" y="10"/>
                    <a:pt x="2814" y="10"/>
                    <a:pt x="2814" y="10"/>
                  </a:cubicBezTo>
                  <a:cubicBezTo>
                    <a:pt x="2669" y="10"/>
                    <a:pt x="2616" y="53"/>
                    <a:pt x="2576" y="69"/>
                  </a:cubicBezTo>
                  <a:cubicBezTo>
                    <a:pt x="2877" y="69"/>
                    <a:pt x="2877" y="69"/>
                    <a:pt x="2877" y="69"/>
                  </a:cubicBezTo>
                  <a:cubicBezTo>
                    <a:pt x="2877" y="157"/>
                    <a:pt x="2877" y="157"/>
                    <a:pt x="2877" y="157"/>
                  </a:cubicBezTo>
                  <a:cubicBezTo>
                    <a:pt x="2877" y="157"/>
                    <a:pt x="2877" y="157"/>
                    <a:pt x="2877" y="157"/>
                  </a:cubicBezTo>
                  <a:cubicBezTo>
                    <a:pt x="2877" y="10"/>
                    <a:pt x="2877" y="10"/>
                    <a:pt x="2877" y="10"/>
                  </a:cubicBezTo>
                  <a:moveTo>
                    <a:pt x="23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576" y="69"/>
                    <a:pt x="2576" y="69"/>
                    <a:pt x="2576" y="69"/>
                  </a:cubicBezTo>
                  <a:cubicBezTo>
                    <a:pt x="2527" y="29"/>
                    <a:pt x="2446" y="0"/>
                    <a:pt x="2349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7"/>
            <p:cNvSpPr>
              <a:spLocks noEditPoints="1"/>
            </p:cNvSpPr>
            <p:nvPr userDrawn="1"/>
          </p:nvSpPr>
          <p:spPr bwMode="auto">
            <a:xfrm>
              <a:off x="0" y="4794250"/>
              <a:ext cx="9150350" cy="279400"/>
            </a:xfrm>
            <a:custGeom>
              <a:avLst/>
              <a:gdLst/>
              <a:ahLst/>
              <a:cxnLst>
                <a:cxn ang="0">
                  <a:pos x="257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434" y="9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877" y="0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811" y="88"/>
                </a:cxn>
                <a:cxn ang="0">
                  <a:pos x="2877" y="88"/>
                </a:cxn>
                <a:cxn ang="0">
                  <a:pos x="2877" y="0"/>
                </a:cxn>
              </a:cxnLst>
              <a:rect l="0" t="0" r="r" b="b"/>
              <a:pathLst>
                <a:path w="2877" h="88">
                  <a:moveTo>
                    <a:pt x="25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434" y="9"/>
                    <a:pt x="2434" y="9"/>
                    <a:pt x="2434" y="9"/>
                  </a:cubicBezTo>
                  <a:cubicBezTo>
                    <a:pt x="2526" y="9"/>
                    <a:pt x="2556" y="7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moveTo>
                    <a:pt x="2877" y="0"/>
                  </a:moveTo>
                  <a:cubicBezTo>
                    <a:pt x="2576" y="0"/>
                    <a:pt x="2576" y="0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cubicBezTo>
                    <a:pt x="2625" y="40"/>
                    <a:pt x="2691" y="88"/>
                    <a:pt x="2811" y="88"/>
                  </a:cubicBezTo>
                  <a:cubicBezTo>
                    <a:pt x="2841" y="88"/>
                    <a:pt x="2877" y="88"/>
                    <a:pt x="2877" y="88"/>
                  </a:cubicBezTo>
                  <a:cubicBezTo>
                    <a:pt x="2877" y="0"/>
                    <a:pt x="2877" y="0"/>
                    <a:pt x="287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8"/>
            <p:cNvSpPr>
              <a:spLocks/>
            </p:cNvSpPr>
            <p:nvPr userDrawn="1"/>
          </p:nvSpPr>
          <p:spPr bwMode="auto">
            <a:xfrm>
              <a:off x="0" y="4606925"/>
              <a:ext cx="8193088" cy="215900"/>
            </a:xfrm>
            <a:custGeom>
              <a:avLst/>
              <a:gdLst/>
              <a:ahLst/>
              <a:cxnLst>
                <a:cxn ang="0">
                  <a:pos x="2576" y="59"/>
                </a:cxn>
                <a:cxn ang="0">
                  <a:pos x="2349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2434" y="68"/>
                </a:cxn>
                <a:cxn ang="0">
                  <a:pos x="2576" y="59"/>
                </a:cxn>
              </a:cxnLst>
              <a:rect l="0" t="0" r="r" b="b"/>
              <a:pathLst>
                <a:path w="2576" h="68">
                  <a:moveTo>
                    <a:pt x="2576" y="59"/>
                  </a:moveTo>
                  <a:cubicBezTo>
                    <a:pt x="2521" y="27"/>
                    <a:pt x="2446" y="0"/>
                    <a:pt x="23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434" y="68"/>
                    <a:pt x="2434" y="68"/>
                    <a:pt x="2434" y="68"/>
                  </a:cubicBezTo>
                  <a:cubicBezTo>
                    <a:pt x="2526" y="68"/>
                    <a:pt x="2556" y="66"/>
                    <a:pt x="2576" y="5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9"/>
            <p:cNvSpPr>
              <a:spLocks/>
            </p:cNvSpPr>
            <p:nvPr userDrawn="1"/>
          </p:nvSpPr>
          <p:spPr bwMode="auto">
            <a:xfrm>
              <a:off x="8193088" y="4606925"/>
              <a:ext cx="957263" cy="4318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0" y="59"/>
                </a:cxn>
                <a:cxn ang="0">
                  <a:pos x="235" y="136"/>
                </a:cxn>
                <a:cxn ang="0">
                  <a:pos x="301" y="136"/>
                </a:cxn>
                <a:cxn ang="0">
                  <a:pos x="301" y="0"/>
                </a:cxn>
                <a:cxn ang="0">
                  <a:pos x="238" y="0"/>
                </a:cxn>
              </a:cxnLst>
              <a:rect l="0" t="0" r="r" b="b"/>
              <a:pathLst>
                <a:path w="301" h="136">
                  <a:moveTo>
                    <a:pt x="238" y="0"/>
                  </a:moveTo>
                  <a:cubicBezTo>
                    <a:pt x="93" y="0"/>
                    <a:pt x="40" y="43"/>
                    <a:pt x="0" y="59"/>
                  </a:cubicBezTo>
                  <a:cubicBezTo>
                    <a:pt x="64" y="95"/>
                    <a:pt x="115" y="136"/>
                    <a:pt x="235" y="136"/>
                  </a:cubicBezTo>
                  <a:cubicBezTo>
                    <a:pt x="265" y="136"/>
                    <a:pt x="301" y="136"/>
                    <a:pt x="301" y="136"/>
                  </a:cubicBezTo>
                  <a:cubicBezTo>
                    <a:pt x="301" y="0"/>
                    <a:pt x="301" y="0"/>
                    <a:pt x="301" y="0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3" y="957263"/>
            <a:ext cx="7477125" cy="3419476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4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pic>
        <p:nvPicPr>
          <p:cNvPr id="47" name="Picture 7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656" y="4659719"/>
            <a:ext cx="324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499742"/>
            <a:ext cx="6121438" cy="144243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5" y="1563639"/>
            <a:ext cx="8461374" cy="639365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grpSp>
        <p:nvGrpSpPr>
          <p:cNvPr id="24" name="Group 99"/>
          <p:cNvGrpSpPr/>
          <p:nvPr userDrawn="1"/>
        </p:nvGrpSpPr>
        <p:grpSpPr>
          <a:xfrm>
            <a:off x="0" y="4124457"/>
            <a:ext cx="9144000" cy="745712"/>
            <a:chOff x="1" y="4124455"/>
            <a:chExt cx="9144000" cy="745712"/>
          </a:xfrm>
        </p:grpSpPr>
        <p:grpSp>
          <p:nvGrpSpPr>
            <p:cNvPr id="25" name="Group 98"/>
            <p:cNvGrpSpPr/>
            <p:nvPr userDrawn="1"/>
          </p:nvGrpSpPr>
          <p:grpSpPr>
            <a:xfrm>
              <a:off x="1" y="4124455"/>
              <a:ext cx="9144000" cy="745712"/>
              <a:chOff x="1" y="4124455"/>
              <a:chExt cx="9159874" cy="745712"/>
            </a:xfrm>
          </p:grpSpPr>
          <p:sp>
            <p:nvSpPr>
              <p:cNvPr id="41" name="Freeform 42"/>
              <p:cNvSpPr>
                <a:spLocks noEditPoints="1"/>
              </p:cNvSpPr>
              <p:nvPr/>
            </p:nvSpPr>
            <p:spPr bwMode="auto">
              <a:xfrm>
                <a:off x="1" y="4171566"/>
                <a:ext cx="9159873" cy="698601"/>
              </a:xfrm>
              <a:custGeom>
                <a:avLst/>
                <a:gdLst/>
                <a:ahLst/>
                <a:cxnLst>
                  <a:cxn ang="0">
                    <a:pos x="2415" y="88"/>
                  </a:cxn>
                  <a:cxn ang="0">
                    <a:pos x="0" y="88"/>
                  </a:cxn>
                  <a:cxn ang="0">
                    <a:pos x="0" y="102"/>
                  </a:cxn>
                  <a:cxn ang="0">
                    <a:pos x="2202" y="102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881" y="0"/>
                  </a:cxn>
                  <a:cxn ang="0">
                    <a:pos x="2855" y="0"/>
                  </a:cxn>
                  <a:cxn ang="0">
                    <a:pos x="285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768" y="220"/>
                  </a:cxn>
                  <a:cxn ang="0">
                    <a:pos x="2881" y="220"/>
                  </a:cxn>
                  <a:cxn ang="0">
                    <a:pos x="2881" y="0"/>
                  </a:cxn>
                </a:cxnLst>
                <a:rect l="0" t="0" r="r" b="b"/>
                <a:pathLst>
                  <a:path w="2881" h="220">
                    <a:moveTo>
                      <a:pt x="2415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202" y="102"/>
                      <a:pt x="2202" y="102"/>
                      <a:pt x="2202" y="102"/>
                    </a:cubicBezTo>
                    <a:cubicBezTo>
                      <a:pt x="2341" y="102"/>
                      <a:pt x="2386" y="99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moveTo>
                      <a:pt x="2881" y="0"/>
                    </a:moveTo>
                    <a:cubicBezTo>
                      <a:pt x="2855" y="0"/>
                      <a:pt x="2855" y="0"/>
                      <a:pt x="2855" y="0"/>
                    </a:cubicBezTo>
                    <a:cubicBezTo>
                      <a:pt x="2855" y="88"/>
                      <a:pt x="2855" y="88"/>
                      <a:pt x="285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89" y="148"/>
                      <a:pt x="2587" y="220"/>
                      <a:pt x="2768" y="220"/>
                    </a:cubicBezTo>
                    <a:cubicBezTo>
                      <a:pt x="2812" y="220"/>
                      <a:pt x="2881" y="220"/>
                      <a:pt x="2881" y="220"/>
                    </a:cubicBezTo>
                    <a:cubicBezTo>
                      <a:pt x="2881" y="0"/>
                      <a:pt x="2881" y="0"/>
                      <a:pt x="2881" y="0"/>
                    </a:cubicBezTo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2" name="Freeform 43"/>
              <p:cNvSpPr>
                <a:spLocks noEditPoints="1"/>
              </p:cNvSpPr>
              <p:nvPr/>
            </p:nvSpPr>
            <p:spPr bwMode="auto">
              <a:xfrm>
                <a:off x="1" y="4124455"/>
                <a:ext cx="9077765" cy="327091"/>
              </a:xfrm>
              <a:custGeom>
                <a:avLst/>
                <a:gdLst/>
                <a:ahLst/>
                <a:cxnLst>
                  <a:cxn ang="0">
                    <a:pos x="2855" y="15"/>
                  </a:cxn>
                  <a:cxn ang="0">
                    <a:pos x="2773" y="15"/>
                  </a:cxn>
                  <a:cxn ang="0">
                    <a:pos x="2415" y="103"/>
                  </a:cxn>
                  <a:cxn ang="0">
                    <a:pos x="2855" y="103"/>
                  </a:cxn>
                  <a:cxn ang="0">
                    <a:pos x="2855" y="15"/>
                  </a:cxn>
                  <a:cxn ang="0">
                    <a:pos x="2075" y="0"/>
                  </a:cxn>
                  <a:cxn ang="0">
                    <a:pos x="0" y="0"/>
                  </a:cxn>
                  <a:cxn ang="0">
                    <a:pos x="0" y="103"/>
                  </a:cxn>
                  <a:cxn ang="0">
                    <a:pos x="2415" y="103"/>
                  </a:cxn>
                  <a:cxn ang="0">
                    <a:pos x="2075" y="0"/>
                  </a:cxn>
                </a:cxnLst>
                <a:rect l="0" t="0" r="r" b="b"/>
                <a:pathLst>
                  <a:path w="2855" h="103">
                    <a:moveTo>
                      <a:pt x="2855" y="15"/>
                    </a:moveTo>
                    <a:cubicBezTo>
                      <a:pt x="2773" y="15"/>
                      <a:pt x="2773" y="15"/>
                      <a:pt x="2773" y="15"/>
                    </a:cubicBezTo>
                    <a:cubicBezTo>
                      <a:pt x="2555" y="15"/>
                      <a:pt x="2475" y="80"/>
                      <a:pt x="2415" y="103"/>
                    </a:cubicBezTo>
                    <a:cubicBezTo>
                      <a:pt x="2855" y="103"/>
                      <a:pt x="2855" y="103"/>
                      <a:pt x="2855" y="103"/>
                    </a:cubicBezTo>
                    <a:cubicBezTo>
                      <a:pt x="2855" y="15"/>
                      <a:pt x="2855" y="15"/>
                      <a:pt x="2855" y="15"/>
                    </a:cubicBezTo>
                    <a:moveTo>
                      <a:pt x="20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2415" y="103"/>
                      <a:pt x="2415" y="103"/>
                      <a:pt x="2415" y="103"/>
                    </a:cubicBezTo>
                    <a:cubicBezTo>
                      <a:pt x="2342" y="43"/>
                      <a:pt x="2220" y="0"/>
                      <a:pt x="2075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1" y="4171566"/>
                <a:ext cx="7677872" cy="324399"/>
              </a:xfrm>
              <a:custGeom>
                <a:avLst/>
                <a:gdLst/>
                <a:ahLst/>
                <a:cxnLst>
                  <a:cxn ang="0">
                    <a:pos x="2415" y="88"/>
                  </a:cxn>
                  <a:cxn ang="0">
                    <a:pos x="2075" y="0"/>
                  </a:cxn>
                  <a:cxn ang="0">
                    <a:pos x="0" y="0"/>
                  </a:cxn>
                  <a:cxn ang="0">
                    <a:pos x="0" y="102"/>
                  </a:cxn>
                  <a:cxn ang="0">
                    <a:pos x="2202" y="102"/>
                  </a:cxn>
                  <a:cxn ang="0">
                    <a:pos x="2415" y="88"/>
                  </a:cxn>
                </a:cxnLst>
                <a:rect l="0" t="0" r="r" b="b"/>
                <a:pathLst>
                  <a:path w="2415" h="102">
                    <a:moveTo>
                      <a:pt x="2415" y="88"/>
                    </a:moveTo>
                    <a:cubicBezTo>
                      <a:pt x="2333" y="41"/>
                      <a:pt x="2220" y="0"/>
                      <a:pt x="20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202" y="102"/>
                      <a:pt x="2202" y="102"/>
                      <a:pt x="2202" y="102"/>
                    </a:cubicBezTo>
                    <a:cubicBezTo>
                      <a:pt x="2341" y="102"/>
                      <a:pt x="2386" y="99"/>
                      <a:pt x="2415" y="88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7677873" y="4171566"/>
                <a:ext cx="1482002" cy="648796"/>
              </a:xfrm>
              <a:custGeom>
                <a:avLst/>
                <a:gdLst/>
                <a:ahLst/>
                <a:cxnLst>
                  <a:cxn ang="0">
                    <a:pos x="358" y="0"/>
                  </a:cxn>
                  <a:cxn ang="0">
                    <a:pos x="0" y="88"/>
                  </a:cxn>
                  <a:cxn ang="0">
                    <a:pos x="353" y="204"/>
                  </a:cxn>
                  <a:cxn ang="0">
                    <a:pos x="466" y="204"/>
                  </a:cxn>
                  <a:cxn ang="0">
                    <a:pos x="466" y="0"/>
                  </a:cxn>
                  <a:cxn ang="0">
                    <a:pos x="358" y="0"/>
                  </a:cxn>
                </a:cxnLst>
                <a:rect l="0" t="0" r="r" b="b"/>
                <a:pathLst>
                  <a:path w="466" h="204">
                    <a:moveTo>
                      <a:pt x="358" y="0"/>
                    </a:moveTo>
                    <a:cubicBezTo>
                      <a:pt x="140" y="0"/>
                      <a:pt x="60" y="65"/>
                      <a:pt x="0" y="88"/>
                    </a:cubicBezTo>
                    <a:cubicBezTo>
                      <a:pt x="96" y="142"/>
                      <a:pt x="172" y="204"/>
                      <a:pt x="353" y="204"/>
                    </a:cubicBezTo>
                    <a:cubicBezTo>
                      <a:pt x="397" y="204"/>
                      <a:pt x="466" y="204"/>
                      <a:pt x="466" y="204"/>
                    </a:cubicBezTo>
                    <a:cubicBezTo>
                      <a:pt x="466" y="0"/>
                      <a:pt x="466" y="0"/>
                      <a:pt x="466" y="0"/>
                    </a:cubicBez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26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816" y="4256808"/>
              <a:ext cx="489038" cy="4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19"/>
            <p:cNvGrpSpPr/>
            <p:nvPr userDrawn="1"/>
          </p:nvGrpSpPr>
          <p:grpSpPr>
            <a:xfrm>
              <a:off x="359397" y="4355630"/>
              <a:ext cx="612558" cy="71438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1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9999" y="4219470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1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950914"/>
            <a:ext cx="6121438" cy="2991261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3" name="Group 99"/>
          <p:cNvGrpSpPr/>
          <p:nvPr userDrawn="1"/>
        </p:nvGrpSpPr>
        <p:grpSpPr>
          <a:xfrm>
            <a:off x="0" y="4124457"/>
            <a:ext cx="9144000" cy="745712"/>
            <a:chOff x="1" y="4124455"/>
            <a:chExt cx="9144000" cy="745712"/>
          </a:xfrm>
        </p:grpSpPr>
        <p:grpSp>
          <p:nvGrpSpPr>
            <p:cNvPr id="24" name="Group 98"/>
            <p:cNvGrpSpPr/>
            <p:nvPr userDrawn="1"/>
          </p:nvGrpSpPr>
          <p:grpSpPr>
            <a:xfrm>
              <a:off x="1" y="4124455"/>
              <a:ext cx="9144000" cy="745712"/>
              <a:chOff x="1" y="4124455"/>
              <a:chExt cx="9159874" cy="745712"/>
            </a:xfrm>
          </p:grpSpPr>
          <p:sp>
            <p:nvSpPr>
              <p:cNvPr id="41" name="Freeform 42"/>
              <p:cNvSpPr>
                <a:spLocks noEditPoints="1"/>
              </p:cNvSpPr>
              <p:nvPr/>
            </p:nvSpPr>
            <p:spPr bwMode="auto">
              <a:xfrm>
                <a:off x="1" y="4171566"/>
                <a:ext cx="9159873" cy="698601"/>
              </a:xfrm>
              <a:custGeom>
                <a:avLst/>
                <a:gdLst/>
                <a:ahLst/>
                <a:cxnLst>
                  <a:cxn ang="0">
                    <a:pos x="2415" y="88"/>
                  </a:cxn>
                  <a:cxn ang="0">
                    <a:pos x="0" y="88"/>
                  </a:cxn>
                  <a:cxn ang="0">
                    <a:pos x="0" y="102"/>
                  </a:cxn>
                  <a:cxn ang="0">
                    <a:pos x="2202" y="102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881" y="0"/>
                  </a:cxn>
                  <a:cxn ang="0">
                    <a:pos x="2855" y="0"/>
                  </a:cxn>
                  <a:cxn ang="0">
                    <a:pos x="285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768" y="220"/>
                  </a:cxn>
                  <a:cxn ang="0">
                    <a:pos x="2881" y="220"/>
                  </a:cxn>
                  <a:cxn ang="0">
                    <a:pos x="2881" y="0"/>
                  </a:cxn>
                </a:cxnLst>
                <a:rect l="0" t="0" r="r" b="b"/>
                <a:pathLst>
                  <a:path w="2881" h="220">
                    <a:moveTo>
                      <a:pt x="2415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202" y="102"/>
                      <a:pt x="2202" y="102"/>
                      <a:pt x="2202" y="102"/>
                    </a:cubicBezTo>
                    <a:cubicBezTo>
                      <a:pt x="2341" y="102"/>
                      <a:pt x="2386" y="99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moveTo>
                      <a:pt x="2881" y="0"/>
                    </a:moveTo>
                    <a:cubicBezTo>
                      <a:pt x="2855" y="0"/>
                      <a:pt x="2855" y="0"/>
                      <a:pt x="2855" y="0"/>
                    </a:cubicBezTo>
                    <a:cubicBezTo>
                      <a:pt x="2855" y="88"/>
                      <a:pt x="2855" y="88"/>
                      <a:pt x="285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89" y="148"/>
                      <a:pt x="2587" y="220"/>
                      <a:pt x="2768" y="220"/>
                    </a:cubicBezTo>
                    <a:cubicBezTo>
                      <a:pt x="2812" y="220"/>
                      <a:pt x="2881" y="220"/>
                      <a:pt x="2881" y="220"/>
                    </a:cubicBezTo>
                    <a:cubicBezTo>
                      <a:pt x="2881" y="0"/>
                      <a:pt x="2881" y="0"/>
                      <a:pt x="2881" y="0"/>
                    </a:cubicBezTo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2" name="Freeform 43"/>
              <p:cNvSpPr>
                <a:spLocks noEditPoints="1"/>
              </p:cNvSpPr>
              <p:nvPr/>
            </p:nvSpPr>
            <p:spPr bwMode="auto">
              <a:xfrm>
                <a:off x="1" y="4124455"/>
                <a:ext cx="9077765" cy="327091"/>
              </a:xfrm>
              <a:custGeom>
                <a:avLst/>
                <a:gdLst/>
                <a:ahLst/>
                <a:cxnLst>
                  <a:cxn ang="0">
                    <a:pos x="2855" y="15"/>
                  </a:cxn>
                  <a:cxn ang="0">
                    <a:pos x="2773" y="15"/>
                  </a:cxn>
                  <a:cxn ang="0">
                    <a:pos x="2415" y="103"/>
                  </a:cxn>
                  <a:cxn ang="0">
                    <a:pos x="2855" y="103"/>
                  </a:cxn>
                  <a:cxn ang="0">
                    <a:pos x="2855" y="15"/>
                  </a:cxn>
                  <a:cxn ang="0">
                    <a:pos x="2075" y="0"/>
                  </a:cxn>
                  <a:cxn ang="0">
                    <a:pos x="0" y="0"/>
                  </a:cxn>
                  <a:cxn ang="0">
                    <a:pos x="0" y="103"/>
                  </a:cxn>
                  <a:cxn ang="0">
                    <a:pos x="2415" y="103"/>
                  </a:cxn>
                  <a:cxn ang="0">
                    <a:pos x="2075" y="0"/>
                  </a:cxn>
                </a:cxnLst>
                <a:rect l="0" t="0" r="r" b="b"/>
                <a:pathLst>
                  <a:path w="2855" h="103">
                    <a:moveTo>
                      <a:pt x="2855" y="15"/>
                    </a:moveTo>
                    <a:cubicBezTo>
                      <a:pt x="2773" y="15"/>
                      <a:pt x="2773" y="15"/>
                      <a:pt x="2773" y="15"/>
                    </a:cubicBezTo>
                    <a:cubicBezTo>
                      <a:pt x="2555" y="15"/>
                      <a:pt x="2475" y="80"/>
                      <a:pt x="2415" y="103"/>
                    </a:cubicBezTo>
                    <a:cubicBezTo>
                      <a:pt x="2855" y="103"/>
                      <a:pt x="2855" y="103"/>
                      <a:pt x="2855" y="103"/>
                    </a:cubicBezTo>
                    <a:cubicBezTo>
                      <a:pt x="2855" y="15"/>
                      <a:pt x="2855" y="15"/>
                      <a:pt x="2855" y="15"/>
                    </a:cubicBezTo>
                    <a:moveTo>
                      <a:pt x="20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2415" y="103"/>
                      <a:pt x="2415" y="103"/>
                      <a:pt x="2415" y="103"/>
                    </a:cubicBezTo>
                    <a:cubicBezTo>
                      <a:pt x="2342" y="43"/>
                      <a:pt x="2220" y="0"/>
                      <a:pt x="2075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1" y="4171566"/>
                <a:ext cx="7677872" cy="324399"/>
              </a:xfrm>
              <a:custGeom>
                <a:avLst/>
                <a:gdLst/>
                <a:ahLst/>
                <a:cxnLst>
                  <a:cxn ang="0">
                    <a:pos x="2415" y="88"/>
                  </a:cxn>
                  <a:cxn ang="0">
                    <a:pos x="2075" y="0"/>
                  </a:cxn>
                  <a:cxn ang="0">
                    <a:pos x="0" y="0"/>
                  </a:cxn>
                  <a:cxn ang="0">
                    <a:pos x="0" y="102"/>
                  </a:cxn>
                  <a:cxn ang="0">
                    <a:pos x="2202" y="102"/>
                  </a:cxn>
                  <a:cxn ang="0">
                    <a:pos x="2415" y="88"/>
                  </a:cxn>
                </a:cxnLst>
                <a:rect l="0" t="0" r="r" b="b"/>
                <a:pathLst>
                  <a:path w="2415" h="102">
                    <a:moveTo>
                      <a:pt x="2415" y="88"/>
                    </a:moveTo>
                    <a:cubicBezTo>
                      <a:pt x="2333" y="41"/>
                      <a:pt x="2220" y="0"/>
                      <a:pt x="20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202" y="102"/>
                      <a:pt x="2202" y="102"/>
                      <a:pt x="2202" y="102"/>
                    </a:cubicBezTo>
                    <a:cubicBezTo>
                      <a:pt x="2341" y="102"/>
                      <a:pt x="2386" y="99"/>
                      <a:pt x="2415" y="88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" name="Freeform 45"/>
              <p:cNvSpPr>
                <a:spLocks/>
              </p:cNvSpPr>
              <p:nvPr/>
            </p:nvSpPr>
            <p:spPr bwMode="auto">
              <a:xfrm>
                <a:off x="7677873" y="4171566"/>
                <a:ext cx="1482002" cy="648796"/>
              </a:xfrm>
              <a:custGeom>
                <a:avLst/>
                <a:gdLst/>
                <a:ahLst/>
                <a:cxnLst>
                  <a:cxn ang="0">
                    <a:pos x="358" y="0"/>
                  </a:cxn>
                  <a:cxn ang="0">
                    <a:pos x="0" y="88"/>
                  </a:cxn>
                  <a:cxn ang="0">
                    <a:pos x="353" y="204"/>
                  </a:cxn>
                  <a:cxn ang="0">
                    <a:pos x="466" y="204"/>
                  </a:cxn>
                  <a:cxn ang="0">
                    <a:pos x="466" y="0"/>
                  </a:cxn>
                  <a:cxn ang="0">
                    <a:pos x="358" y="0"/>
                  </a:cxn>
                </a:cxnLst>
                <a:rect l="0" t="0" r="r" b="b"/>
                <a:pathLst>
                  <a:path w="466" h="204">
                    <a:moveTo>
                      <a:pt x="358" y="0"/>
                    </a:moveTo>
                    <a:cubicBezTo>
                      <a:pt x="140" y="0"/>
                      <a:pt x="60" y="65"/>
                      <a:pt x="0" y="88"/>
                    </a:cubicBezTo>
                    <a:cubicBezTo>
                      <a:pt x="96" y="142"/>
                      <a:pt x="172" y="204"/>
                      <a:pt x="353" y="204"/>
                    </a:cubicBezTo>
                    <a:cubicBezTo>
                      <a:pt x="397" y="204"/>
                      <a:pt x="466" y="204"/>
                      <a:pt x="466" y="204"/>
                    </a:cubicBezTo>
                    <a:cubicBezTo>
                      <a:pt x="466" y="0"/>
                      <a:pt x="466" y="0"/>
                      <a:pt x="466" y="0"/>
                    </a:cubicBez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25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816" y="4256808"/>
              <a:ext cx="489038" cy="4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19"/>
            <p:cNvGrpSpPr/>
            <p:nvPr userDrawn="1"/>
          </p:nvGrpSpPr>
          <p:grpSpPr>
            <a:xfrm>
              <a:off x="359397" y="4355630"/>
              <a:ext cx="612558" cy="71438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3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9999" y="4219470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1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159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2" y="-1189"/>
            <a:ext cx="9144001" cy="5144689"/>
            <a:chOff x="0" y="-1190"/>
            <a:chExt cx="9144001" cy="5144689"/>
          </a:xfrm>
        </p:grpSpPr>
        <p:grpSp>
          <p:nvGrpSpPr>
            <p:cNvPr id="64" name="Group 74"/>
            <p:cNvGrpSpPr/>
            <p:nvPr userDrawn="1"/>
          </p:nvGrpSpPr>
          <p:grpSpPr>
            <a:xfrm>
              <a:off x="1" y="4124455"/>
              <a:ext cx="9144000" cy="1019044"/>
              <a:chOff x="1" y="4124455"/>
              <a:chExt cx="9144000" cy="1019044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4455240"/>
                <a:ext cx="9142503" cy="68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80" name="Group 99"/>
              <p:cNvGrpSpPr/>
              <p:nvPr userDrawn="1"/>
            </p:nvGrpSpPr>
            <p:grpSpPr>
              <a:xfrm>
                <a:off x="1" y="4124455"/>
                <a:ext cx="9144000" cy="745712"/>
                <a:chOff x="1" y="4124455"/>
                <a:chExt cx="9144000" cy="745712"/>
              </a:xfrm>
            </p:grpSpPr>
            <p:grpSp>
              <p:nvGrpSpPr>
                <p:cNvPr id="81" name="Group 98"/>
                <p:cNvGrpSpPr/>
                <p:nvPr userDrawn="1"/>
              </p:nvGrpSpPr>
              <p:grpSpPr>
                <a:xfrm>
                  <a:off x="1" y="4124455"/>
                  <a:ext cx="9144000" cy="745712"/>
                  <a:chOff x="1" y="4124455"/>
                  <a:chExt cx="9159874" cy="745712"/>
                </a:xfrm>
              </p:grpSpPr>
              <p:sp>
                <p:nvSpPr>
                  <p:cNvPr id="96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1" y="4171566"/>
                    <a:ext cx="9159873" cy="698601"/>
                  </a:xfrm>
                  <a:custGeom>
                    <a:avLst/>
                    <a:gdLst/>
                    <a:ahLst/>
                    <a:cxnLst>
                      <a:cxn ang="0">
                        <a:pos x="2415" y="88"/>
                      </a:cxn>
                      <a:cxn ang="0">
                        <a:pos x="0" y="88"/>
                      </a:cxn>
                      <a:cxn ang="0">
                        <a:pos x="0" y="102"/>
                      </a:cxn>
                      <a:cxn ang="0">
                        <a:pos x="2202" y="102"/>
                      </a:cxn>
                      <a:cxn ang="0">
                        <a:pos x="2415" y="88"/>
                      </a:cxn>
                      <a:cxn ang="0">
                        <a:pos x="2415" y="88"/>
                      </a:cxn>
                      <a:cxn ang="0">
                        <a:pos x="2415" y="88"/>
                      </a:cxn>
                      <a:cxn ang="0">
                        <a:pos x="2415" y="88"/>
                      </a:cxn>
                      <a:cxn ang="0">
                        <a:pos x="2881" y="0"/>
                      </a:cxn>
                      <a:cxn ang="0">
                        <a:pos x="2855" y="0"/>
                      </a:cxn>
                      <a:cxn ang="0">
                        <a:pos x="2855" y="88"/>
                      </a:cxn>
                      <a:cxn ang="0">
                        <a:pos x="2415" y="88"/>
                      </a:cxn>
                      <a:cxn ang="0">
                        <a:pos x="2415" y="88"/>
                      </a:cxn>
                      <a:cxn ang="0">
                        <a:pos x="2768" y="220"/>
                      </a:cxn>
                      <a:cxn ang="0">
                        <a:pos x="2881" y="220"/>
                      </a:cxn>
                      <a:cxn ang="0">
                        <a:pos x="2881" y="0"/>
                      </a:cxn>
                    </a:cxnLst>
                    <a:rect l="0" t="0" r="r" b="b"/>
                    <a:pathLst>
                      <a:path w="2881" h="220">
                        <a:moveTo>
                          <a:pt x="2415" y="88"/>
                        </a:move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2202" y="102"/>
                          <a:pt x="2202" y="102"/>
                          <a:pt x="2202" y="102"/>
                        </a:cubicBezTo>
                        <a:cubicBezTo>
                          <a:pt x="2341" y="102"/>
                          <a:pt x="2386" y="99"/>
                          <a:pt x="2415" y="88"/>
                        </a:cubicBezTo>
                        <a:cubicBezTo>
                          <a:pt x="2415" y="88"/>
                          <a:pt x="2415" y="88"/>
                          <a:pt x="2415" y="88"/>
                        </a:cubicBezTo>
                        <a:cubicBezTo>
                          <a:pt x="2415" y="88"/>
                          <a:pt x="2415" y="88"/>
                          <a:pt x="2415" y="88"/>
                        </a:cubicBezTo>
                        <a:cubicBezTo>
                          <a:pt x="2415" y="88"/>
                          <a:pt x="2415" y="88"/>
                          <a:pt x="2415" y="88"/>
                        </a:cubicBezTo>
                        <a:moveTo>
                          <a:pt x="2881" y="0"/>
                        </a:moveTo>
                        <a:cubicBezTo>
                          <a:pt x="2855" y="0"/>
                          <a:pt x="2855" y="0"/>
                          <a:pt x="2855" y="0"/>
                        </a:cubicBezTo>
                        <a:cubicBezTo>
                          <a:pt x="2855" y="88"/>
                          <a:pt x="2855" y="88"/>
                          <a:pt x="2855" y="88"/>
                        </a:cubicBezTo>
                        <a:cubicBezTo>
                          <a:pt x="2415" y="88"/>
                          <a:pt x="2415" y="88"/>
                          <a:pt x="2415" y="88"/>
                        </a:cubicBezTo>
                        <a:cubicBezTo>
                          <a:pt x="2415" y="88"/>
                          <a:pt x="2415" y="88"/>
                          <a:pt x="2415" y="88"/>
                        </a:cubicBezTo>
                        <a:cubicBezTo>
                          <a:pt x="2489" y="148"/>
                          <a:pt x="2587" y="220"/>
                          <a:pt x="2768" y="220"/>
                        </a:cubicBezTo>
                        <a:cubicBezTo>
                          <a:pt x="2812" y="220"/>
                          <a:pt x="2881" y="220"/>
                          <a:pt x="2881" y="220"/>
                        </a:cubicBezTo>
                        <a:cubicBezTo>
                          <a:pt x="2881" y="0"/>
                          <a:pt x="2881" y="0"/>
                          <a:pt x="2881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97" name="Freeform 43"/>
                  <p:cNvSpPr>
                    <a:spLocks noEditPoints="1"/>
                  </p:cNvSpPr>
                  <p:nvPr/>
                </p:nvSpPr>
                <p:spPr bwMode="auto">
                  <a:xfrm>
                    <a:off x="1" y="4124455"/>
                    <a:ext cx="9077765" cy="327091"/>
                  </a:xfrm>
                  <a:custGeom>
                    <a:avLst/>
                    <a:gdLst/>
                    <a:ahLst/>
                    <a:cxnLst>
                      <a:cxn ang="0">
                        <a:pos x="2855" y="15"/>
                      </a:cxn>
                      <a:cxn ang="0">
                        <a:pos x="2773" y="15"/>
                      </a:cxn>
                      <a:cxn ang="0">
                        <a:pos x="2415" y="103"/>
                      </a:cxn>
                      <a:cxn ang="0">
                        <a:pos x="2855" y="103"/>
                      </a:cxn>
                      <a:cxn ang="0">
                        <a:pos x="2855" y="15"/>
                      </a:cxn>
                      <a:cxn ang="0">
                        <a:pos x="2075" y="0"/>
                      </a:cxn>
                      <a:cxn ang="0">
                        <a:pos x="0" y="0"/>
                      </a:cxn>
                      <a:cxn ang="0">
                        <a:pos x="0" y="103"/>
                      </a:cxn>
                      <a:cxn ang="0">
                        <a:pos x="2415" y="103"/>
                      </a:cxn>
                      <a:cxn ang="0">
                        <a:pos x="2075" y="0"/>
                      </a:cxn>
                    </a:cxnLst>
                    <a:rect l="0" t="0" r="r" b="b"/>
                    <a:pathLst>
                      <a:path w="2855" h="103">
                        <a:moveTo>
                          <a:pt x="2855" y="15"/>
                        </a:moveTo>
                        <a:cubicBezTo>
                          <a:pt x="2773" y="15"/>
                          <a:pt x="2773" y="15"/>
                          <a:pt x="2773" y="15"/>
                        </a:cubicBezTo>
                        <a:cubicBezTo>
                          <a:pt x="2555" y="15"/>
                          <a:pt x="2475" y="80"/>
                          <a:pt x="2415" y="103"/>
                        </a:cubicBezTo>
                        <a:cubicBezTo>
                          <a:pt x="2855" y="103"/>
                          <a:pt x="2855" y="103"/>
                          <a:pt x="2855" y="103"/>
                        </a:cubicBezTo>
                        <a:cubicBezTo>
                          <a:pt x="2855" y="15"/>
                          <a:pt x="2855" y="15"/>
                          <a:pt x="2855" y="15"/>
                        </a:cubicBezTo>
                        <a:moveTo>
                          <a:pt x="20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2415" y="103"/>
                          <a:pt x="2415" y="103"/>
                          <a:pt x="2415" y="103"/>
                        </a:cubicBezTo>
                        <a:cubicBezTo>
                          <a:pt x="2342" y="43"/>
                          <a:pt x="2220" y="0"/>
                          <a:pt x="2075" y="0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98" name="Freeform 44"/>
                  <p:cNvSpPr>
                    <a:spLocks/>
                  </p:cNvSpPr>
                  <p:nvPr/>
                </p:nvSpPr>
                <p:spPr bwMode="auto">
                  <a:xfrm>
                    <a:off x="1" y="4171566"/>
                    <a:ext cx="7677872" cy="324399"/>
                  </a:xfrm>
                  <a:custGeom>
                    <a:avLst/>
                    <a:gdLst/>
                    <a:ahLst/>
                    <a:cxnLst>
                      <a:cxn ang="0">
                        <a:pos x="2415" y="88"/>
                      </a:cxn>
                      <a:cxn ang="0">
                        <a:pos x="2075" y="0"/>
                      </a:cxn>
                      <a:cxn ang="0">
                        <a:pos x="0" y="0"/>
                      </a:cxn>
                      <a:cxn ang="0">
                        <a:pos x="0" y="102"/>
                      </a:cxn>
                      <a:cxn ang="0">
                        <a:pos x="2202" y="102"/>
                      </a:cxn>
                      <a:cxn ang="0">
                        <a:pos x="2415" y="88"/>
                      </a:cxn>
                    </a:cxnLst>
                    <a:rect l="0" t="0" r="r" b="b"/>
                    <a:pathLst>
                      <a:path w="2415" h="102">
                        <a:moveTo>
                          <a:pt x="2415" y="88"/>
                        </a:moveTo>
                        <a:cubicBezTo>
                          <a:pt x="2333" y="41"/>
                          <a:pt x="2220" y="0"/>
                          <a:pt x="207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2202" y="102"/>
                          <a:pt x="2202" y="102"/>
                          <a:pt x="2202" y="102"/>
                        </a:cubicBezTo>
                        <a:cubicBezTo>
                          <a:pt x="2341" y="102"/>
                          <a:pt x="2386" y="99"/>
                          <a:pt x="2415" y="88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99" name="Freeform 45"/>
                  <p:cNvSpPr>
                    <a:spLocks/>
                  </p:cNvSpPr>
                  <p:nvPr/>
                </p:nvSpPr>
                <p:spPr bwMode="auto">
                  <a:xfrm>
                    <a:off x="7677873" y="4171566"/>
                    <a:ext cx="1482002" cy="648796"/>
                  </a:xfrm>
                  <a:custGeom>
                    <a:avLst/>
                    <a:gdLst/>
                    <a:ahLst/>
                    <a:cxnLst>
                      <a:cxn ang="0">
                        <a:pos x="358" y="0"/>
                      </a:cxn>
                      <a:cxn ang="0">
                        <a:pos x="0" y="88"/>
                      </a:cxn>
                      <a:cxn ang="0">
                        <a:pos x="353" y="204"/>
                      </a:cxn>
                      <a:cxn ang="0">
                        <a:pos x="466" y="204"/>
                      </a:cxn>
                      <a:cxn ang="0">
                        <a:pos x="466" y="0"/>
                      </a:cxn>
                      <a:cxn ang="0">
                        <a:pos x="358" y="0"/>
                      </a:cxn>
                    </a:cxnLst>
                    <a:rect l="0" t="0" r="r" b="b"/>
                    <a:pathLst>
                      <a:path w="466" h="204">
                        <a:moveTo>
                          <a:pt x="358" y="0"/>
                        </a:moveTo>
                        <a:cubicBezTo>
                          <a:pt x="140" y="0"/>
                          <a:pt x="60" y="65"/>
                          <a:pt x="0" y="88"/>
                        </a:cubicBezTo>
                        <a:cubicBezTo>
                          <a:pt x="96" y="142"/>
                          <a:pt x="172" y="204"/>
                          <a:pt x="353" y="204"/>
                        </a:cubicBezTo>
                        <a:cubicBezTo>
                          <a:pt x="397" y="204"/>
                          <a:pt x="466" y="204"/>
                          <a:pt x="466" y="204"/>
                        </a:cubicBezTo>
                        <a:cubicBezTo>
                          <a:pt x="466" y="0"/>
                          <a:pt x="466" y="0"/>
                          <a:pt x="466" y="0"/>
                        </a:cubicBezTo>
                        <a:lnTo>
                          <a:pt x="35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pic>
              <p:nvPicPr>
                <p:cNvPr id="82" name="Picture 7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301816" y="4256808"/>
                  <a:ext cx="489038" cy="489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83" name="Group 19"/>
                <p:cNvGrpSpPr/>
                <p:nvPr userDrawn="1"/>
              </p:nvGrpSpPr>
              <p:grpSpPr>
                <a:xfrm>
                  <a:off x="359397" y="4355630"/>
                  <a:ext cx="612558" cy="71438"/>
                  <a:chOff x="3495675" y="5969000"/>
                  <a:chExt cx="814388" cy="95250"/>
                </a:xfrm>
                <a:solidFill>
                  <a:schemeClr val="accent1"/>
                </a:solidFill>
              </p:grpSpPr>
              <p:sp>
                <p:nvSpPr>
                  <p:cNvPr id="84" name="Freeform 26"/>
                  <p:cNvSpPr>
                    <a:spLocks/>
                  </p:cNvSpPr>
                  <p:nvPr/>
                </p:nvSpPr>
                <p:spPr bwMode="auto">
                  <a:xfrm>
                    <a:off x="3495675" y="5997575"/>
                    <a:ext cx="98425" cy="66675"/>
                  </a:xfrm>
                  <a:custGeom>
                    <a:avLst/>
                    <a:gdLst>
                      <a:gd name="T0" fmla="*/ 31 w 31"/>
                      <a:gd name="T1" fmla="*/ 0 h 21"/>
                      <a:gd name="T2" fmla="*/ 25 w 31"/>
                      <a:gd name="T3" fmla="*/ 21 h 21"/>
                      <a:gd name="T4" fmla="*/ 19 w 31"/>
                      <a:gd name="T5" fmla="*/ 21 h 21"/>
                      <a:gd name="T6" fmla="*/ 16 w 31"/>
                      <a:gd name="T7" fmla="*/ 9 h 21"/>
                      <a:gd name="T8" fmla="*/ 15 w 31"/>
                      <a:gd name="T9" fmla="*/ 7 h 21"/>
                      <a:gd name="T10" fmla="*/ 15 w 31"/>
                      <a:gd name="T11" fmla="*/ 7 h 21"/>
                      <a:gd name="T12" fmla="*/ 15 w 31"/>
                      <a:gd name="T13" fmla="*/ 9 h 21"/>
                      <a:gd name="T14" fmla="*/ 12 w 31"/>
                      <a:gd name="T15" fmla="*/ 21 h 21"/>
                      <a:gd name="T16" fmla="*/ 6 w 31"/>
                      <a:gd name="T17" fmla="*/ 21 h 21"/>
                      <a:gd name="T18" fmla="*/ 0 w 31"/>
                      <a:gd name="T19" fmla="*/ 0 h 21"/>
                      <a:gd name="T20" fmla="*/ 5 w 31"/>
                      <a:gd name="T21" fmla="*/ 0 h 21"/>
                      <a:gd name="T22" fmla="*/ 8 w 31"/>
                      <a:gd name="T23" fmla="*/ 13 h 21"/>
                      <a:gd name="T24" fmla="*/ 9 w 31"/>
                      <a:gd name="T25" fmla="*/ 16 h 21"/>
                      <a:gd name="T26" fmla="*/ 9 w 31"/>
                      <a:gd name="T27" fmla="*/ 16 h 21"/>
                      <a:gd name="T28" fmla="*/ 10 w 31"/>
                      <a:gd name="T29" fmla="*/ 13 h 21"/>
                      <a:gd name="T30" fmla="*/ 13 w 31"/>
                      <a:gd name="T31" fmla="*/ 0 h 21"/>
                      <a:gd name="T32" fmla="*/ 18 w 31"/>
                      <a:gd name="T33" fmla="*/ 0 h 21"/>
                      <a:gd name="T34" fmla="*/ 21 w 31"/>
                      <a:gd name="T35" fmla="*/ 13 h 21"/>
                      <a:gd name="T36" fmla="*/ 22 w 31"/>
                      <a:gd name="T37" fmla="*/ 16 h 21"/>
                      <a:gd name="T38" fmla="*/ 22 w 31"/>
                      <a:gd name="T39" fmla="*/ 16 h 21"/>
                      <a:gd name="T40" fmla="*/ 23 w 31"/>
                      <a:gd name="T41" fmla="*/ 12 h 21"/>
                      <a:gd name="T42" fmla="*/ 26 w 31"/>
                      <a:gd name="T43" fmla="*/ 0 h 21"/>
                      <a:gd name="T44" fmla="*/ 31 w 31"/>
                      <a:gd name="T4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1" h="21">
                        <a:moveTo>
                          <a:pt x="31" y="0"/>
                        </a:moveTo>
                        <a:cubicBezTo>
                          <a:pt x="29" y="7"/>
                          <a:pt x="27" y="14"/>
                          <a:pt x="25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4" y="14"/>
                          <a:pt x="1" y="7"/>
                          <a:pt x="0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6" y="5"/>
                          <a:pt x="7" y="9"/>
                          <a:pt x="8" y="13"/>
                        </a:cubicBezTo>
                        <a:cubicBezTo>
                          <a:pt x="8" y="14"/>
                          <a:pt x="9" y="15"/>
                          <a:pt x="9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0" y="13"/>
                          <a:pt x="10" y="13"/>
                          <a:pt x="10" y="13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3" y="15"/>
                          <a:pt x="23" y="13"/>
                          <a:pt x="23" y="12"/>
                        </a:cubicBezTo>
                        <a:cubicBezTo>
                          <a:pt x="24" y="8"/>
                          <a:pt x="25" y="4"/>
                          <a:pt x="26" y="0"/>
                        </a:cubicBez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85" name="Freeform 27"/>
                  <p:cNvSpPr>
                    <a:spLocks/>
                  </p:cNvSpPr>
                  <p:nvPr/>
                </p:nvSpPr>
                <p:spPr bwMode="auto">
                  <a:xfrm>
                    <a:off x="3603625" y="5997575"/>
                    <a:ext cx="98425" cy="66675"/>
                  </a:xfrm>
                  <a:custGeom>
                    <a:avLst/>
                    <a:gdLst>
                      <a:gd name="T0" fmla="*/ 31 w 31"/>
                      <a:gd name="T1" fmla="*/ 0 h 21"/>
                      <a:gd name="T2" fmla="*/ 25 w 31"/>
                      <a:gd name="T3" fmla="*/ 21 h 21"/>
                      <a:gd name="T4" fmla="*/ 19 w 31"/>
                      <a:gd name="T5" fmla="*/ 21 h 21"/>
                      <a:gd name="T6" fmla="*/ 16 w 31"/>
                      <a:gd name="T7" fmla="*/ 9 h 21"/>
                      <a:gd name="T8" fmla="*/ 15 w 31"/>
                      <a:gd name="T9" fmla="*/ 7 h 21"/>
                      <a:gd name="T10" fmla="*/ 15 w 31"/>
                      <a:gd name="T11" fmla="*/ 7 h 21"/>
                      <a:gd name="T12" fmla="*/ 15 w 31"/>
                      <a:gd name="T13" fmla="*/ 9 h 21"/>
                      <a:gd name="T14" fmla="*/ 12 w 31"/>
                      <a:gd name="T15" fmla="*/ 21 h 21"/>
                      <a:gd name="T16" fmla="*/ 6 w 31"/>
                      <a:gd name="T17" fmla="*/ 21 h 21"/>
                      <a:gd name="T18" fmla="*/ 0 w 31"/>
                      <a:gd name="T19" fmla="*/ 0 h 21"/>
                      <a:gd name="T20" fmla="*/ 5 w 31"/>
                      <a:gd name="T21" fmla="*/ 0 h 21"/>
                      <a:gd name="T22" fmla="*/ 8 w 31"/>
                      <a:gd name="T23" fmla="*/ 13 h 21"/>
                      <a:gd name="T24" fmla="*/ 9 w 31"/>
                      <a:gd name="T25" fmla="*/ 16 h 21"/>
                      <a:gd name="T26" fmla="*/ 9 w 31"/>
                      <a:gd name="T27" fmla="*/ 16 h 21"/>
                      <a:gd name="T28" fmla="*/ 10 w 31"/>
                      <a:gd name="T29" fmla="*/ 13 h 21"/>
                      <a:gd name="T30" fmla="*/ 13 w 31"/>
                      <a:gd name="T31" fmla="*/ 0 h 21"/>
                      <a:gd name="T32" fmla="*/ 18 w 31"/>
                      <a:gd name="T33" fmla="*/ 0 h 21"/>
                      <a:gd name="T34" fmla="*/ 22 w 31"/>
                      <a:gd name="T35" fmla="*/ 13 h 21"/>
                      <a:gd name="T36" fmla="*/ 22 w 31"/>
                      <a:gd name="T37" fmla="*/ 16 h 21"/>
                      <a:gd name="T38" fmla="*/ 22 w 31"/>
                      <a:gd name="T39" fmla="*/ 16 h 21"/>
                      <a:gd name="T40" fmla="*/ 23 w 31"/>
                      <a:gd name="T41" fmla="*/ 12 h 21"/>
                      <a:gd name="T42" fmla="*/ 26 w 31"/>
                      <a:gd name="T43" fmla="*/ 0 h 21"/>
                      <a:gd name="T44" fmla="*/ 31 w 31"/>
                      <a:gd name="T4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1" h="21">
                        <a:moveTo>
                          <a:pt x="31" y="0"/>
                        </a:moveTo>
                        <a:cubicBezTo>
                          <a:pt x="29" y="7"/>
                          <a:pt x="27" y="14"/>
                          <a:pt x="25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4" y="14"/>
                          <a:pt x="2" y="7"/>
                          <a:pt x="0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6" y="5"/>
                          <a:pt x="7" y="9"/>
                          <a:pt x="8" y="13"/>
                        </a:cubicBezTo>
                        <a:cubicBezTo>
                          <a:pt x="8" y="14"/>
                          <a:pt x="9" y="15"/>
                          <a:pt x="9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0" y="13"/>
                          <a:pt x="10" y="13"/>
                          <a:pt x="10" y="13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3" y="15"/>
                          <a:pt x="23" y="13"/>
                          <a:pt x="23" y="12"/>
                        </a:cubicBezTo>
                        <a:cubicBezTo>
                          <a:pt x="24" y="8"/>
                          <a:pt x="25" y="4"/>
                          <a:pt x="26" y="0"/>
                        </a:cubicBez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86" name="Freeform 28"/>
                  <p:cNvSpPr>
                    <a:spLocks/>
                  </p:cNvSpPr>
                  <p:nvPr/>
                </p:nvSpPr>
                <p:spPr bwMode="auto">
                  <a:xfrm>
                    <a:off x="3711575" y="5997575"/>
                    <a:ext cx="98425" cy="66675"/>
                  </a:xfrm>
                  <a:custGeom>
                    <a:avLst/>
                    <a:gdLst>
                      <a:gd name="T0" fmla="*/ 31 w 31"/>
                      <a:gd name="T1" fmla="*/ 0 h 21"/>
                      <a:gd name="T2" fmla="*/ 25 w 31"/>
                      <a:gd name="T3" fmla="*/ 21 h 21"/>
                      <a:gd name="T4" fmla="*/ 19 w 31"/>
                      <a:gd name="T5" fmla="*/ 21 h 21"/>
                      <a:gd name="T6" fmla="*/ 16 w 31"/>
                      <a:gd name="T7" fmla="*/ 9 h 21"/>
                      <a:gd name="T8" fmla="*/ 15 w 31"/>
                      <a:gd name="T9" fmla="*/ 7 h 21"/>
                      <a:gd name="T10" fmla="*/ 15 w 31"/>
                      <a:gd name="T11" fmla="*/ 7 h 21"/>
                      <a:gd name="T12" fmla="*/ 15 w 31"/>
                      <a:gd name="T13" fmla="*/ 9 h 21"/>
                      <a:gd name="T14" fmla="*/ 12 w 31"/>
                      <a:gd name="T15" fmla="*/ 21 h 21"/>
                      <a:gd name="T16" fmla="*/ 6 w 31"/>
                      <a:gd name="T17" fmla="*/ 21 h 21"/>
                      <a:gd name="T18" fmla="*/ 0 w 31"/>
                      <a:gd name="T19" fmla="*/ 0 h 21"/>
                      <a:gd name="T20" fmla="*/ 5 w 31"/>
                      <a:gd name="T21" fmla="*/ 0 h 21"/>
                      <a:gd name="T22" fmla="*/ 8 w 31"/>
                      <a:gd name="T23" fmla="*/ 13 h 21"/>
                      <a:gd name="T24" fmla="*/ 9 w 31"/>
                      <a:gd name="T25" fmla="*/ 16 h 21"/>
                      <a:gd name="T26" fmla="*/ 9 w 31"/>
                      <a:gd name="T27" fmla="*/ 16 h 21"/>
                      <a:gd name="T28" fmla="*/ 10 w 31"/>
                      <a:gd name="T29" fmla="*/ 13 h 21"/>
                      <a:gd name="T30" fmla="*/ 13 w 31"/>
                      <a:gd name="T31" fmla="*/ 0 h 21"/>
                      <a:gd name="T32" fmla="*/ 18 w 31"/>
                      <a:gd name="T33" fmla="*/ 0 h 21"/>
                      <a:gd name="T34" fmla="*/ 22 w 31"/>
                      <a:gd name="T35" fmla="*/ 13 h 21"/>
                      <a:gd name="T36" fmla="*/ 22 w 31"/>
                      <a:gd name="T37" fmla="*/ 16 h 21"/>
                      <a:gd name="T38" fmla="*/ 22 w 31"/>
                      <a:gd name="T39" fmla="*/ 16 h 21"/>
                      <a:gd name="T40" fmla="*/ 23 w 31"/>
                      <a:gd name="T41" fmla="*/ 12 h 21"/>
                      <a:gd name="T42" fmla="*/ 26 w 31"/>
                      <a:gd name="T43" fmla="*/ 0 h 21"/>
                      <a:gd name="T44" fmla="*/ 31 w 31"/>
                      <a:gd name="T4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1" h="21">
                        <a:moveTo>
                          <a:pt x="31" y="0"/>
                        </a:moveTo>
                        <a:cubicBezTo>
                          <a:pt x="29" y="7"/>
                          <a:pt x="27" y="14"/>
                          <a:pt x="25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4" y="14"/>
                          <a:pt x="2" y="7"/>
                          <a:pt x="0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6" y="5"/>
                          <a:pt x="7" y="9"/>
                          <a:pt x="8" y="13"/>
                        </a:cubicBezTo>
                        <a:cubicBezTo>
                          <a:pt x="9" y="14"/>
                          <a:pt x="9" y="15"/>
                          <a:pt x="9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0" y="13"/>
                          <a:pt x="10" y="13"/>
                          <a:pt x="10" y="13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3" y="15"/>
                          <a:pt x="23" y="13"/>
                          <a:pt x="23" y="12"/>
                        </a:cubicBezTo>
                        <a:cubicBezTo>
                          <a:pt x="24" y="8"/>
                          <a:pt x="25" y="4"/>
                          <a:pt x="26" y="0"/>
                        </a:cubicBez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8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819525" y="6042025"/>
                    <a:ext cx="19050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88" name="Freeform 30"/>
                  <p:cNvSpPr>
                    <a:spLocks/>
                  </p:cNvSpPr>
                  <p:nvPr/>
                </p:nvSpPr>
                <p:spPr bwMode="auto">
                  <a:xfrm>
                    <a:off x="3851275" y="5997575"/>
                    <a:ext cx="50800" cy="66675"/>
                  </a:xfrm>
                  <a:custGeom>
                    <a:avLst/>
                    <a:gdLst>
                      <a:gd name="T0" fmla="*/ 16 w 16"/>
                      <a:gd name="T1" fmla="*/ 20 h 21"/>
                      <a:gd name="T2" fmla="*/ 10 w 16"/>
                      <a:gd name="T3" fmla="*/ 21 h 21"/>
                      <a:gd name="T4" fmla="*/ 0 w 16"/>
                      <a:gd name="T5" fmla="*/ 11 h 21"/>
                      <a:gd name="T6" fmla="*/ 10 w 16"/>
                      <a:gd name="T7" fmla="*/ 0 h 21"/>
                      <a:gd name="T8" fmla="*/ 16 w 16"/>
                      <a:gd name="T9" fmla="*/ 1 h 21"/>
                      <a:gd name="T10" fmla="*/ 14 w 16"/>
                      <a:gd name="T11" fmla="*/ 5 h 21"/>
                      <a:gd name="T12" fmla="*/ 11 w 16"/>
                      <a:gd name="T13" fmla="*/ 4 h 21"/>
                      <a:gd name="T14" fmla="*/ 6 w 16"/>
                      <a:gd name="T15" fmla="*/ 10 h 21"/>
                      <a:gd name="T16" fmla="*/ 11 w 16"/>
                      <a:gd name="T17" fmla="*/ 17 h 21"/>
                      <a:gd name="T18" fmla="*/ 15 w 16"/>
                      <a:gd name="T19" fmla="*/ 16 h 21"/>
                      <a:gd name="T20" fmla="*/ 16 w 16"/>
                      <a:gd name="T21" fmla="*/ 2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" h="21">
                        <a:moveTo>
                          <a:pt x="16" y="20"/>
                        </a:moveTo>
                        <a:cubicBezTo>
                          <a:pt x="14" y="21"/>
                          <a:pt x="12" y="21"/>
                          <a:pt x="10" y="21"/>
                        </a:cubicBezTo>
                        <a:cubicBezTo>
                          <a:pt x="3" y="21"/>
                          <a:pt x="0" y="17"/>
                          <a:pt x="0" y="11"/>
                        </a:cubicBezTo>
                        <a:cubicBezTo>
                          <a:pt x="0" y="4"/>
                          <a:pt x="4" y="0"/>
                          <a:pt x="10" y="0"/>
                        </a:cubicBezTo>
                        <a:cubicBezTo>
                          <a:pt x="12" y="0"/>
                          <a:pt x="14" y="0"/>
                          <a:pt x="16" y="1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3" y="4"/>
                          <a:pt x="12" y="4"/>
                          <a:pt x="11" y="4"/>
                        </a:cubicBezTo>
                        <a:cubicBezTo>
                          <a:pt x="7" y="4"/>
                          <a:pt x="6" y="6"/>
                          <a:pt x="6" y="10"/>
                        </a:cubicBezTo>
                        <a:cubicBezTo>
                          <a:pt x="6" y="15"/>
                          <a:pt x="7" y="17"/>
                          <a:pt x="11" y="17"/>
                        </a:cubicBezTo>
                        <a:cubicBezTo>
                          <a:pt x="12" y="17"/>
                          <a:pt x="14" y="17"/>
                          <a:pt x="15" y="16"/>
                        </a:cubicBezTo>
                        <a:lnTo>
                          <a:pt x="16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89" name="Freeform 31"/>
                  <p:cNvSpPr>
                    <a:spLocks/>
                  </p:cNvSpPr>
                  <p:nvPr/>
                </p:nvSpPr>
                <p:spPr bwMode="auto">
                  <a:xfrm>
                    <a:off x="3911600" y="5997575"/>
                    <a:ext cx="47625" cy="66675"/>
                  </a:xfrm>
                  <a:custGeom>
                    <a:avLst/>
                    <a:gdLst>
                      <a:gd name="T0" fmla="*/ 6 w 15"/>
                      <a:gd name="T1" fmla="*/ 21 h 21"/>
                      <a:gd name="T2" fmla="*/ 0 w 15"/>
                      <a:gd name="T3" fmla="*/ 20 h 21"/>
                      <a:gd name="T4" fmla="*/ 1 w 15"/>
                      <a:gd name="T5" fmla="*/ 16 h 21"/>
                      <a:gd name="T6" fmla="*/ 6 w 15"/>
                      <a:gd name="T7" fmla="*/ 17 h 21"/>
                      <a:gd name="T8" fmla="*/ 9 w 15"/>
                      <a:gd name="T9" fmla="*/ 15 h 21"/>
                      <a:gd name="T10" fmla="*/ 6 w 15"/>
                      <a:gd name="T11" fmla="*/ 12 h 21"/>
                      <a:gd name="T12" fmla="*/ 0 w 15"/>
                      <a:gd name="T13" fmla="*/ 6 h 21"/>
                      <a:gd name="T14" fmla="*/ 8 w 15"/>
                      <a:gd name="T15" fmla="*/ 0 h 21"/>
                      <a:gd name="T16" fmla="*/ 13 w 15"/>
                      <a:gd name="T17" fmla="*/ 0 h 21"/>
                      <a:gd name="T18" fmla="*/ 13 w 15"/>
                      <a:gd name="T19" fmla="*/ 4 h 21"/>
                      <a:gd name="T20" fmla="*/ 9 w 15"/>
                      <a:gd name="T21" fmla="*/ 4 h 21"/>
                      <a:gd name="T22" fmla="*/ 6 w 15"/>
                      <a:gd name="T23" fmla="*/ 6 h 21"/>
                      <a:gd name="T24" fmla="*/ 9 w 15"/>
                      <a:gd name="T25" fmla="*/ 9 h 21"/>
                      <a:gd name="T26" fmla="*/ 15 w 15"/>
                      <a:gd name="T27" fmla="*/ 14 h 21"/>
                      <a:gd name="T28" fmla="*/ 6 w 15"/>
                      <a:gd name="T2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" h="21">
                        <a:moveTo>
                          <a:pt x="6" y="21"/>
                        </a:moveTo>
                        <a:cubicBezTo>
                          <a:pt x="4" y="21"/>
                          <a:pt x="2" y="21"/>
                          <a:pt x="0" y="20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3" y="17"/>
                          <a:pt x="5" y="17"/>
                          <a:pt x="6" y="17"/>
                        </a:cubicBezTo>
                        <a:cubicBezTo>
                          <a:pt x="8" y="17"/>
                          <a:pt x="9" y="16"/>
                          <a:pt x="9" y="15"/>
                        </a:cubicBezTo>
                        <a:cubicBezTo>
                          <a:pt x="9" y="14"/>
                          <a:pt x="8" y="13"/>
                          <a:pt x="6" y="12"/>
                        </a:cubicBezTo>
                        <a:cubicBezTo>
                          <a:pt x="3" y="11"/>
                          <a:pt x="0" y="10"/>
                          <a:pt x="0" y="6"/>
                        </a:cubicBezTo>
                        <a:cubicBezTo>
                          <a:pt x="0" y="2"/>
                          <a:pt x="3" y="0"/>
                          <a:pt x="8" y="0"/>
                        </a:cubicBezTo>
                        <a:cubicBezTo>
                          <a:pt x="10" y="0"/>
                          <a:pt x="12" y="0"/>
                          <a:pt x="13" y="0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1" y="4"/>
                          <a:pt x="10" y="4"/>
                          <a:pt x="9" y="4"/>
                        </a:cubicBezTo>
                        <a:cubicBezTo>
                          <a:pt x="6" y="4"/>
                          <a:pt x="6" y="5"/>
                          <a:pt x="6" y="6"/>
                        </a:cubicBezTo>
                        <a:cubicBezTo>
                          <a:pt x="6" y="7"/>
                          <a:pt x="7" y="8"/>
                          <a:pt x="9" y="9"/>
                        </a:cubicBezTo>
                        <a:cubicBezTo>
                          <a:pt x="13" y="10"/>
                          <a:pt x="15" y="11"/>
                          <a:pt x="15" y="14"/>
                        </a:cubicBezTo>
                        <a:cubicBezTo>
                          <a:pt x="15" y="18"/>
                          <a:pt x="11" y="21"/>
                          <a:pt x="6" y="2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90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3965575" y="5969000"/>
                    <a:ext cx="28575" cy="95250"/>
                  </a:xfrm>
                  <a:custGeom>
                    <a:avLst/>
                    <a:gdLst>
                      <a:gd name="T0" fmla="*/ 4 w 9"/>
                      <a:gd name="T1" fmla="*/ 30 h 30"/>
                      <a:gd name="T2" fmla="*/ 4 w 9"/>
                      <a:gd name="T3" fmla="*/ 13 h 30"/>
                      <a:gd name="T4" fmla="*/ 0 w 9"/>
                      <a:gd name="T5" fmla="*/ 13 h 30"/>
                      <a:gd name="T6" fmla="*/ 0 w 9"/>
                      <a:gd name="T7" fmla="*/ 9 h 30"/>
                      <a:gd name="T8" fmla="*/ 9 w 9"/>
                      <a:gd name="T9" fmla="*/ 9 h 30"/>
                      <a:gd name="T10" fmla="*/ 9 w 9"/>
                      <a:gd name="T11" fmla="*/ 30 h 30"/>
                      <a:gd name="T12" fmla="*/ 4 w 9"/>
                      <a:gd name="T13" fmla="*/ 30 h 30"/>
                      <a:gd name="T14" fmla="*/ 6 w 9"/>
                      <a:gd name="T15" fmla="*/ 6 h 30"/>
                      <a:gd name="T16" fmla="*/ 3 w 9"/>
                      <a:gd name="T17" fmla="*/ 3 h 30"/>
                      <a:gd name="T18" fmla="*/ 6 w 9"/>
                      <a:gd name="T19" fmla="*/ 0 h 30"/>
                      <a:gd name="T20" fmla="*/ 9 w 9"/>
                      <a:gd name="T21" fmla="*/ 3 h 30"/>
                      <a:gd name="T22" fmla="*/ 6 w 9"/>
                      <a:gd name="T23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" h="30">
                        <a:moveTo>
                          <a:pt x="4" y="30"/>
                        </a:move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9" y="30"/>
                          <a:pt x="9" y="30"/>
                          <a:pt x="9" y="30"/>
                        </a:cubicBezTo>
                        <a:lnTo>
                          <a:pt x="4" y="30"/>
                        </a:lnTo>
                        <a:close/>
                        <a:moveTo>
                          <a:pt x="6" y="6"/>
                        </a:moveTo>
                        <a:cubicBezTo>
                          <a:pt x="4" y="6"/>
                          <a:pt x="3" y="5"/>
                          <a:pt x="3" y="3"/>
                        </a:cubicBezTo>
                        <a:cubicBezTo>
                          <a:pt x="3" y="1"/>
                          <a:pt x="4" y="0"/>
                          <a:pt x="6" y="0"/>
                        </a:cubicBezTo>
                        <a:cubicBezTo>
                          <a:pt x="8" y="0"/>
                          <a:pt x="9" y="1"/>
                          <a:pt x="9" y="3"/>
                        </a:cubicBezTo>
                        <a:cubicBezTo>
                          <a:pt x="9" y="5"/>
                          <a:pt x="8" y="6"/>
                          <a:pt x="6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91" name="Freeform 33"/>
                  <p:cNvSpPr>
                    <a:spLocks/>
                  </p:cNvSpPr>
                  <p:nvPr/>
                </p:nvSpPr>
                <p:spPr bwMode="auto">
                  <a:xfrm>
                    <a:off x="4013200" y="5997575"/>
                    <a:ext cx="39687" cy="66675"/>
                  </a:xfrm>
                  <a:custGeom>
                    <a:avLst/>
                    <a:gdLst>
                      <a:gd name="T0" fmla="*/ 11 w 12"/>
                      <a:gd name="T1" fmla="*/ 5 h 21"/>
                      <a:gd name="T2" fmla="*/ 9 w 12"/>
                      <a:gd name="T3" fmla="*/ 5 h 21"/>
                      <a:gd name="T4" fmla="*/ 5 w 12"/>
                      <a:gd name="T5" fmla="*/ 8 h 21"/>
                      <a:gd name="T6" fmla="*/ 5 w 12"/>
                      <a:gd name="T7" fmla="*/ 21 h 21"/>
                      <a:gd name="T8" fmla="*/ 0 w 12"/>
                      <a:gd name="T9" fmla="*/ 21 h 21"/>
                      <a:gd name="T10" fmla="*/ 0 w 12"/>
                      <a:gd name="T11" fmla="*/ 0 h 21"/>
                      <a:gd name="T12" fmla="*/ 4 w 12"/>
                      <a:gd name="T13" fmla="*/ 0 h 21"/>
                      <a:gd name="T14" fmla="*/ 4 w 12"/>
                      <a:gd name="T15" fmla="*/ 4 h 21"/>
                      <a:gd name="T16" fmla="*/ 10 w 12"/>
                      <a:gd name="T17" fmla="*/ 0 h 21"/>
                      <a:gd name="T18" fmla="*/ 12 w 12"/>
                      <a:gd name="T19" fmla="*/ 0 h 21"/>
                      <a:gd name="T20" fmla="*/ 11 w 12"/>
                      <a:gd name="T21" fmla="*/ 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" h="21">
                        <a:moveTo>
                          <a:pt x="11" y="5"/>
                        </a:moveTo>
                        <a:cubicBezTo>
                          <a:pt x="11" y="5"/>
                          <a:pt x="10" y="5"/>
                          <a:pt x="9" y="5"/>
                        </a:cubicBezTo>
                        <a:cubicBezTo>
                          <a:pt x="8" y="5"/>
                          <a:pt x="7" y="6"/>
                          <a:pt x="5" y="8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6" y="1"/>
                          <a:pt x="8" y="0"/>
                          <a:pt x="10" y="0"/>
                        </a:cubicBezTo>
                        <a:cubicBezTo>
                          <a:pt x="11" y="0"/>
                          <a:pt x="11" y="0"/>
                          <a:pt x="12" y="0"/>
                        </a:cubicBezTo>
                        <a:lnTo>
                          <a:pt x="11" y="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92" name="Freeform 34"/>
                  <p:cNvSpPr>
                    <a:spLocks noEditPoints="1"/>
                  </p:cNvSpPr>
                  <p:nvPr/>
                </p:nvSpPr>
                <p:spPr bwMode="auto">
                  <a:xfrm>
                    <a:off x="4062413" y="5997575"/>
                    <a:ext cx="66675" cy="66675"/>
                  </a:xfrm>
                  <a:custGeom>
                    <a:avLst/>
                    <a:gdLst>
                      <a:gd name="T0" fmla="*/ 10 w 21"/>
                      <a:gd name="T1" fmla="*/ 21 h 21"/>
                      <a:gd name="T2" fmla="*/ 0 w 21"/>
                      <a:gd name="T3" fmla="*/ 11 h 21"/>
                      <a:gd name="T4" fmla="*/ 10 w 21"/>
                      <a:gd name="T5" fmla="*/ 0 h 21"/>
                      <a:gd name="T6" fmla="*/ 21 w 21"/>
                      <a:gd name="T7" fmla="*/ 10 h 21"/>
                      <a:gd name="T8" fmla="*/ 10 w 21"/>
                      <a:gd name="T9" fmla="*/ 21 h 21"/>
                      <a:gd name="T10" fmla="*/ 10 w 21"/>
                      <a:gd name="T11" fmla="*/ 4 h 21"/>
                      <a:gd name="T12" fmla="*/ 5 w 21"/>
                      <a:gd name="T13" fmla="*/ 10 h 21"/>
                      <a:gd name="T14" fmla="*/ 10 w 21"/>
                      <a:gd name="T15" fmla="*/ 17 h 21"/>
                      <a:gd name="T16" fmla="*/ 15 w 21"/>
                      <a:gd name="T17" fmla="*/ 11 h 21"/>
                      <a:gd name="T18" fmla="*/ 10 w 21"/>
                      <a:gd name="T19" fmla="*/ 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" h="21">
                        <a:moveTo>
                          <a:pt x="10" y="21"/>
                        </a:moveTo>
                        <a:cubicBezTo>
                          <a:pt x="3" y="21"/>
                          <a:pt x="0" y="17"/>
                          <a:pt x="0" y="11"/>
                        </a:cubicBezTo>
                        <a:cubicBezTo>
                          <a:pt x="0" y="4"/>
                          <a:pt x="3" y="0"/>
                          <a:pt x="10" y="0"/>
                        </a:cubicBezTo>
                        <a:cubicBezTo>
                          <a:pt x="17" y="0"/>
                          <a:pt x="21" y="4"/>
                          <a:pt x="21" y="10"/>
                        </a:cubicBezTo>
                        <a:cubicBezTo>
                          <a:pt x="21" y="17"/>
                          <a:pt x="17" y="21"/>
                          <a:pt x="10" y="21"/>
                        </a:cubicBezTo>
                        <a:moveTo>
                          <a:pt x="10" y="4"/>
                        </a:moveTo>
                        <a:cubicBezTo>
                          <a:pt x="7" y="4"/>
                          <a:pt x="5" y="7"/>
                          <a:pt x="5" y="10"/>
                        </a:cubicBezTo>
                        <a:cubicBezTo>
                          <a:pt x="5" y="14"/>
                          <a:pt x="6" y="17"/>
                          <a:pt x="10" y="17"/>
                        </a:cubicBezTo>
                        <a:cubicBezTo>
                          <a:pt x="14" y="17"/>
                          <a:pt x="15" y="14"/>
                          <a:pt x="15" y="11"/>
                        </a:cubicBezTo>
                        <a:cubicBezTo>
                          <a:pt x="15" y="6"/>
                          <a:pt x="14" y="4"/>
                          <a:pt x="10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9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141788" y="6042025"/>
                    <a:ext cx="19050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94" name="Freeform 36"/>
                  <p:cNvSpPr>
                    <a:spLocks noEditPoints="1"/>
                  </p:cNvSpPr>
                  <p:nvPr/>
                </p:nvSpPr>
                <p:spPr bwMode="auto">
                  <a:xfrm>
                    <a:off x="4176713" y="5997575"/>
                    <a:ext cx="57150" cy="66675"/>
                  </a:xfrm>
                  <a:custGeom>
                    <a:avLst/>
                    <a:gdLst>
                      <a:gd name="T0" fmla="*/ 14 w 18"/>
                      <a:gd name="T1" fmla="*/ 21 h 21"/>
                      <a:gd name="T2" fmla="*/ 13 w 18"/>
                      <a:gd name="T3" fmla="*/ 19 h 21"/>
                      <a:gd name="T4" fmla="*/ 7 w 18"/>
                      <a:gd name="T5" fmla="*/ 21 h 21"/>
                      <a:gd name="T6" fmla="*/ 0 w 18"/>
                      <a:gd name="T7" fmla="*/ 15 h 21"/>
                      <a:gd name="T8" fmla="*/ 10 w 18"/>
                      <a:gd name="T9" fmla="*/ 8 h 21"/>
                      <a:gd name="T10" fmla="*/ 13 w 18"/>
                      <a:gd name="T11" fmla="*/ 8 h 21"/>
                      <a:gd name="T12" fmla="*/ 13 w 18"/>
                      <a:gd name="T13" fmla="*/ 7 h 21"/>
                      <a:gd name="T14" fmla="*/ 8 w 18"/>
                      <a:gd name="T15" fmla="*/ 4 h 21"/>
                      <a:gd name="T16" fmla="*/ 2 w 18"/>
                      <a:gd name="T17" fmla="*/ 5 h 21"/>
                      <a:gd name="T18" fmla="*/ 2 w 18"/>
                      <a:gd name="T19" fmla="*/ 1 h 21"/>
                      <a:gd name="T20" fmla="*/ 9 w 18"/>
                      <a:gd name="T21" fmla="*/ 0 h 21"/>
                      <a:gd name="T22" fmla="*/ 18 w 18"/>
                      <a:gd name="T23" fmla="*/ 7 h 21"/>
                      <a:gd name="T24" fmla="*/ 18 w 18"/>
                      <a:gd name="T25" fmla="*/ 21 h 21"/>
                      <a:gd name="T26" fmla="*/ 14 w 18"/>
                      <a:gd name="T27" fmla="*/ 21 h 21"/>
                      <a:gd name="T28" fmla="*/ 13 w 18"/>
                      <a:gd name="T29" fmla="*/ 12 h 21"/>
                      <a:gd name="T30" fmla="*/ 10 w 18"/>
                      <a:gd name="T31" fmla="*/ 12 h 21"/>
                      <a:gd name="T32" fmla="*/ 5 w 18"/>
                      <a:gd name="T33" fmla="*/ 15 h 21"/>
                      <a:gd name="T34" fmla="*/ 8 w 18"/>
                      <a:gd name="T35" fmla="*/ 17 h 21"/>
                      <a:gd name="T36" fmla="*/ 13 w 18"/>
                      <a:gd name="T37" fmla="*/ 15 h 21"/>
                      <a:gd name="T38" fmla="*/ 13 w 18"/>
                      <a:gd name="T39" fmla="*/ 1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8" h="21">
                        <a:moveTo>
                          <a:pt x="14" y="21"/>
                        </a:move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2" y="20"/>
                          <a:pt x="10" y="21"/>
                          <a:pt x="7" y="21"/>
                        </a:cubicBezTo>
                        <a:cubicBezTo>
                          <a:pt x="3" y="21"/>
                          <a:pt x="0" y="19"/>
                          <a:pt x="0" y="15"/>
                        </a:cubicBezTo>
                        <a:cubicBezTo>
                          <a:pt x="0" y="10"/>
                          <a:pt x="4" y="8"/>
                          <a:pt x="10" y="8"/>
                        </a:cubicBezTo>
                        <a:cubicBezTo>
                          <a:pt x="13" y="8"/>
                          <a:pt x="13" y="8"/>
                          <a:pt x="13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5"/>
                          <a:pt x="12" y="4"/>
                          <a:pt x="8" y="4"/>
                        </a:cubicBezTo>
                        <a:cubicBezTo>
                          <a:pt x="6" y="4"/>
                          <a:pt x="4" y="4"/>
                          <a:pt x="2" y="5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4" y="0"/>
                          <a:pt x="6" y="0"/>
                          <a:pt x="9" y="0"/>
                        </a:cubicBezTo>
                        <a:cubicBezTo>
                          <a:pt x="15" y="0"/>
                          <a:pt x="18" y="2"/>
                          <a:pt x="18" y="7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lnTo>
                          <a:pt x="14" y="21"/>
                        </a:lnTo>
                        <a:close/>
                        <a:moveTo>
                          <a:pt x="13" y="12"/>
                        </a:move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7" y="12"/>
                          <a:pt x="5" y="13"/>
                          <a:pt x="5" y="15"/>
                        </a:cubicBezTo>
                        <a:cubicBezTo>
                          <a:pt x="5" y="16"/>
                          <a:pt x="6" y="17"/>
                          <a:pt x="8" y="17"/>
                        </a:cubicBezTo>
                        <a:cubicBezTo>
                          <a:pt x="10" y="17"/>
                          <a:pt x="11" y="17"/>
                          <a:pt x="13" y="15"/>
                        </a:cubicBezTo>
                        <a:lnTo>
                          <a:pt x="13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  <p:sp>
                <p:nvSpPr>
                  <p:cNvPr id="95" name="Freeform 37"/>
                  <p:cNvSpPr>
                    <a:spLocks/>
                  </p:cNvSpPr>
                  <p:nvPr/>
                </p:nvSpPr>
                <p:spPr bwMode="auto">
                  <a:xfrm>
                    <a:off x="4252913" y="5997575"/>
                    <a:ext cx="57150" cy="66675"/>
                  </a:xfrm>
                  <a:custGeom>
                    <a:avLst/>
                    <a:gdLst>
                      <a:gd name="T0" fmla="*/ 14 w 18"/>
                      <a:gd name="T1" fmla="*/ 21 h 21"/>
                      <a:gd name="T2" fmla="*/ 14 w 18"/>
                      <a:gd name="T3" fmla="*/ 18 h 21"/>
                      <a:gd name="T4" fmla="*/ 7 w 18"/>
                      <a:gd name="T5" fmla="*/ 21 h 21"/>
                      <a:gd name="T6" fmla="*/ 0 w 18"/>
                      <a:gd name="T7" fmla="*/ 13 h 21"/>
                      <a:gd name="T8" fmla="*/ 0 w 18"/>
                      <a:gd name="T9" fmla="*/ 0 h 21"/>
                      <a:gd name="T10" fmla="*/ 5 w 18"/>
                      <a:gd name="T11" fmla="*/ 0 h 21"/>
                      <a:gd name="T12" fmla="*/ 5 w 18"/>
                      <a:gd name="T13" fmla="*/ 12 h 21"/>
                      <a:gd name="T14" fmla="*/ 8 w 18"/>
                      <a:gd name="T15" fmla="*/ 17 h 21"/>
                      <a:gd name="T16" fmla="*/ 13 w 18"/>
                      <a:gd name="T17" fmla="*/ 14 h 21"/>
                      <a:gd name="T18" fmla="*/ 13 w 18"/>
                      <a:gd name="T19" fmla="*/ 0 h 21"/>
                      <a:gd name="T20" fmla="*/ 18 w 18"/>
                      <a:gd name="T21" fmla="*/ 0 h 21"/>
                      <a:gd name="T22" fmla="*/ 18 w 18"/>
                      <a:gd name="T23" fmla="*/ 21 h 21"/>
                      <a:gd name="T24" fmla="*/ 14 w 18"/>
                      <a:gd name="T25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1">
                        <a:moveTo>
                          <a:pt x="14" y="21"/>
                        </a:moveTo>
                        <a:cubicBezTo>
                          <a:pt x="14" y="18"/>
                          <a:pt x="14" y="18"/>
                          <a:pt x="14" y="18"/>
                        </a:cubicBezTo>
                        <a:cubicBezTo>
                          <a:pt x="12" y="20"/>
                          <a:pt x="10" y="21"/>
                          <a:pt x="7" y="21"/>
                        </a:cubicBezTo>
                        <a:cubicBezTo>
                          <a:pt x="2" y="21"/>
                          <a:pt x="0" y="18"/>
                          <a:pt x="0" y="1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5" y="15"/>
                          <a:pt x="6" y="17"/>
                          <a:pt x="8" y="17"/>
                        </a:cubicBezTo>
                        <a:cubicBezTo>
                          <a:pt x="10" y="17"/>
                          <a:pt x="11" y="16"/>
                          <a:pt x="13" y="14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lnTo>
                          <a:pt x="14" y="2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AU"/>
                  </a:p>
                </p:txBody>
              </p:sp>
            </p:grpSp>
          </p:grpSp>
        </p:grpSp>
        <p:grpSp>
          <p:nvGrpSpPr>
            <p:cNvPr id="65" name="Group 64"/>
            <p:cNvGrpSpPr>
              <a:grpSpLocks noChangeAspect="1"/>
            </p:cNvGrpSpPr>
            <p:nvPr userDrawn="1"/>
          </p:nvGrpSpPr>
          <p:grpSpPr bwMode="auto">
            <a:xfrm>
              <a:off x="0" y="-1190"/>
              <a:ext cx="9144000" cy="2486026"/>
              <a:chOff x="0" y="-1475"/>
              <a:chExt cx="5760" cy="1566"/>
            </a:xfrm>
          </p:grpSpPr>
          <p:sp>
            <p:nvSpPr>
              <p:cNvPr id="66" name="AutoShape 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-1475"/>
                <a:ext cx="5760" cy="15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7" name="Freeform 4"/>
              <p:cNvSpPr>
                <a:spLocks/>
              </p:cNvSpPr>
              <p:nvPr userDrawn="1"/>
            </p:nvSpPr>
            <p:spPr bwMode="auto">
              <a:xfrm>
                <a:off x="0" y="-551"/>
                <a:ext cx="5760" cy="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4" y="0"/>
                  </a:cxn>
                  <a:cxn ang="0">
                    <a:pos x="1012" y="128"/>
                  </a:cxn>
                  <a:cxn ang="0">
                    <a:pos x="1387" y="225"/>
                  </a:cxn>
                  <a:cxn ang="0">
                    <a:pos x="2880" y="225"/>
                  </a:cxn>
                </a:cxnLst>
                <a:rect l="0" t="0" r="r" b="b"/>
                <a:pathLst>
                  <a:path w="2880" h="225">
                    <a:moveTo>
                      <a:pt x="0" y="0"/>
                    </a:moveTo>
                    <a:cubicBezTo>
                      <a:pt x="0" y="0"/>
                      <a:pt x="575" y="0"/>
                      <a:pt x="624" y="0"/>
                    </a:cubicBezTo>
                    <a:cubicBezTo>
                      <a:pt x="823" y="0"/>
                      <a:pt x="906" y="68"/>
                      <a:pt x="1012" y="128"/>
                    </a:cubicBezTo>
                    <a:cubicBezTo>
                      <a:pt x="1103" y="180"/>
                      <a:pt x="1227" y="225"/>
                      <a:pt x="1387" y="225"/>
                    </a:cubicBezTo>
                    <a:cubicBezTo>
                      <a:pt x="2880" y="225"/>
                      <a:pt x="2880" y="225"/>
                      <a:pt x="2880" y="225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8" name="Freeform 5"/>
              <p:cNvSpPr>
                <a:spLocks/>
              </p:cNvSpPr>
              <p:nvPr userDrawn="1"/>
            </p:nvSpPr>
            <p:spPr bwMode="auto">
              <a:xfrm>
                <a:off x="0" y="-327"/>
                <a:ext cx="5760" cy="226"/>
              </a:xfrm>
              <a:custGeom>
                <a:avLst/>
                <a:gdLst/>
                <a:ahLst/>
                <a:cxnLst>
                  <a:cxn ang="0">
                    <a:pos x="2880" y="0"/>
                  </a:cxn>
                  <a:cxn ang="0">
                    <a:pos x="1246" y="0"/>
                  </a:cxn>
                  <a:cxn ang="0">
                    <a:pos x="1012" y="16"/>
                  </a:cxn>
                  <a:cxn ang="0">
                    <a:pos x="619" y="113"/>
                  </a:cxn>
                  <a:cxn ang="0">
                    <a:pos x="0" y="113"/>
                  </a:cxn>
                </a:cxnLst>
                <a:rect l="0" t="0" r="r" b="b"/>
                <a:pathLst>
                  <a:path w="2880" h="113">
                    <a:moveTo>
                      <a:pt x="2880" y="0"/>
                    </a:moveTo>
                    <a:cubicBezTo>
                      <a:pt x="1246" y="0"/>
                      <a:pt x="1246" y="0"/>
                      <a:pt x="1246" y="0"/>
                    </a:cubicBezTo>
                    <a:cubicBezTo>
                      <a:pt x="1094" y="0"/>
                      <a:pt x="1044" y="4"/>
                      <a:pt x="1012" y="16"/>
                    </a:cubicBezTo>
                    <a:cubicBezTo>
                      <a:pt x="946" y="41"/>
                      <a:pt x="858" y="113"/>
                      <a:pt x="619" y="113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9" name="Freeform 6"/>
              <p:cNvSpPr>
                <a:spLocks/>
              </p:cNvSpPr>
              <p:nvPr userDrawn="1"/>
            </p:nvSpPr>
            <p:spPr bwMode="auto">
              <a:xfrm>
                <a:off x="0" y="-701"/>
                <a:ext cx="5760" cy="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4" y="0"/>
                  </a:cxn>
                  <a:cxn ang="0">
                    <a:pos x="1012" y="128"/>
                  </a:cxn>
                  <a:cxn ang="0">
                    <a:pos x="1387" y="225"/>
                  </a:cxn>
                  <a:cxn ang="0">
                    <a:pos x="2880" y="225"/>
                  </a:cxn>
                </a:cxnLst>
                <a:rect l="0" t="0" r="r" b="b"/>
                <a:pathLst>
                  <a:path w="2880" h="225">
                    <a:moveTo>
                      <a:pt x="0" y="0"/>
                    </a:moveTo>
                    <a:cubicBezTo>
                      <a:pt x="0" y="0"/>
                      <a:pt x="575" y="0"/>
                      <a:pt x="624" y="0"/>
                    </a:cubicBezTo>
                    <a:cubicBezTo>
                      <a:pt x="823" y="0"/>
                      <a:pt x="906" y="68"/>
                      <a:pt x="1012" y="128"/>
                    </a:cubicBezTo>
                    <a:cubicBezTo>
                      <a:pt x="1103" y="180"/>
                      <a:pt x="1227" y="225"/>
                      <a:pt x="1387" y="225"/>
                    </a:cubicBezTo>
                    <a:cubicBezTo>
                      <a:pt x="2880" y="225"/>
                      <a:pt x="2880" y="225"/>
                      <a:pt x="2880" y="225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0" name="Freeform 7"/>
              <p:cNvSpPr>
                <a:spLocks/>
              </p:cNvSpPr>
              <p:nvPr userDrawn="1"/>
            </p:nvSpPr>
            <p:spPr bwMode="auto">
              <a:xfrm>
                <a:off x="0" y="-477"/>
                <a:ext cx="5760" cy="226"/>
              </a:xfrm>
              <a:custGeom>
                <a:avLst/>
                <a:gdLst/>
                <a:ahLst/>
                <a:cxnLst>
                  <a:cxn ang="0">
                    <a:pos x="2880" y="0"/>
                  </a:cxn>
                  <a:cxn ang="0">
                    <a:pos x="1246" y="0"/>
                  </a:cxn>
                  <a:cxn ang="0">
                    <a:pos x="1012" y="16"/>
                  </a:cxn>
                  <a:cxn ang="0">
                    <a:pos x="619" y="113"/>
                  </a:cxn>
                  <a:cxn ang="0">
                    <a:pos x="0" y="113"/>
                  </a:cxn>
                </a:cxnLst>
                <a:rect l="0" t="0" r="r" b="b"/>
                <a:pathLst>
                  <a:path w="2880" h="113">
                    <a:moveTo>
                      <a:pt x="2880" y="0"/>
                    </a:moveTo>
                    <a:cubicBezTo>
                      <a:pt x="1246" y="0"/>
                      <a:pt x="1246" y="0"/>
                      <a:pt x="1246" y="0"/>
                    </a:cubicBezTo>
                    <a:cubicBezTo>
                      <a:pt x="1094" y="0"/>
                      <a:pt x="1044" y="4"/>
                      <a:pt x="1012" y="16"/>
                    </a:cubicBezTo>
                    <a:cubicBezTo>
                      <a:pt x="946" y="41"/>
                      <a:pt x="858" y="113"/>
                      <a:pt x="619" y="113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1" name="Freeform 8"/>
              <p:cNvSpPr>
                <a:spLocks/>
              </p:cNvSpPr>
              <p:nvPr userDrawn="1"/>
            </p:nvSpPr>
            <p:spPr bwMode="auto">
              <a:xfrm>
                <a:off x="0" y="-851"/>
                <a:ext cx="5760" cy="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4" y="0"/>
                  </a:cxn>
                  <a:cxn ang="0">
                    <a:pos x="1012" y="128"/>
                  </a:cxn>
                  <a:cxn ang="0">
                    <a:pos x="1387" y="225"/>
                  </a:cxn>
                  <a:cxn ang="0">
                    <a:pos x="2880" y="225"/>
                  </a:cxn>
                </a:cxnLst>
                <a:rect l="0" t="0" r="r" b="b"/>
                <a:pathLst>
                  <a:path w="2880" h="225">
                    <a:moveTo>
                      <a:pt x="0" y="0"/>
                    </a:moveTo>
                    <a:cubicBezTo>
                      <a:pt x="0" y="0"/>
                      <a:pt x="575" y="0"/>
                      <a:pt x="624" y="0"/>
                    </a:cubicBezTo>
                    <a:cubicBezTo>
                      <a:pt x="823" y="0"/>
                      <a:pt x="906" y="68"/>
                      <a:pt x="1012" y="128"/>
                    </a:cubicBezTo>
                    <a:cubicBezTo>
                      <a:pt x="1103" y="180"/>
                      <a:pt x="1227" y="225"/>
                      <a:pt x="1387" y="225"/>
                    </a:cubicBezTo>
                    <a:cubicBezTo>
                      <a:pt x="2880" y="225"/>
                      <a:pt x="2880" y="225"/>
                      <a:pt x="2880" y="225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2" name="Freeform 9"/>
              <p:cNvSpPr>
                <a:spLocks/>
              </p:cNvSpPr>
              <p:nvPr userDrawn="1"/>
            </p:nvSpPr>
            <p:spPr bwMode="auto">
              <a:xfrm>
                <a:off x="0" y="-627"/>
                <a:ext cx="5760" cy="226"/>
              </a:xfrm>
              <a:custGeom>
                <a:avLst/>
                <a:gdLst/>
                <a:ahLst/>
                <a:cxnLst>
                  <a:cxn ang="0">
                    <a:pos x="2880" y="0"/>
                  </a:cxn>
                  <a:cxn ang="0">
                    <a:pos x="1246" y="0"/>
                  </a:cxn>
                  <a:cxn ang="0">
                    <a:pos x="1012" y="16"/>
                  </a:cxn>
                  <a:cxn ang="0">
                    <a:pos x="619" y="113"/>
                  </a:cxn>
                  <a:cxn ang="0">
                    <a:pos x="0" y="113"/>
                  </a:cxn>
                </a:cxnLst>
                <a:rect l="0" t="0" r="r" b="b"/>
                <a:pathLst>
                  <a:path w="2880" h="113">
                    <a:moveTo>
                      <a:pt x="2880" y="0"/>
                    </a:moveTo>
                    <a:cubicBezTo>
                      <a:pt x="1246" y="0"/>
                      <a:pt x="1246" y="0"/>
                      <a:pt x="1246" y="0"/>
                    </a:cubicBezTo>
                    <a:cubicBezTo>
                      <a:pt x="1094" y="0"/>
                      <a:pt x="1044" y="4"/>
                      <a:pt x="1012" y="16"/>
                    </a:cubicBezTo>
                    <a:cubicBezTo>
                      <a:pt x="946" y="42"/>
                      <a:pt x="858" y="113"/>
                      <a:pt x="619" y="113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3" name="Freeform 10"/>
              <p:cNvSpPr>
                <a:spLocks/>
              </p:cNvSpPr>
              <p:nvPr userDrawn="1"/>
            </p:nvSpPr>
            <p:spPr bwMode="auto">
              <a:xfrm>
                <a:off x="0" y="-1311"/>
                <a:ext cx="5760" cy="450"/>
              </a:xfrm>
              <a:custGeom>
                <a:avLst/>
                <a:gdLst/>
                <a:ahLst/>
                <a:cxnLst>
                  <a:cxn ang="0">
                    <a:pos x="2880" y="225"/>
                  </a:cxn>
                  <a:cxn ang="0">
                    <a:pos x="2222" y="225"/>
                  </a:cxn>
                  <a:cxn ang="0">
                    <a:pos x="1833" y="96"/>
                  </a:cxn>
                  <a:cxn ang="0">
                    <a:pos x="1458" y="0"/>
                  </a:cxn>
                  <a:cxn ang="0">
                    <a:pos x="0" y="0"/>
                  </a:cxn>
                </a:cxnLst>
                <a:rect l="0" t="0" r="r" b="b"/>
                <a:pathLst>
                  <a:path w="2880" h="225">
                    <a:moveTo>
                      <a:pt x="2880" y="225"/>
                    </a:moveTo>
                    <a:cubicBezTo>
                      <a:pt x="2880" y="225"/>
                      <a:pt x="2270" y="225"/>
                      <a:pt x="2222" y="225"/>
                    </a:cubicBezTo>
                    <a:cubicBezTo>
                      <a:pt x="2022" y="225"/>
                      <a:pt x="1939" y="157"/>
                      <a:pt x="1833" y="96"/>
                    </a:cubicBezTo>
                    <a:cubicBezTo>
                      <a:pt x="1743" y="45"/>
                      <a:pt x="1618" y="0"/>
                      <a:pt x="145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4" name="Freeform 11"/>
              <p:cNvSpPr>
                <a:spLocks/>
              </p:cNvSpPr>
              <p:nvPr userDrawn="1"/>
            </p:nvSpPr>
            <p:spPr bwMode="auto">
              <a:xfrm>
                <a:off x="0" y="-1311"/>
                <a:ext cx="5760" cy="2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599" y="112"/>
                  </a:cxn>
                  <a:cxn ang="0">
                    <a:pos x="1833" y="96"/>
                  </a:cxn>
                  <a:cxn ang="0">
                    <a:pos x="2226" y="0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112">
                    <a:moveTo>
                      <a:pt x="0" y="112"/>
                    </a:moveTo>
                    <a:cubicBezTo>
                      <a:pt x="1599" y="112"/>
                      <a:pt x="1599" y="112"/>
                      <a:pt x="1599" y="112"/>
                    </a:cubicBezTo>
                    <a:cubicBezTo>
                      <a:pt x="1751" y="112"/>
                      <a:pt x="1801" y="109"/>
                      <a:pt x="1833" y="96"/>
                    </a:cubicBezTo>
                    <a:cubicBezTo>
                      <a:pt x="1899" y="71"/>
                      <a:pt x="1987" y="0"/>
                      <a:pt x="2226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5" name="Freeform 12"/>
              <p:cNvSpPr>
                <a:spLocks/>
              </p:cNvSpPr>
              <p:nvPr userDrawn="1"/>
            </p:nvSpPr>
            <p:spPr bwMode="auto">
              <a:xfrm>
                <a:off x="0" y="-1161"/>
                <a:ext cx="5760" cy="450"/>
              </a:xfrm>
              <a:custGeom>
                <a:avLst/>
                <a:gdLst/>
                <a:ahLst/>
                <a:cxnLst>
                  <a:cxn ang="0">
                    <a:pos x="2880" y="225"/>
                  </a:cxn>
                  <a:cxn ang="0">
                    <a:pos x="2222" y="225"/>
                  </a:cxn>
                  <a:cxn ang="0">
                    <a:pos x="1833" y="96"/>
                  </a:cxn>
                  <a:cxn ang="0">
                    <a:pos x="1458" y="0"/>
                  </a:cxn>
                  <a:cxn ang="0">
                    <a:pos x="0" y="0"/>
                  </a:cxn>
                </a:cxnLst>
                <a:rect l="0" t="0" r="r" b="b"/>
                <a:pathLst>
                  <a:path w="2880" h="225">
                    <a:moveTo>
                      <a:pt x="2880" y="225"/>
                    </a:moveTo>
                    <a:cubicBezTo>
                      <a:pt x="2880" y="225"/>
                      <a:pt x="2270" y="225"/>
                      <a:pt x="2222" y="225"/>
                    </a:cubicBezTo>
                    <a:cubicBezTo>
                      <a:pt x="2022" y="225"/>
                      <a:pt x="1939" y="157"/>
                      <a:pt x="1833" y="96"/>
                    </a:cubicBezTo>
                    <a:cubicBezTo>
                      <a:pt x="1743" y="45"/>
                      <a:pt x="1618" y="0"/>
                      <a:pt x="145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6" name="Freeform 13"/>
              <p:cNvSpPr>
                <a:spLocks/>
              </p:cNvSpPr>
              <p:nvPr userDrawn="1"/>
            </p:nvSpPr>
            <p:spPr bwMode="auto">
              <a:xfrm>
                <a:off x="0" y="-1161"/>
                <a:ext cx="5760" cy="2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599" y="112"/>
                  </a:cxn>
                  <a:cxn ang="0">
                    <a:pos x="1833" y="96"/>
                  </a:cxn>
                  <a:cxn ang="0">
                    <a:pos x="2226" y="0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112">
                    <a:moveTo>
                      <a:pt x="0" y="112"/>
                    </a:moveTo>
                    <a:cubicBezTo>
                      <a:pt x="1599" y="112"/>
                      <a:pt x="1599" y="112"/>
                      <a:pt x="1599" y="112"/>
                    </a:cubicBezTo>
                    <a:cubicBezTo>
                      <a:pt x="1751" y="112"/>
                      <a:pt x="1801" y="109"/>
                      <a:pt x="1833" y="96"/>
                    </a:cubicBezTo>
                    <a:cubicBezTo>
                      <a:pt x="1899" y="71"/>
                      <a:pt x="1987" y="0"/>
                      <a:pt x="2226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7" name="Freeform 14"/>
              <p:cNvSpPr>
                <a:spLocks/>
              </p:cNvSpPr>
              <p:nvPr userDrawn="1"/>
            </p:nvSpPr>
            <p:spPr bwMode="auto">
              <a:xfrm>
                <a:off x="0" y="-1011"/>
                <a:ext cx="5760" cy="450"/>
              </a:xfrm>
              <a:custGeom>
                <a:avLst/>
                <a:gdLst/>
                <a:ahLst/>
                <a:cxnLst>
                  <a:cxn ang="0">
                    <a:pos x="2880" y="225"/>
                  </a:cxn>
                  <a:cxn ang="0">
                    <a:pos x="2222" y="225"/>
                  </a:cxn>
                  <a:cxn ang="0">
                    <a:pos x="1833" y="96"/>
                  </a:cxn>
                  <a:cxn ang="0">
                    <a:pos x="1458" y="0"/>
                  </a:cxn>
                  <a:cxn ang="0">
                    <a:pos x="0" y="0"/>
                  </a:cxn>
                </a:cxnLst>
                <a:rect l="0" t="0" r="r" b="b"/>
                <a:pathLst>
                  <a:path w="2880" h="225">
                    <a:moveTo>
                      <a:pt x="2880" y="225"/>
                    </a:moveTo>
                    <a:cubicBezTo>
                      <a:pt x="2880" y="225"/>
                      <a:pt x="2270" y="225"/>
                      <a:pt x="2222" y="225"/>
                    </a:cubicBezTo>
                    <a:cubicBezTo>
                      <a:pt x="2022" y="225"/>
                      <a:pt x="1939" y="157"/>
                      <a:pt x="1833" y="96"/>
                    </a:cubicBezTo>
                    <a:cubicBezTo>
                      <a:pt x="1743" y="45"/>
                      <a:pt x="1618" y="0"/>
                      <a:pt x="145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8" name="Freeform 15"/>
              <p:cNvSpPr>
                <a:spLocks/>
              </p:cNvSpPr>
              <p:nvPr userDrawn="1"/>
            </p:nvSpPr>
            <p:spPr bwMode="auto">
              <a:xfrm>
                <a:off x="0" y="-1011"/>
                <a:ext cx="5760" cy="2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599" y="112"/>
                  </a:cxn>
                  <a:cxn ang="0">
                    <a:pos x="1833" y="96"/>
                  </a:cxn>
                  <a:cxn ang="0">
                    <a:pos x="2226" y="0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112">
                    <a:moveTo>
                      <a:pt x="0" y="112"/>
                    </a:moveTo>
                    <a:cubicBezTo>
                      <a:pt x="1599" y="112"/>
                      <a:pt x="1599" y="112"/>
                      <a:pt x="1599" y="112"/>
                    </a:cubicBezTo>
                    <a:cubicBezTo>
                      <a:pt x="1751" y="112"/>
                      <a:pt x="1801" y="109"/>
                      <a:pt x="1833" y="96"/>
                    </a:cubicBezTo>
                    <a:cubicBezTo>
                      <a:pt x="1899" y="71"/>
                      <a:pt x="1987" y="0"/>
                      <a:pt x="2226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00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9999" y="4219470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1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26" name="Group 99"/>
          <p:cNvGrpSpPr/>
          <p:nvPr userDrawn="1"/>
        </p:nvGrpSpPr>
        <p:grpSpPr>
          <a:xfrm>
            <a:off x="0" y="4124457"/>
            <a:ext cx="9144000" cy="745712"/>
            <a:chOff x="1" y="4124455"/>
            <a:chExt cx="9144000" cy="745712"/>
          </a:xfrm>
        </p:grpSpPr>
        <p:grpSp>
          <p:nvGrpSpPr>
            <p:cNvPr id="28" name="Group 98"/>
            <p:cNvGrpSpPr/>
            <p:nvPr userDrawn="1"/>
          </p:nvGrpSpPr>
          <p:grpSpPr>
            <a:xfrm>
              <a:off x="1" y="4124455"/>
              <a:ext cx="9144000" cy="745712"/>
              <a:chOff x="1" y="4124455"/>
              <a:chExt cx="9159874" cy="745712"/>
            </a:xfrm>
          </p:grpSpPr>
          <p:sp>
            <p:nvSpPr>
              <p:cNvPr id="62" name="Freeform 42"/>
              <p:cNvSpPr>
                <a:spLocks noEditPoints="1"/>
              </p:cNvSpPr>
              <p:nvPr/>
            </p:nvSpPr>
            <p:spPr bwMode="auto">
              <a:xfrm>
                <a:off x="1" y="4171566"/>
                <a:ext cx="9159873" cy="698601"/>
              </a:xfrm>
              <a:custGeom>
                <a:avLst/>
                <a:gdLst/>
                <a:ahLst/>
                <a:cxnLst>
                  <a:cxn ang="0">
                    <a:pos x="2415" y="88"/>
                  </a:cxn>
                  <a:cxn ang="0">
                    <a:pos x="0" y="88"/>
                  </a:cxn>
                  <a:cxn ang="0">
                    <a:pos x="0" y="102"/>
                  </a:cxn>
                  <a:cxn ang="0">
                    <a:pos x="2202" y="102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881" y="0"/>
                  </a:cxn>
                  <a:cxn ang="0">
                    <a:pos x="2855" y="0"/>
                  </a:cxn>
                  <a:cxn ang="0">
                    <a:pos x="2855" y="88"/>
                  </a:cxn>
                  <a:cxn ang="0">
                    <a:pos x="2415" y="88"/>
                  </a:cxn>
                  <a:cxn ang="0">
                    <a:pos x="2415" y="88"/>
                  </a:cxn>
                  <a:cxn ang="0">
                    <a:pos x="2768" y="220"/>
                  </a:cxn>
                  <a:cxn ang="0">
                    <a:pos x="2881" y="220"/>
                  </a:cxn>
                  <a:cxn ang="0">
                    <a:pos x="2881" y="0"/>
                  </a:cxn>
                </a:cxnLst>
                <a:rect l="0" t="0" r="r" b="b"/>
                <a:pathLst>
                  <a:path w="2881" h="220">
                    <a:moveTo>
                      <a:pt x="2415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202" y="102"/>
                      <a:pt x="2202" y="102"/>
                      <a:pt x="2202" y="102"/>
                    </a:cubicBezTo>
                    <a:cubicBezTo>
                      <a:pt x="2341" y="102"/>
                      <a:pt x="2386" y="99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moveTo>
                      <a:pt x="2881" y="0"/>
                    </a:moveTo>
                    <a:cubicBezTo>
                      <a:pt x="2855" y="0"/>
                      <a:pt x="2855" y="0"/>
                      <a:pt x="2855" y="0"/>
                    </a:cubicBezTo>
                    <a:cubicBezTo>
                      <a:pt x="2855" y="88"/>
                      <a:pt x="2855" y="88"/>
                      <a:pt x="285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15" y="88"/>
                      <a:pt x="2415" y="88"/>
                      <a:pt x="2415" y="88"/>
                    </a:cubicBezTo>
                    <a:cubicBezTo>
                      <a:pt x="2489" y="148"/>
                      <a:pt x="2587" y="220"/>
                      <a:pt x="2768" y="220"/>
                    </a:cubicBezTo>
                    <a:cubicBezTo>
                      <a:pt x="2812" y="220"/>
                      <a:pt x="2881" y="220"/>
                      <a:pt x="2881" y="220"/>
                    </a:cubicBezTo>
                    <a:cubicBezTo>
                      <a:pt x="2881" y="0"/>
                      <a:pt x="2881" y="0"/>
                      <a:pt x="2881" y="0"/>
                    </a:cubicBezTo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" name="Freeform 43"/>
              <p:cNvSpPr>
                <a:spLocks noEditPoints="1"/>
              </p:cNvSpPr>
              <p:nvPr/>
            </p:nvSpPr>
            <p:spPr bwMode="auto">
              <a:xfrm>
                <a:off x="1" y="4124455"/>
                <a:ext cx="9077765" cy="327091"/>
              </a:xfrm>
              <a:custGeom>
                <a:avLst/>
                <a:gdLst/>
                <a:ahLst/>
                <a:cxnLst>
                  <a:cxn ang="0">
                    <a:pos x="2855" y="15"/>
                  </a:cxn>
                  <a:cxn ang="0">
                    <a:pos x="2773" y="15"/>
                  </a:cxn>
                  <a:cxn ang="0">
                    <a:pos x="2415" y="103"/>
                  </a:cxn>
                  <a:cxn ang="0">
                    <a:pos x="2855" y="103"/>
                  </a:cxn>
                  <a:cxn ang="0">
                    <a:pos x="2855" y="15"/>
                  </a:cxn>
                  <a:cxn ang="0">
                    <a:pos x="2075" y="0"/>
                  </a:cxn>
                  <a:cxn ang="0">
                    <a:pos x="0" y="0"/>
                  </a:cxn>
                  <a:cxn ang="0">
                    <a:pos x="0" y="103"/>
                  </a:cxn>
                  <a:cxn ang="0">
                    <a:pos x="2415" y="103"/>
                  </a:cxn>
                  <a:cxn ang="0">
                    <a:pos x="2075" y="0"/>
                  </a:cxn>
                </a:cxnLst>
                <a:rect l="0" t="0" r="r" b="b"/>
                <a:pathLst>
                  <a:path w="2855" h="103">
                    <a:moveTo>
                      <a:pt x="2855" y="15"/>
                    </a:moveTo>
                    <a:cubicBezTo>
                      <a:pt x="2773" y="15"/>
                      <a:pt x="2773" y="15"/>
                      <a:pt x="2773" y="15"/>
                    </a:cubicBezTo>
                    <a:cubicBezTo>
                      <a:pt x="2555" y="15"/>
                      <a:pt x="2475" y="80"/>
                      <a:pt x="2415" y="103"/>
                    </a:cubicBezTo>
                    <a:cubicBezTo>
                      <a:pt x="2855" y="103"/>
                      <a:pt x="2855" y="103"/>
                      <a:pt x="2855" y="103"/>
                    </a:cubicBezTo>
                    <a:cubicBezTo>
                      <a:pt x="2855" y="15"/>
                      <a:pt x="2855" y="15"/>
                      <a:pt x="2855" y="15"/>
                    </a:cubicBezTo>
                    <a:moveTo>
                      <a:pt x="20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2415" y="103"/>
                      <a:pt x="2415" y="103"/>
                      <a:pt x="2415" y="103"/>
                    </a:cubicBezTo>
                    <a:cubicBezTo>
                      <a:pt x="2342" y="43"/>
                      <a:pt x="2220" y="0"/>
                      <a:pt x="2075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1" y="4171566"/>
                <a:ext cx="7677872" cy="324399"/>
              </a:xfrm>
              <a:custGeom>
                <a:avLst/>
                <a:gdLst/>
                <a:ahLst/>
                <a:cxnLst>
                  <a:cxn ang="0">
                    <a:pos x="2415" y="88"/>
                  </a:cxn>
                  <a:cxn ang="0">
                    <a:pos x="2075" y="0"/>
                  </a:cxn>
                  <a:cxn ang="0">
                    <a:pos x="0" y="0"/>
                  </a:cxn>
                  <a:cxn ang="0">
                    <a:pos x="0" y="102"/>
                  </a:cxn>
                  <a:cxn ang="0">
                    <a:pos x="2202" y="102"/>
                  </a:cxn>
                  <a:cxn ang="0">
                    <a:pos x="2415" y="88"/>
                  </a:cxn>
                </a:cxnLst>
                <a:rect l="0" t="0" r="r" b="b"/>
                <a:pathLst>
                  <a:path w="2415" h="102">
                    <a:moveTo>
                      <a:pt x="2415" y="88"/>
                    </a:moveTo>
                    <a:cubicBezTo>
                      <a:pt x="2333" y="41"/>
                      <a:pt x="2220" y="0"/>
                      <a:pt x="20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202" y="102"/>
                      <a:pt x="2202" y="102"/>
                      <a:pt x="2202" y="102"/>
                    </a:cubicBezTo>
                    <a:cubicBezTo>
                      <a:pt x="2341" y="102"/>
                      <a:pt x="2386" y="99"/>
                      <a:pt x="2415" y="88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7677873" y="4171566"/>
                <a:ext cx="1482002" cy="648796"/>
              </a:xfrm>
              <a:custGeom>
                <a:avLst/>
                <a:gdLst/>
                <a:ahLst/>
                <a:cxnLst>
                  <a:cxn ang="0">
                    <a:pos x="358" y="0"/>
                  </a:cxn>
                  <a:cxn ang="0">
                    <a:pos x="0" y="88"/>
                  </a:cxn>
                  <a:cxn ang="0">
                    <a:pos x="353" y="204"/>
                  </a:cxn>
                  <a:cxn ang="0">
                    <a:pos x="466" y="204"/>
                  </a:cxn>
                  <a:cxn ang="0">
                    <a:pos x="466" y="0"/>
                  </a:cxn>
                  <a:cxn ang="0">
                    <a:pos x="358" y="0"/>
                  </a:cxn>
                </a:cxnLst>
                <a:rect l="0" t="0" r="r" b="b"/>
                <a:pathLst>
                  <a:path w="466" h="204">
                    <a:moveTo>
                      <a:pt x="358" y="0"/>
                    </a:moveTo>
                    <a:cubicBezTo>
                      <a:pt x="140" y="0"/>
                      <a:pt x="60" y="65"/>
                      <a:pt x="0" y="88"/>
                    </a:cubicBezTo>
                    <a:cubicBezTo>
                      <a:pt x="96" y="142"/>
                      <a:pt x="172" y="204"/>
                      <a:pt x="353" y="204"/>
                    </a:cubicBezTo>
                    <a:cubicBezTo>
                      <a:pt x="397" y="204"/>
                      <a:pt x="466" y="204"/>
                      <a:pt x="466" y="204"/>
                    </a:cubicBezTo>
                    <a:cubicBezTo>
                      <a:pt x="466" y="0"/>
                      <a:pt x="466" y="0"/>
                      <a:pt x="466" y="0"/>
                    </a:cubicBez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30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816" y="4256808"/>
              <a:ext cx="489038" cy="4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19"/>
            <p:cNvGrpSpPr/>
            <p:nvPr userDrawn="1"/>
          </p:nvGrpSpPr>
          <p:grpSpPr>
            <a:xfrm>
              <a:off x="359397" y="4355630"/>
              <a:ext cx="612558" cy="71438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9999" y="4219470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1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2" y="-1189"/>
            <a:ext cx="9144001" cy="4871357"/>
            <a:chOff x="0" y="-1190"/>
            <a:chExt cx="9144001" cy="4871357"/>
          </a:xfrm>
        </p:grpSpPr>
        <p:grpSp>
          <p:nvGrpSpPr>
            <p:cNvPr id="78" name="Group 99"/>
            <p:cNvGrpSpPr/>
            <p:nvPr userDrawn="1"/>
          </p:nvGrpSpPr>
          <p:grpSpPr>
            <a:xfrm>
              <a:off x="1" y="4124455"/>
              <a:ext cx="9144000" cy="745712"/>
              <a:chOff x="1" y="4124455"/>
              <a:chExt cx="9144000" cy="745712"/>
            </a:xfrm>
          </p:grpSpPr>
          <p:grpSp>
            <p:nvGrpSpPr>
              <p:cNvPr id="79" name="Group 98"/>
              <p:cNvGrpSpPr/>
              <p:nvPr userDrawn="1"/>
            </p:nvGrpSpPr>
            <p:grpSpPr>
              <a:xfrm>
                <a:off x="1" y="4124455"/>
                <a:ext cx="9144000" cy="745712"/>
                <a:chOff x="1" y="4124455"/>
                <a:chExt cx="9159874" cy="745712"/>
              </a:xfrm>
            </p:grpSpPr>
            <p:sp>
              <p:nvSpPr>
                <p:cNvPr id="94" name="Freeform 42"/>
                <p:cNvSpPr>
                  <a:spLocks noEditPoints="1"/>
                </p:cNvSpPr>
                <p:nvPr/>
              </p:nvSpPr>
              <p:spPr bwMode="auto">
                <a:xfrm>
                  <a:off x="1" y="4171566"/>
                  <a:ext cx="9159873" cy="698601"/>
                </a:xfrm>
                <a:custGeom>
                  <a:avLst/>
                  <a:gdLst/>
                  <a:ahLst/>
                  <a:cxnLst>
                    <a:cxn ang="0">
                      <a:pos x="2415" y="88"/>
                    </a:cxn>
                    <a:cxn ang="0">
                      <a:pos x="0" y="88"/>
                    </a:cxn>
                    <a:cxn ang="0">
                      <a:pos x="0" y="102"/>
                    </a:cxn>
                    <a:cxn ang="0">
                      <a:pos x="2202" y="102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881" y="0"/>
                    </a:cxn>
                    <a:cxn ang="0">
                      <a:pos x="2855" y="0"/>
                    </a:cxn>
                    <a:cxn ang="0">
                      <a:pos x="285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768" y="220"/>
                    </a:cxn>
                    <a:cxn ang="0">
                      <a:pos x="2881" y="220"/>
                    </a:cxn>
                    <a:cxn ang="0">
                      <a:pos x="2881" y="0"/>
                    </a:cxn>
                  </a:cxnLst>
                  <a:rect l="0" t="0" r="r" b="b"/>
                  <a:pathLst>
                    <a:path w="2881" h="220">
                      <a:moveTo>
                        <a:pt x="2415" y="88"/>
                      </a:move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02" y="102"/>
                        <a:pt x="2202" y="102"/>
                        <a:pt x="2202" y="102"/>
                      </a:cubicBezTo>
                      <a:cubicBezTo>
                        <a:pt x="2341" y="102"/>
                        <a:pt x="2386" y="99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moveTo>
                        <a:pt x="2881" y="0"/>
                      </a:moveTo>
                      <a:cubicBezTo>
                        <a:pt x="2855" y="0"/>
                        <a:pt x="2855" y="0"/>
                        <a:pt x="2855" y="0"/>
                      </a:cubicBezTo>
                      <a:cubicBezTo>
                        <a:pt x="2855" y="88"/>
                        <a:pt x="2855" y="88"/>
                        <a:pt x="285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89" y="148"/>
                        <a:pt x="2587" y="220"/>
                        <a:pt x="2768" y="220"/>
                      </a:cubicBezTo>
                      <a:cubicBezTo>
                        <a:pt x="2812" y="220"/>
                        <a:pt x="2881" y="220"/>
                        <a:pt x="2881" y="220"/>
                      </a:cubicBezTo>
                      <a:cubicBezTo>
                        <a:pt x="2881" y="0"/>
                        <a:pt x="2881" y="0"/>
                        <a:pt x="2881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5" name="Freeform 43"/>
                <p:cNvSpPr>
                  <a:spLocks noEditPoints="1"/>
                </p:cNvSpPr>
                <p:nvPr/>
              </p:nvSpPr>
              <p:spPr bwMode="auto">
                <a:xfrm>
                  <a:off x="1" y="4124455"/>
                  <a:ext cx="9077765" cy="327091"/>
                </a:xfrm>
                <a:custGeom>
                  <a:avLst/>
                  <a:gdLst/>
                  <a:ahLst/>
                  <a:cxnLst>
                    <a:cxn ang="0">
                      <a:pos x="2855" y="15"/>
                    </a:cxn>
                    <a:cxn ang="0">
                      <a:pos x="2773" y="15"/>
                    </a:cxn>
                    <a:cxn ang="0">
                      <a:pos x="2415" y="103"/>
                    </a:cxn>
                    <a:cxn ang="0">
                      <a:pos x="2855" y="103"/>
                    </a:cxn>
                    <a:cxn ang="0">
                      <a:pos x="2855" y="15"/>
                    </a:cxn>
                    <a:cxn ang="0">
                      <a:pos x="2075" y="0"/>
                    </a:cxn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2415" y="103"/>
                    </a:cxn>
                    <a:cxn ang="0">
                      <a:pos x="2075" y="0"/>
                    </a:cxn>
                  </a:cxnLst>
                  <a:rect l="0" t="0" r="r" b="b"/>
                  <a:pathLst>
                    <a:path w="2855" h="103">
                      <a:moveTo>
                        <a:pt x="2855" y="15"/>
                      </a:moveTo>
                      <a:cubicBezTo>
                        <a:pt x="2773" y="15"/>
                        <a:pt x="2773" y="15"/>
                        <a:pt x="2773" y="15"/>
                      </a:cubicBezTo>
                      <a:cubicBezTo>
                        <a:pt x="2555" y="15"/>
                        <a:pt x="2475" y="80"/>
                        <a:pt x="2415" y="103"/>
                      </a:cubicBezTo>
                      <a:cubicBezTo>
                        <a:pt x="2855" y="103"/>
                        <a:pt x="2855" y="103"/>
                        <a:pt x="2855" y="103"/>
                      </a:cubicBezTo>
                      <a:cubicBezTo>
                        <a:pt x="2855" y="15"/>
                        <a:pt x="2855" y="15"/>
                        <a:pt x="2855" y="15"/>
                      </a:cubicBezTo>
                      <a:moveTo>
                        <a:pt x="207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2415" y="103"/>
                        <a:pt x="2415" y="103"/>
                        <a:pt x="2415" y="103"/>
                      </a:cubicBezTo>
                      <a:cubicBezTo>
                        <a:pt x="2342" y="43"/>
                        <a:pt x="2220" y="0"/>
                        <a:pt x="2075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6" name="Freeform 44"/>
                <p:cNvSpPr>
                  <a:spLocks/>
                </p:cNvSpPr>
                <p:nvPr/>
              </p:nvSpPr>
              <p:spPr bwMode="auto">
                <a:xfrm>
                  <a:off x="1" y="4171566"/>
                  <a:ext cx="7677872" cy="324399"/>
                </a:xfrm>
                <a:custGeom>
                  <a:avLst/>
                  <a:gdLst/>
                  <a:ahLst/>
                  <a:cxnLst>
                    <a:cxn ang="0">
                      <a:pos x="2415" y="88"/>
                    </a:cxn>
                    <a:cxn ang="0">
                      <a:pos x="2075" y="0"/>
                    </a:cxn>
                    <a:cxn ang="0">
                      <a:pos x="0" y="0"/>
                    </a:cxn>
                    <a:cxn ang="0">
                      <a:pos x="0" y="102"/>
                    </a:cxn>
                    <a:cxn ang="0">
                      <a:pos x="2202" y="102"/>
                    </a:cxn>
                    <a:cxn ang="0">
                      <a:pos x="2415" y="88"/>
                    </a:cxn>
                  </a:cxnLst>
                  <a:rect l="0" t="0" r="r" b="b"/>
                  <a:pathLst>
                    <a:path w="2415" h="102">
                      <a:moveTo>
                        <a:pt x="2415" y="88"/>
                      </a:moveTo>
                      <a:cubicBezTo>
                        <a:pt x="2333" y="41"/>
                        <a:pt x="2220" y="0"/>
                        <a:pt x="20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02" y="102"/>
                        <a:pt x="2202" y="102"/>
                        <a:pt x="2202" y="102"/>
                      </a:cubicBezTo>
                      <a:cubicBezTo>
                        <a:pt x="2341" y="102"/>
                        <a:pt x="2386" y="99"/>
                        <a:pt x="2415" y="88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7" name="Freeform 45"/>
                <p:cNvSpPr>
                  <a:spLocks/>
                </p:cNvSpPr>
                <p:nvPr/>
              </p:nvSpPr>
              <p:spPr bwMode="auto">
                <a:xfrm>
                  <a:off x="7677873" y="4171566"/>
                  <a:ext cx="1482002" cy="648796"/>
                </a:xfrm>
                <a:custGeom>
                  <a:avLst/>
                  <a:gdLst/>
                  <a:ahLst/>
                  <a:cxnLst>
                    <a:cxn ang="0">
                      <a:pos x="358" y="0"/>
                    </a:cxn>
                    <a:cxn ang="0">
                      <a:pos x="0" y="88"/>
                    </a:cxn>
                    <a:cxn ang="0">
                      <a:pos x="353" y="204"/>
                    </a:cxn>
                    <a:cxn ang="0">
                      <a:pos x="466" y="204"/>
                    </a:cxn>
                    <a:cxn ang="0">
                      <a:pos x="466" y="0"/>
                    </a:cxn>
                    <a:cxn ang="0">
                      <a:pos x="358" y="0"/>
                    </a:cxn>
                  </a:cxnLst>
                  <a:rect l="0" t="0" r="r" b="b"/>
                  <a:pathLst>
                    <a:path w="466" h="204">
                      <a:moveTo>
                        <a:pt x="358" y="0"/>
                      </a:moveTo>
                      <a:cubicBezTo>
                        <a:pt x="140" y="0"/>
                        <a:pt x="60" y="65"/>
                        <a:pt x="0" y="88"/>
                      </a:cubicBezTo>
                      <a:cubicBezTo>
                        <a:pt x="96" y="142"/>
                        <a:pt x="172" y="204"/>
                        <a:pt x="353" y="204"/>
                      </a:cubicBezTo>
                      <a:cubicBezTo>
                        <a:pt x="397" y="204"/>
                        <a:pt x="466" y="204"/>
                        <a:pt x="466" y="204"/>
                      </a:cubicBezTo>
                      <a:cubicBezTo>
                        <a:pt x="466" y="0"/>
                        <a:pt x="466" y="0"/>
                        <a:pt x="466" y="0"/>
                      </a:cubicBezTo>
                      <a:lnTo>
                        <a:pt x="3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pic>
            <p:nvPicPr>
              <p:cNvPr id="80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01816" y="4256808"/>
                <a:ext cx="489038" cy="489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1" name="Group 19"/>
              <p:cNvGrpSpPr/>
              <p:nvPr userDrawn="1"/>
            </p:nvGrpSpPr>
            <p:grpSpPr>
              <a:xfrm>
                <a:off x="359397" y="4355630"/>
                <a:ext cx="612558" cy="71438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82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83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84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85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86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87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88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89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90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91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92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93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63" name="Group 64"/>
            <p:cNvGrpSpPr>
              <a:grpSpLocks noChangeAspect="1"/>
            </p:cNvGrpSpPr>
            <p:nvPr userDrawn="1"/>
          </p:nvGrpSpPr>
          <p:grpSpPr bwMode="auto">
            <a:xfrm>
              <a:off x="0" y="-1190"/>
              <a:ext cx="9144000" cy="2486026"/>
              <a:chOff x="0" y="-1475"/>
              <a:chExt cx="5760" cy="1566"/>
            </a:xfrm>
          </p:grpSpPr>
          <p:sp>
            <p:nvSpPr>
              <p:cNvPr id="64" name="AutoShape 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-1475"/>
                <a:ext cx="5760" cy="15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5" name="Freeform 4"/>
              <p:cNvSpPr>
                <a:spLocks/>
              </p:cNvSpPr>
              <p:nvPr userDrawn="1"/>
            </p:nvSpPr>
            <p:spPr bwMode="auto">
              <a:xfrm>
                <a:off x="0" y="-551"/>
                <a:ext cx="5760" cy="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4" y="0"/>
                  </a:cxn>
                  <a:cxn ang="0">
                    <a:pos x="1012" y="128"/>
                  </a:cxn>
                  <a:cxn ang="0">
                    <a:pos x="1387" y="225"/>
                  </a:cxn>
                  <a:cxn ang="0">
                    <a:pos x="2880" y="225"/>
                  </a:cxn>
                </a:cxnLst>
                <a:rect l="0" t="0" r="r" b="b"/>
                <a:pathLst>
                  <a:path w="2880" h="225">
                    <a:moveTo>
                      <a:pt x="0" y="0"/>
                    </a:moveTo>
                    <a:cubicBezTo>
                      <a:pt x="0" y="0"/>
                      <a:pt x="575" y="0"/>
                      <a:pt x="624" y="0"/>
                    </a:cubicBezTo>
                    <a:cubicBezTo>
                      <a:pt x="823" y="0"/>
                      <a:pt x="906" y="68"/>
                      <a:pt x="1012" y="128"/>
                    </a:cubicBezTo>
                    <a:cubicBezTo>
                      <a:pt x="1103" y="180"/>
                      <a:pt x="1227" y="225"/>
                      <a:pt x="1387" y="225"/>
                    </a:cubicBezTo>
                    <a:cubicBezTo>
                      <a:pt x="2880" y="225"/>
                      <a:pt x="2880" y="225"/>
                      <a:pt x="2880" y="225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6" name="Freeform 5"/>
              <p:cNvSpPr>
                <a:spLocks/>
              </p:cNvSpPr>
              <p:nvPr userDrawn="1"/>
            </p:nvSpPr>
            <p:spPr bwMode="auto">
              <a:xfrm>
                <a:off x="0" y="-327"/>
                <a:ext cx="5760" cy="226"/>
              </a:xfrm>
              <a:custGeom>
                <a:avLst/>
                <a:gdLst/>
                <a:ahLst/>
                <a:cxnLst>
                  <a:cxn ang="0">
                    <a:pos x="2880" y="0"/>
                  </a:cxn>
                  <a:cxn ang="0">
                    <a:pos x="1246" y="0"/>
                  </a:cxn>
                  <a:cxn ang="0">
                    <a:pos x="1012" y="16"/>
                  </a:cxn>
                  <a:cxn ang="0">
                    <a:pos x="619" y="113"/>
                  </a:cxn>
                  <a:cxn ang="0">
                    <a:pos x="0" y="113"/>
                  </a:cxn>
                </a:cxnLst>
                <a:rect l="0" t="0" r="r" b="b"/>
                <a:pathLst>
                  <a:path w="2880" h="113">
                    <a:moveTo>
                      <a:pt x="2880" y="0"/>
                    </a:moveTo>
                    <a:cubicBezTo>
                      <a:pt x="1246" y="0"/>
                      <a:pt x="1246" y="0"/>
                      <a:pt x="1246" y="0"/>
                    </a:cubicBezTo>
                    <a:cubicBezTo>
                      <a:pt x="1094" y="0"/>
                      <a:pt x="1044" y="4"/>
                      <a:pt x="1012" y="16"/>
                    </a:cubicBezTo>
                    <a:cubicBezTo>
                      <a:pt x="946" y="41"/>
                      <a:pt x="858" y="113"/>
                      <a:pt x="619" y="113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7" name="Freeform 6"/>
              <p:cNvSpPr>
                <a:spLocks/>
              </p:cNvSpPr>
              <p:nvPr userDrawn="1"/>
            </p:nvSpPr>
            <p:spPr bwMode="auto">
              <a:xfrm>
                <a:off x="0" y="-701"/>
                <a:ext cx="5760" cy="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4" y="0"/>
                  </a:cxn>
                  <a:cxn ang="0">
                    <a:pos x="1012" y="128"/>
                  </a:cxn>
                  <a:cxn ang="0">
                    <a:pos x="1387" y="225"/>
                  </a:cxn>
                  <a:cxn ang="0">
                    <a:pos x="2880" y="225"/>
                  </a:cxn>
                </a:cxnLst>
                <a:rect l="0" t="0" r="r" b="b"/>
                <a:pathLst>
                  <a:path w="2880" h="225">
                    <a:moveTo>
                      <a:pt x="0" y="0"/>
                    </a:moveTo>
                    <a:cubicBezTo>
                      <a:pt x="0" y="0"/>
                      <a:pt x="575" y="0"/>
                      <a:pt x="624" y="0"/>
                    </a:cubicBezTo>
                    <a:cubicBezTo>
                      <a:pt x="823" y="0"/>
                      <a:pt x="906" y="68"/>
                      <a:pt x="1012" y="128"/>
                    </a:cubicBezTo>
                    <a:cubicBezTo>
                      <a:pt x="1103" y="180"/>
                      <a:pt x="1227" y="225"/>
                      <a:pt x="1387" y="225"/>
                    </a:cubicBezTo>
                    <a:cubicBezTo>
                      <a:pt x="2880" y="225"/>
                      <a:pt x="2880" y="225"/>
                      <a:pt x="2880" y="225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8" name="Freeform 7"/>
              <p:cNvSpPr>
                <a:spLocks/>
              </p:cNvSpPr>
              <p:nvPr userDrawn="1"/>
            </p:nvSpPr>
            <p:spPr bwMode="auto">
              <a:xfrm>
                <a:off x="0" y="-477"/>
                <a:ext cx="5760" cy="226"/>
              </a:xfrm>
              <a:custGeom>
                <a:avLst/>
                <a:gdLst/>
                <a:ahLst/>
                <a:cxnLst>
                  <a:cxn ang="0">
                    <a:pos x="2880" y="0"/>
                  </a:cxn>
                  <a:cxn ang="0">
                    <a:pos x="1246" y="0"/>
                  </a:cxn>
                  <a:cxn ang="0">
                    <a:pos x="1012" y="16"/>
                  </a:cxn>
                  <a:cxn ang="0">
                    <a:pos x="619" y="113"/>
                  </a:cxn>
                  <a:cxn ang="0">
                    <a:pos x="0" y="113"/>
                  </a:cxn>
                </a:cxnLst>
                <a:rect l="0" t="0" r="r" b="b"/>
                <a:pathLst>
                  <a:path w="2880" h="113">
                    <a:moveTo>
                      <a:pt x="2880" y="0"/>
                    </a:moveTo>
                    <a:cubicBezTo>
                      <a:pt x="1246" y="0"/>
                      <a:pt x="1246" y="0"/>
                      <a:pt x="1246" y="0"/>
                    </a:cubicBezTo>
                    <a:cubicBezTo>
                      <a:pt x="1094" y="0"/>
                      <a:pt x="1044" y="4"/>
                      <a:pt x="1012" y="16"/>
                    </a:cubicBezTo>
                    <a:cubicBezTo>
                      <a:pt x="946" y="41"/>
                      <a:pt x="858" y="113"/>
                      <a:pt x="619" y="113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9" name="Freeform 8"/>
              <p:cNvSpPr>
                <a:spLocks/>
              </p:cNvSpPr>
              <p:nvPr userDrawn="1"/>
            </p:nvSpPr>
            <p:spPr bwMode="auto">
              <a:xfrm>
                <a:off x="0" y="-851"/>
                <a:ext cx="5760" cy="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4" y="0"/>
                  </a:cxn>
                  <a:cxn ang="0">
                    <a:pos x="1012" y="128"/>
                  </a:cxn>
                  <a:cxn ang="0">
                    <a:pos x="1387" y="225"/>
                  </a:cxn>
                  <a:cxn ang="0">
                    <a:pos x="2880" y="225"/>
                  </a:cxn>
                </a:cxnLst>
                <a:rect l="0" t="0" r="r" b="b"/>
                <a:pathLst>
                  <a:path w="2880" h="225">
                    <a:moveTo>
                      <a:pt x="0" y="0"/>
                    </a:moveTo>
                    <a:cubicBezTo>
                      <a:pt x="0" y="0"/>
                      <a:pt x="575" y="0"/>
                      <a:pt x="624" y="0"/>
                    </a:cubicBezTo>
                    <a:cubicBezTo>
                      <a:pt x="823" y="0"/>
                      <a:pt x="906" y="68"/>
                      <a:pt x="1012" y="128"/>
                    </a:cubicBezTo>
                    <a:cubicBezTo>
                      <a:pt x="1103" y="180"/>
                      <a:pt x="1227" y="225"/>
                      <a:pt x="1387" y="225"/>
                    </a:cubicBezTo>
                    <a:cubicBezTo>
                      <a:pt x="2880" y="225"/>
                      <a:pt x="2880" y="225"/>
                      <a:pt x="2880" y="225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0" name="Freeform 9"/>
              <p:cNvSpPr>
                <a:spLocks/>
              </p:cNvSpPr>
              <p:nvPr userDrawn="1"/>
            </p:nvSpPr>
            <p:spPr bwMode="auto">
              <a:xfrm>
                <a:off x="0" y="-627"/>
                <a:ext cx="5760" cy="226"/>
              </a:xfrm>
              <a:custGeom>
                <a:avLst/>
                <a:gdLst/>
                <a:ahLst/>
                <a:cxnLst>
                  <a:cxn ang="0">
                    <a:pos x="2880" y="0"/>
                  </a:cxn>
                  <a:cxn ang="0">
                    <a:pos x="1246" y="0"/>
                  </a:cxn>
                  <a:cxn ang="0">
                    <a:pos x="1012" y="16"/>
                  </a:cxn>
                  <a:cxn ang="0">
                    <a:pos x="619" y="113"/>
                  </a:cxn>
                  <a:cxn ang="0">
                    <a:pos x="0" y="113"/>
                  </a:cxn>
                </a:cxnLst>
                <a:rect l="0" t="0" r="r" b="b"/>
                <a:pathLst>
                  <a:path w="2880" h="113">
                    <a:moveTo>
                      <a:pt x="2880" y="0"/>
                    </a:moveTo>
                    <a:cubicBezTo>
                      <a:pt x="1246" y="0"/>
                      <a:pt x="1246" y="0"/>
                      <a:pt x="1246" y="0"/>
                    </a:cubicBezTo>
                    <a:cubicBezTo>
                      <a:pt x="1094" y="0"/>
                      <a:pt x="1044" y="4"/>
                      <a:pt x="1012" y="16"/>
                    </a:cubicBezTo>
                    <a:cubicBezTo>
                      <a:pt x="946" y="42"/>
                      <a:pt x="858" y="113"/>
                      <a:pt x="619" y="113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1" name="Freeform 10"/>
              <p:cNvSpPr>
                <a:spLocks/>
              </p:cNvSpPr>
              <p:nvPr userDrawn="1"/>
            </p:nvSpPr>
            <p:spPr bwMode="auto">
              <a:xfrm>
                <a:off x="0" y="-1311"/>
                <a:ext cx="5760" cy="450"/>
              </a:xfrm>
              <a:custGeom>
                <a:avLst/>
                <a:gdLst/>
                <a:ahLst/>
                <a:cxnLst>
                  <a:cxn ang="0">
                    <a:pos x="2880" y="225"/>
                  </a:cxn>
                  <a:cxn ang="0">
                    <a:pos x="2222" y="225"/>
                  </a:cxn>
                  <a:cxn ang="0">
                    <a:pos x="1833" y="96"/>
                  </a:cxn>
                  <a:cxn ang="0">
                    <a:pos x="1458" y="0"/>
                  </a:cxn>
                  <a:cxn ang="0">
                    <a:pos x="0" y="0"/>
                  </a:cxn>
                </a:cxnLst>
                <a:rect l="0" t="0" r="r" b="b"/>
                <a:pathLst>
                  <a:path w="2880" h="225">
                    <a:moveTo>
                      <a:pt x="2880" y="225"/>
                    </a:moveTo>
                    <a:cubicBezTo>
                      <a:pt x="2880" y="225"/>
                      <a:pt x="2270" y="225"/>
                      <a:pt x="2222" y="225"/>
                    </a:cubicBezTo>
                    <a:cubicBezTo>
                      <a:pt x="2022" y="225"/>
                      <a:pt x="1939" y="157"/>
                      <a:pt x="1833" y="96"/>
                    </a:cubicBezTo>
                    <a:cubicBezTo>
                      <a:pt x="1743" y="45"/>
                      <a:pt x="1618" y="0"/>
                      <a:pt x="145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2" name="Freeform 11"/>
              <p:cNvSpPr>
                <a:spLocks/>
              </p:cNvSpPr>
              <p:nvPr userDrawn="1"/>
            </p:nvSpPr>
            <p:spPr bwMode="auto">
              <a:xfrm>
                <a:off x="0" y="-1311"/>
                <a:ext cx="5760" cy="2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599" y="112"/>
                  </a:cxn>
                  <a:cxn ang="0">
                    <a:pos x="1833" y="96"/>
                  </a:cxn>
                  <a:cxn ang="0">
                    <a:pos x="2226" y="0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112">
                    <a:moveTo>
                      <a:pt x="0" y="112"/>
                    </a:moveTo>
                    <a:cubicBezTo>
                      <a:pt x="1599" y="112"/>
                      <a:pt x="1599" y="112"/>
                      <a:pt x="1599" y="112"/>
                    </a:cubicBezTo>
                    <a:cubicBezTo>
                      <a:pt x="1751" y="112"/>
                      <a:pt x="1801" y="109"/>
                      <a:pt x="1833" y="96"/>
                    </a:cubicBezTo>
                    <a:cubicBezTo>
                      <a:pt x="1899" y="71"/>
                      <a:pt x="1987" y="0"/>
                      <a:pt x="2226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3" name="Freeform 12"/>
              <p:cNvSpPr>
                <a:spLocks/>
              </p:cNvSpPr>
              <p:nvPr userDrawn="1"/>
            </p:nvSpPr>
            <p:spPr bwMode="auto">
              <a:xfrm>
                <a:off x="0" y="-1161"/>
                <a:ext cx="5760" cy="450"/>
              </a:xfrm>
              <a:custGeom>
                <a:avLst/>
                <a:gdLst/>
                <a:ahLst/>
                <a:cxnLst>
                  <a:cxn ang="0">
                    <a:pos x="2880" y="225"/>
                  </a:cxn>
                  <a:cxn ang="0">
                    <a:pos x="2222" y="225"/>
                  </a:cxn>
                  <a:cxn ang="0">
                    <a:pos x="1833" y="96"/>
                  </a:cxn>
                  <a:cxn ang="0">
                    <a:pos x="1458" y="0"/>
                  </a:cxn>
                  <a:cxn ang="0">
                    <a:pos x="0" y="0"/>
                  </a:cxn>
                </a:cxnLst>
                <a:rect l="0" t="0" r="r" b="b"/>
                <a:pathLst>
                  <a:path w="2880" h="225">
                    <a:moveTo>
                      <a:pt x="2880" y="225"/>
                    </a:moveTo>
                    <a:cubicBezTo>
                      <a:pt x="2880" y="225"/>
                      <a:pt x="2270" y="225"/>
                      <a:pt x="2222" y="225"/>
                    </a:cubicBezTo>
                    <a:cubicBezTo>
                      <a:pt x="2022" y="225"/>
                      <a:pt x="1939" y="157"/>
                      <a:pt x="1833" y="96"/>
                    </a:cubicBezTo>
                    <a:cubicBezTo>
                      <a:pt x="1743" y="45"/>
                      <a:pt x="1618" y="0"/>
                      <a:pt x="145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4" name="Freeform 13"/>
              <p:cNvSpPr>
                <a:spLocks/>
              </p:cNvSpPr>
              <p:nvPr userDrawn="1"/>
            </p:nvSpPr>
            <p:spPr bwMode="auto">
              <a:xfrm>
                <a:off x="0" y="-1161"/>
                <a:ext cx="5760" cy="2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599" y="112"/>
                  </a:cxn>
                  <a:cxn ang="0">
                    <a:pos x="1833" y="96"/>
                  </a:cxn>
                  <a:cxn ang="0">
                    <a:pos x="2226" y="0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112">
                    <a:moveTo>
                      <a:pt x="0" y="112"/>
                    </a:moveTo>
                    <a:cubicBezTo>
                      <a:pt x="1599" y="112"/>
                      <a:pt x="1599" y="112"/>
                      <a:pt x="1599" y="112"/>
                    </a:cubicBezTo>
                    <a:cubicBezTo>
                      <a:pt x="1751" y="112"/>
                      <a:pt x="1801" y="109"/>
                      <a:pt x="1833" y="96"/>
                    </a:cubicBezTo>
                    <a:cubicBezTo>
                      <a:pt x="1899" y="71"/>
                      <a:pt x="1987" y="0"/>
                      <a:pt x="2226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5" name="Freeform 14"/>
              <p:cNvSpPr>
                <a:spLocks/>
              </p:cNvSpPr>
              <p:nvPr userDrawn="1"/>
            </p:nvSpPr>
            <p:spPr bwMode="auto">
              <a:xfrm>
                <a:off x="0" y="-1011"/>
                <a:ext cx="5760" cy="450"/>
              </a:xfrm>
              <a:custGeom>
                <a:avLst/>
                <a:gdLst/>
                <a:ahLst/>
                <a:cxnLst>
                  <a:cxn ang="0">
                    <a:pos x="2880" y="225"/>
                  </a:cxn>
                  <a:cxn ang="0">
                    <a:pos x="2222" y="225"/>
                  </a:cxn>
                  <a:cxn ang="0">
                    <a:pos x="1833" y="96"/>
                  </a:cxn>
                  <a:cxn ang="0">
                    <a:pos x="1458" y="0"/>
                  </a:cxn>
                  <a:cxn ang="0">
                    <a:pos x="0" y="0"/>
                  </a:cxn>
                </a:cxnLst>
                <a:rect l="0" t="0" r="r" b="b"/>
                <a:pathLst>
                  <a:path w="2880" h="225">
                    <a:moveTo>
                      <a:pt x="2880" y="225"/>
                    </a:moveTo>
                    <a:cubicBezTo>
                      <a:pt x="2880" y="225"/>
                      <a:pt x="2270" y="225"/>
                      <a:pt x="2222" y="225"/>
                    </a:cubicBezTo>
                    <a:cubicBezTo>
                      <a:pt x="2022" y="225"/>
                      <a:pt x="1939" y="157"/>
                      <a:pt x="1833" y="96"/>
                    </a:cubicBezTo>
                    <a:cubicBezTo>
                      <a:pt x="1743" y="45"/>
                      <a:pt x="1618" y="0"/>
                      <a:pt x="145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6" name="Freeform 15"/>
              <p:cNvSpPr>
                <a:spLocks/>
              </p:cNvSpPr>
              <p:nvPr userDrawn="1"/>
            </p:nvSpPr>
            <p:spPr bwMode="auto">
              <a:xfrm>
                <a:off x="0" y="-1011"/>
                <a:ext cx="5760" cy="2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599" y="112"/>
                  </a:cxn>
                  <a:cxn ang="0">
                    <a:pos x="1833" y="96"/>
                  </a:cxn>
                  <a:cxn ang="0">
                    <a:pos x="2226" y="0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112">
                    <a:moveTo>
                      <a:pt x="0" y="112"/>
                    </a:moveTo>
                    <a:cubicBezTo>
                      <a:pt x="1599" y="112"/>
                      <a:pt x="1599" y="112"/>
                      <a:pt x="1599" y="112"/>
                    </a:cubicBezTo>
                    <a:cubicBezTo>
                      <a:pt x="1751" y="112"/>
                      <a:pt x="1801" y="109"/>
                      <a:pt x="1833" y="96"/>
                    </a:cubicBezTo>
                    <a:cubicBezTo>
                      <a:pt x="1899" y="71"/>
                      <a:pt x="1987" y="0"/>
                      <a:pt x="2226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9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9999" y="4219470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1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403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403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403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02500"/>
            <a:ext cx="846000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51310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951310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403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403" y="4878250"/>
            <a:ext cx="6083845" cy="9320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9525" y="4538664"/>
            <a:ext cx="9169400" cy="636985"/>
            <a:chOff x="-9525" y="4538663"/>
            <a:chExt cx="9169400" cy="636985"/>
          </a:xfrm>
        </p:grpSpPr>
        <p:sp>
          <p:nvSpPr>
            <p:cNvPr id="3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4542235"/>
              <a:ext cx="9161463" cy="6012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>
              <a:off x="1588" y="4775598"/>
              <a:ext cx="9142412" cy="3679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7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4538663"/>
              <a:ext cx="9169400" cy="63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Rectangle 84"/>
            <p:cNvSpPr>
              <a:spLocks noChangeArrowheads="1"/>
            </p:cNvSpPr>
            <p:nvPr/>
          </p:nvSpPr>
          <p:spPr bwMode="auto">
            <a:xfrm>
              <a:off x="-9525" y="4767263"/>
              <a:ext cx="9167813" cy="40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AutoShape 2"/>
            <p:cNvSpPr>
              <a:spLocks noChangeAspect="1" noChangeArrowheads="1" noTextEdit="1"/>
            </p:cNvSpPr>
            <p:nvPr userDrawn="1"/>
          </p:nvSpPr>
          <p:spPr bwMode="auto">
            <a:xfrm>
              <a:off x="-9525" y="4562475"/>
              <a:ext cx="9169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Rectangle 4"/>
            <p:cNvSpPr>
              <a:spLocks noChangeArrowheads="1"/>
            </p:cNvSpPr>
            <p:nvPr userDrawn="1"/>
          </p:nvSpPr>
          <p:spPr bwMode="auto">
            <a:xfrm>
              <a:off x="0" y="4794250"/>
              <a:ext cx="9150350" cy="3524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Rectangle 5"/>
            <p:cNvSpPr>
              <a:spLocks noChangeArrowheads="1"/>
            </p:cNvSpPr>
            <p:nvPr userDrawn="1"/>
          </p:nvSpPr>
          <p:spPr bwMode="auto">
            <a:xfrm>
              <a:off x="0" y="4794250"/>
              <a:ext cx="91503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6"/>
            <p:cNvSpPr>
              <a:spLocks noEditPoints="1"/>
            </p:cNvSpPr>
            <p:nvPr userDrawn="1"/>
          </p:nvSpPr>
          <p:spPr bwMode="auto">
            <a:xfrm>
              <a:off x="0" y="4575175"/>
              <a:ext cx="9150350" cy="498475"/>
            </a:xfrm>
            <a:custGeom>
              <a:avLst/>
              <a:gdLst/>
              <a:ahLst/>
              <a:cxnLst>
                <a:cxn ang="0">
                  <a:pos x="2877" y="10"/>
                </a:cxn>
                <a:cxn ang="0">
                  <a:pos x="2814" y="10"/>
                </a:cxn>
                <a:cxn ang="0">
                  <a:pos x="2576" y="69"/>
                </a:cxn>
                <a:cxn ang="0">
                  <a:pos x="2877" y="69"/>
                </a:cxn>
                <a:cxn ang="0">
                  <a:pos x="2877" y="157"/>
                </a:cxn>
                <a:cxn ang="0">
                  <a:pos x="2877" y="157"/>
                </a:cxn>
                <a:cxn ang="0">
                  <a:pos x="2877" y="10"/>
                </a:cxn>
                <a:cxn ang="0">
                  <a:pos x="2349" y="0"/>
                </a:cxn>
                <a:cxn ang="0">
                  <a:pos x="0" y="0"/>
                </a:cxn>
                <a:cxn ang="0">
                  <a:pos x="0" y="69"/>
                </a:cxn>
                <a:cxn ang="0">
                  <a:pos x="2576" y="69"/>
                </a:cxn>
                <a:cxn ang="0">
                  <a:pos x="2349" y="0"/>
                </a:cxn>
              </a:cxnLst>
              <a:rect l="0" t="0" r="r" b="b"/>
              <a:pathLst>
                <a:path w="2877" h="157">
                  <a:moveTo>
                    <a:pt x="2877" y="10"/>
                  </a:moveTo>
                  <a:cubicBezTo>
                    <a:pt x="2814" y="10"/>
                    <a:pt x="2814" y="10"/>
                    <a:pt x="2814" y="10"/>
                  </a:cubicBezTo>
                  <a:cubicBezTo>
                    <a:pt x="2669" y="10"/>
                    <a:pt x="2616" y="53"/>
                    <a:pt x="2576" y="69"/>
                  </a:cubicBezTo>
                  <a:cubicBezTo>
                    <a:pt x="2877" y="69"/>
                    <a:pt x="2877" y="69"/>
                    <a:pt x="2877" y="69"/>
                  </a:cubicBezTo>
                  <a:cubicBezTo>
                    <a:pt x="2877" y="157"/>
                    <a:pt x="2877" y="157"/>
                    <a:pt x="2877" y="157"/>
                  </a:cubicBezTo>
                  <a:cubicBezTo>
                    <a:pt x="2877" y="157"/>
                    <a:pt x="2877" y="157"/>
                    <a:pt x="2877" y="157"/>
                  </a:cubicBezTo>
                  <a:cubicBezTo>
                    <a:pt x="2877" y="10"/>
                    <a:pt x="2877" y="10"/>
                    <a:pt x="2877" y="10"/>
                  </a:cubicBezTo>
                  <a:moveTo>
                    <a:pt x="23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576" y="69"/>
                    <a:pt x="2576" y="69"/>
                    <a:pt x="2576" y="69"/>
                  </a:cubicBezTo>
                  <a:cubicBezTo>
                    <a:pt x="2527" y="29"/>
                    <a:pt x="2446" y="0"/>
                    <a:pt x="2349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7"/>
            <p:cNvSpPr>
              <a:spLocks noEditPoints="1"/>
            </p:cNvSpPr>
            <p:nvPr userDrawn="1"/>
          </p:nvSpPr>
          <p:spPr bwMode="auto">
            <a:xfrm>
              <a:off x="0" y="4794250"/>
              <a:ext cx="9150350" cy="279400"/>
            </a:xfrm>
            <a:custGeom>
              <a:avLst/>
              <a:gdLst/>
              <a:ahLst/>
              <a:cxnLst>
                <a:cxn ang="0">
                  <a:pos x="257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434" y="9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877" y="0"/>
                </a:cxn>
                <a:cxn ang="0">
                  <a:pos x="2576" y="0"/>
                </a:cxn>
                <a:cxn ang="0">
                  <a:pos x="2576" y="0"/>
                </a:cxn>
                <a:cxn ang="0">
                  <a:pos x="2811" y="88"/>
                </a:cxn>
                <a:cxn ang="0">
                  <a:pos x="2877" y="88"/>
                </a:cxn>
                <a:cxn ang="0">
                  <a:pos x="2877" y="0"/>
                </a:cxn>
              </a:cxnLst>
              <a:rect l="0" t="0" r="r" b="b"/>
              <a:pathLst>
                <a:path w="2877" h="88">
                  <a:moveTo>
                    <a:pt x="25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434" y="9"/>
                    <a:pt x="2434" y="9"/>
                    <a:pt x="2434" y="9"/>
                  </a:cubicBezTo>
                  <a:cubicBezTo>
                    <a:pt x="2526" y="9"/>
                    <a:pt x="2556" y="7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moveTo>
                    <a:pt x="2877" y="0"/>
                  </a:moveTo>
                  <a:cubicBezTo>
                    <a:pt x="2576" y="0"/>
                    <a:pt x="2576" y="0"/>
                    <a:pt x="2576" y="0"/>
                  </a:cubicBezTo>
                  <a:cubicBezTo>
                    <a:pt x="2576" y="0"/>
                    <a:pt x="2576" y="0"/>
                    <a:pt x="2576" y="0"/>
                  </a:cubicBezTo>
                  <a:cubicBezTo>
                    <a:pt x="2625" y="40"/>
                    <a:pt x="2691" y="88"/>
                    <a:pt x="2811" y="88"/>
                  </a:cubicBezTo>
                  <a:cubicBezTo>
                    <a:pt x="2841" y="88"/>
                    <a:pt x="2877" y="88"/>
                    <a:pt x="2877" y="88"/>
                  </a:cubicBezTo>
                  <a:cubicBezTo>
                    <a:pt x="2877" y="0"/>
                    <a:pt x="2877" y="0"/>
                    <a:pt x="287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0" y="4606925"/>
              <a:ext cx="8193088" cy="215900"/>
            </a:xfrm>
            <a:custGeom>
              <a:avLst/>
              <a:gdLst/>
              <a:ahLst/>
              <a:cxnLst>
                <a:cxn ang="0">
                  <a:pos x="2576" y="59"/>
                </a:cxn>
                <a:cxn ang="0">
                  <a:pos x="2349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2434" y="68"/>
                </a:cxn>
                <a:cxn ang="0">
                  <a:pos x="2576" y="59"/>
                </a:cxn>
              </a:cxnLst>
              <a:rect l="0" t="0" r="r" b="b"/>
              <a:pathLst>
                <a:path w="2576" h="68">
                  <a:moveTo>
                    <a:pt x="2576" y="59"/>
                  </a:moveTo>
                  <a:cubicBezTo>
                    <a:pt x="2521" y="27"/>
                    <a:pt x="2446" y="0"/>
                    <a:pt x="23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434" y="68"/>
                    <a:pt x="2434" y="68"/>
                    <a:pt x="2434" y="68"/>
                  </a:cubicBezTo>
                  <a:cubicBezTo>
                    <a:pt x="2526" y="68"/>
                    <a:pt x="2556" y="66"/>
                    <a:pt x="2576" y="5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8193088" y="4606925"/>
              <a:ext cx="957263" cy="4318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0" y="59"/>
                </a:cxn>
                <a:cxn ang="0">
                  <a:pos x="235" y="136"/>
                </a:cxn>
                <a:cxn ang="0">
                  <a:pos x="301" y="136"/>
                </a:cxn>
                <a:cxn ang="0">
                  <a:pos x="301" y="0"/>
                </a:cxn>
                <a:cxn ang="0">
                  <a:pos x="238" y="0"/>
                </a:cxn>
              </a:cxnLst>
              <a:rect l="0" t="0" r="r" b="b"/>
              <a:pathLst>
                <a:path w="301" h="136">
                  <a:moveTo>
                    <a:pt x="238" y="0"/>
                  </a:moveTo>
                  <a:cubicBezTo>
                    <a:pt x="93" y="0"/>
                    <a:pt x="40" y="43"/>
                    <a:pt x="0" y="59"/>
                  </a:cubicBezTo>
                  <a:cubicBezTo>
                    <a:pt x="64" y="95"/>
                    <a:pt x="115" y="136"/>
                    <a:pt x="235" y="136"/>
                  </a:cubicBezTo>
                  <a:cubicBezTo>
                    <a:pt x="265" y="136"/>
                    <a:pt x="301" y="136"/>
                    <a:pt x="301" y="136"/>
                  </a:cubicBezTo>
                  <a:cubicBezTo>
                    <a:pt x="301" y="0"/>
                    <a:pt x="301" y="0"/>
                    <a:pt x="301" y="0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49" name="Picture 7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03656" y="4659719"/>
            <a:ext cx="324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05980"/>
            <a:ext cx="8461374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8" y="951311"/>
            <a:ext cx="8461375" cy="34296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  <p:sldLayoutId id="214748368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csiro.a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(null)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(null)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(null)"/><Relationship Id="rId4" Type="http://schemas.openxmlformats.org/officeDocument/2006/relationships/image" Target="../media/image8.(null)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(null)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(null)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774" y="51470"/>
            <a:ext cx="8461374" cy="639365"/>
          </a:xfrm>
        </p:spPr>
        <p:txBody>
          <a:bodyPr/>
          <a:lstStyle/>
          <a:p>
            <a:r>
              <a:rPr lang="en-US" dirty="0"/>
              <a:t>Decadal Climate Forecasting Project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627534"/>
            <a:ext cx="8064896" cy="36004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AU" sz="2000" b="1" dirty="0">
                <a:solidFill>
                  <a:srgbClr val="000000"/>
                </a:solidFill>
              </a:rPr>
              <a:t>Project leader: Richard Matear</a:t>
            </a:r>
          </a:p>
          <a:p>
            <a:pPr marL="0" indent="0" algn="ctr">
              <a:lnSpc>
                <a:spcPct val="50000"/>
              </a:lnSpc>
              <a:spcAft>
                <a:spcPts val="600"/>
              </a:spcAft>
              <a:buNone/>
            </a:pPr>
            <a:r>
              <a:rPr lang="en-AU" b="1" dirty="0">
                <a:solidFill>
                  <a:srgbClr val="000000"/>
                </a:solidFill>
              </a:rPr>
              <a:t>3 Activities</a:t>
            </a:r>
            <a:r>
              <a:rPr lang="en-US" b="1" dirty="0"/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AU" b="1" dirty="0">
                <a:solidFill>
                  <a:srgbClr val="000000"/>
                </a:solidFill>
              </a:rPr>
              <a:t>Data Assimilation, Climate Modelling and Ensemble Generation  (Leader: Terry O’Kane)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AU" b="1" dirty="0">
                <a:solidFill>
                  <a:srgbClr val="000000"/>
                </a:solidFill>
              </a:rPr>
              <a:t>Processes  and Observations (Leader: Bernadette </a:t>
            </a:r>
            <a:r>
              <a:rPr lang="en-AU" b="1" dirty="0" err="1">
                <a:solidFill>
                  <a:srgbClr val="000000"/>
                </a:solidFill>
              </a:rPr>
              <a:t>Sloyan</a:t>
            </a:r>
            <a:r>
              <a:rPr lang="en-AU" b="1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spcAft>
                <a:spcPts val="600"/>
              </a:spcAft>
              <a:buFont typeface="Wingdings" charset="2"/>
              <a:buAutoNum type="arabicPeriod"/>
            </a:pPr>
            <a:r>
              <a:rPr lang="en-AU" b="1" dirty="0">
                <a:solidFill>
                  <a:srgbClr val="000000"/>
                </a:solidFill>
              </a:rPr>
              <a:t>Verification and Application (Leader: James </a:t>
            </a:r>
            <a:r>
              <a:rPr lang="en-AU" b="1" dirty="0" err="1">
                <a:solidFill>
                  <a:srgbClr val="000000"/>
                </a:solidFill>
              </a:rPr>
              <a:t>Risbey</a:t>
            </a:r>
            <a:r>
              <a:rPr lang="en-AU" b="1" dirty="0">
                <a:solidFill>
                  <a:srgbClr val="000000"/>
                </a:solidFill>
              </a:rPr>
              <a:t>) </a:t>
            </a:r>
            <a:br>
              <a:rPr lang="en-AU" b="1" dirty="0">
                <a:solidFill>
                  <a:srgbClr val="000000"/>
                </a:solidFill>
              </a:rPr>
            </a:br>
            <a:endParaRPr lang="en-AU" b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mr-IN" b="1" dirty="0">
                <a:solidFill>
                  <a:srgbClr val="000000"/>
                </a:solidFill>
              </a:rPr>
              <a:t>–</a:t>
            </a:r>
            <a:r>
              <a:rPr lang="en-AU" b="1" dirty="0">
                <a:solidFill>
                  <a:srgbClr val="000000"/>
                </a:solidFill>
              </a:rPr>
              <a:t> initially focused on multi-year time-scale where we have sufficient data to assess forecast skill</a:t>
            </a:r>
          </a:p>
          <a:p>
            <a:pPr marL="457200" indent="-457200">
              <a:spcAft>
                <a:spcPts val="600"/>
              </a:spcAft>
              <a:buFont typeface="Wingdings" charset="2"/>
              <a:buAutoNum type="arabicPeriod"/>
            </a:pPr>
            <a:endParaRPr lang="en-AU" b="1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1</a:t>
            </a:fld>
            <a:endParaRPr lang="en-US" sz="1200" dirty="0"/>
          </a:p>
        </p:txBody>
      </p:sp>
      <p:pic>
        <p:nvPicPr>
          <p:cNvPr id="8" name="Picture 7" descr="CAFE system Full Text Te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788246"/>
            <a:ext cx="5829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9" y="951311"/>
            <a:ext cx="8101654" cy="4022449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>
                <a:solidFill>
                  <a:srgbClr val="000000"/>
                </a:solidFill>
                <a:hlinkClick r:id="rId3"/>
              </a:rPr>
              <a:t>https://jobs.csiro.au</a:t>
            </a:r>
            <a:endParaRPr lang="en-AU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AU" b="1" dirty="0"/>
              <a:t>Postdoctoral Fellowship Sea Ice Modeller (56719)</a:t>
            </a:r>
            <a:endParaRPr lang="en-AU" sz="1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AU" b="1" dirty="0"/>
              <a:t>Postdoctoral Fellowship - Climate regimes (56508)</a:t>
            </a:r>
          </a:p>
          <a:p>
            <a:pPr>
              <a:spcAft>
                <a:spcPts val="600"/>
              </a:spcAft>
            </a:pPr>
            <a:r>
              <a:rPr lang="en-AU" b="1" dirty="0"/>
              <a:t>Postdoctoral Fellowship - Ocean-Atmosphere dynamics  (56622)</a:t>
            </a:r>
          </a:p>
          <a:p>
            <a:pPr>
              <a:spcAft>
                <a:spcPts val="600"/>
              </a:spcAft>
            </a:pPr>
            <a:endParaRPr lang="en-AU" b="1" dirty="0"/>
          </a:p>
          <a:p>
            <a:pPr>
              <a:spcAft>
                <a:spcPts val="600"/>
              </a:spcAft>
            </a:pPr>
            <a:r>
              <a:rPr lang="en-AU" b="1" dirty="0"/>
              <a:t>CSIRO Postdoctoral Fellowship – Atmospheric Dynamics</a:t>
            </a:r>
          </a:p>
          <a:p>
            <a:pPr>
              <a:spcAft>
                <a:spcPts val="600"/>
              </a:spcAft>
            </a:pPr>
            <a:endParaRPr lang="en-AU" b="1" dirty="0"/>
          </a:p>
          <a:p>
            <a:pPr>
              <a:spcAft>
                <a:spcPts val="600"/>
              </a:spcAft>
            </a:pPr>
            <a:r>
              <a:rPr lang="en-AU" b="1" dirty="0"/>
              <a:t>CSIRO Postdoctoral Fellowship - Ocean-Atmosphere Carbon Fluxes (49441)</a:t>
            </a:r>
          </a:p>
          <a:p>
            <a:pPr>
              <a:spcAft>
                <a:spcPts val="600"/>
              </a:spcAft>
            </a:pPr>
            <a:endParaRPr lang="en-AU" b="1" dirty="0"/>
          </a:p>
          <a:p>
            <a:pPr>
              <a:spcAft>
                <a:spcPts val="600"/>
              </a:spcAft>
            </a:pPr>
            <a:endParaRPr lang="en-AU" b="1" dirty="0"/>
          </a:p>
          <a:p>
            <a:pPr>
              <a:spcAft>
                <a:spcPts val="600"/>
              </a:spcAft>
            </a:pPr>
            <a:endParaRPr lang="en-AU" sz="1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AU" sz="1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AU" sz="1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0363" y="202500"/>
            <a:ext cx="5291757" cy="425034"/>
          </a:xfrm>
        </p:spPr>
        <p:txBody>
          <a:bodyPr>
            <a:normAutofit/>
          </a:bodyPr>
          <a:lstStyle/>
          <a:p>
            <a:r>
              <a:rPr lang="en-AU" sz="2400" dirty="0"/>
              <a:t>Post Doctorial Positions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819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11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469"/>
            <a:ext cx="7218561" cy="666073"/>
          </a:xfrm>
        </p:spPr>
        <p:txBody>
          <a:bodyPr>
            <a:normAutofit/>
          </a:bodyPr>
          <a:lstStyle/>
          <a:p>
            <a:r>
              <a:rPr lang="en-US" dirty="0"/>
              <a:t>ROC: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CDDBB-9B4A-FD4F-AD53-EDB0A80F6FCB}"/>
              </a:ext>
            </a:extLst>
          </p:cNvPr>
          <p:cNvSpPr txBox="1"/>
          <p:nvPr/>
        </p:nvSpPr>
        <p:spPr>
          <a:xfrm>
            <a:off x="7559413" y="514876"/>
            <a:ext cx="10690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52852-A0EE-B748-861C-2AACF81DE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0493" r="7992" b="29671"/>
          <a:stretch/>
        </p:blipFill>
        <p:spPr>
          <a:xfrm>
            <a:off x="4636460" y="986432"/>
            <a:ext cx="4400036" cy="314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4CD79-874C-3045-84AE-DF85B22EEA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9428" r="8466" b="29338"/>
          <a:stretch/>
        </p:blipFill>
        <p:spPr>
          <a:xfrm>
            <a:off x="35496" y="944644"/>
            <a:ext cx="4400478" cy="32112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67A2D1-84E9-4044-B96A-D66E3B21C481}"/>
              </a:ext>
            </a:extLst>
          </p:cNvPr>
          <p:cNvSpPr txBox="1"/>
          <p:nvPr/>
        </p:nvSpPr>
        <p:spPr>
          <a:xfrm>
            <a:off x="336612" y="57531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125A18-ED81-214A-80BB-4AEA183CEAA4}"/>
              </a:ext>
            </a:extLst>
          </p:cNvPr>
          <p:cNvSpPr txBox="1"/>
          <p:nvPr/>
        </p:nvSpPr>
        <p:spPr>
          <a:xfrm>
            <a:off x="4910075" y="51487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46621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BBD4DD-31EC-4A41-802D-4DA7E1C2B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12811"/>
            <a:ext cx="4515234" cy="2969062"/>
          </a:xfrm>
          <a:prstGeom prst="rect">
            <a:avLst/>
          </a:prstGeom>
        </p:spPr>
      </p:pic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469"/>
            <a:ext cx="7506593" cy="738081"/>
          </a:xfrm>
        </p:spPr>
        <p:txBody>
          <a:bodyPr>
            <a:normAutofit/>
          </a:bodyPr>
          <a:lstStyle/>
          <a:p>
            <a:r>
              <a:rPr lang="en-US" dirty="0"/>
              <a:t>Potential Predictability:  Rainfall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12</a:t>
            </a:fld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21864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January forecasts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99FD9A-23A5-8C4F-9AB6-959219BB2BB9}"/>
              </a:ext>
            </a:extLst>
          </p:cNvPr>
          <p:cNvGrpSpPr/>
          <p:nvPr/>
        </p:nvGrpSpPr>
        <p:grpSpPr>
          <a:xfrm>
            <a:off x="4870525" y="979267"/>
            <a:ext cx="4165971" cy="3680715"/>
            <a:chOff x="4870525" y="475211"/>
            <a:chExt cx="4165971" cy="3680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BC7DE8-4985-D347-86C7-413B80AED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525" y="1131589"/>
              <a:ext cx="4165971" cy="269185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E8A0C-375C-C24A-A715-C5AF86DAEA4C}"/>
                </a:ext>
              </a:extLst>
            </p:cNvPr>
            <p:cNvSpPr txBox="1"/>
            <p:nvPr/>
          </p:nvSpPr>
          <p:spPr>
            <a:xfrm>
              <a:off x="5177023" y="475211"/>
              <a:ext cx="3238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South Australia (south of 33°S):</a:t>
              </a:r>
              <a:br>
                <a:rPr lang="en-US" dirty="0"/>
              </a:br>
              <a:r>
                <a:rPr lang="en-US" dirty="0"/>
                <a:t>Anomaly Correlation Coefficient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42D02B-A774-3046-8A1D-C3D79FA08542}"/>
                </a:ext>
              </a:extLst>
            </p:cNvPr>
            <p:cNvSpPr txBox="1"/>
            <p:nvPr/>
          </p:nvSpPr>
          <p:spPr>
            <a:xfrm>
              <a:off x="6813921" y="1203598"/>
              <a:ext cx="2111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Blue- forecast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Orange - persistence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198ED0-C4DB-7E41-A684-42A118CF1E81}"/>
                </a:ext>
              </a:extLst>
            </p:cNvPr>
            <p:cNvSpPr txBox="1"/>
            <p:nvPr/>
          </p:nvSpPr>
          <p:spPr>
            <a:xfrm>
              <a:off x="5813360" y="3786594"/>
              <a:ext cx="2056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 Time (months)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BCC855C-2B9E-6F45-B03A-2A18AC1CB2A4}"/>
              </a:ext>
            </a:extLst>
          </p:cNvPr>
          <p:cNvSpPr txBox="1"/>
          <p:nvPr/>
        </p:nvSpPr>
        <p:spPr>
          <a:xfrm>
            <a:off x="395536" y="690250"/>
            <a:ext cx="385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20-month lead:  Correlation Coefficient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ADDAC5-E07F-364E-8859-E366E86A3AD6}"/>
              </a:ext>
            </a:extLst>
          </p:cNvPr>
          <p:cNvSpPr txBox="1"/>
          <p:nvPr/>
        </p:nvSpPr>
        <p:spPr>
          <a:xfrm>
            <a:off x="368457" y="3321656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CA409-99B8-9B49-9A8C-E838FED136D5}"/>
              </a:ext>
            </a:extLst>
          </p:cNvPr>
          <p:cNvSpPr txBox="1"/>
          <p:nvPr/>
        </p:nvSpPr>
        <p:spPr>
          <a:xfrm>
            <a:off x="2662813" y="3325499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Persistence </a:t>
            </a:r>
          </a:p>
        </p:txBody>
      </p:sp>
    </p:spTree>
    <p:extLst>
      <p:ext uri="{BB962C8B-B14F-4D97-AF65-F5344CB8AC3E}">
        <p14:creationId xmlns:p14="http://schemas.microsoft.com/office/powerpoint/2010/main" val="8811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469"/>
            <a:ext cx="7506593" cy="738081"/>
          </a:xfrm>
        </p:spPr>
        <p:txBody>
          <a:bodyPr>
            <a:normAutofit/>
          </a:bodyPr>
          <a:lstStyle/>
          <a:p>
            <a:r>
              <a:rPr lang="en-US" dirty="0"/>
              <a:t>Forecasts: </a:t>
            </a:r>
            <a:r>
              <a:rPr lang="en-US" sz="3100" dirty="0"/>
              <a:t>DA vs Reanalysis </a:t>
            </a:r>
            <a:r>
              <a:rPr lang="mr-IN" sz="3100" dirty="0"/>
              <a:t>–</a:t>
            </a:r>
            <a:r>
              <a:rPr lang="en-US" sz="3100" dirty="0"/>
              <a:t> for initial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13</a:t>
            </a:fld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92"/>
          <a:stretch/>
        </p:blipFill>
        <p:spPr>
          <a:xfrm>
            <a:off x="35496" y="1131590"/>
            <a:ext cx="3871981" cy="2695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1"/>
          <a:stretch/>
        </p:blipFill>
        <p:spPr>
          <a:xfrm>
            <a:off x="4067944" y="1131590"/>
            <a:ext cx="3923526" cy="269557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9552" y="2067694"/>
            <a:ext cx="316835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139702"/>
            <a:ext cx="316835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0" y="4615197"/>
            <a:ext cx="323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forecasts (2005 </a:t>
            </a:r>
            <a:r>
              <a:rPr lang="en-US"/>
              <a:t>to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7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Decadal Climate Forecasting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779" y="915566"/>
            <a:ext cx="8317677" cy="3926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Initial Goals</a:t>
            </a:r>
          </a:p>
          <a:p>
            <a:pPr lvl="1"/>
            <a:r>
              <a:rPr lang="en-US" b="1" dirty="0"/>
              <a:t>Build the Climate Analysis Forecast Ensemble (CAFE) system and deliver multi-year to decadal climate forecasts  (probabilistic problem and we will provide ensemble forecasts) </a:t>
            </a:r>
          </a:p>
          <a:p>
            <a:pPr lvl="1"/>
            <a:r>
              <a:rPr lang="en-US" b="1" dirty="0"/>
              <a:t>Apply diagnostics tools, including ensemble verification metrics, to accurately assess the skill of the forecasts</a:t>
            </a:r>
          </a:p>
          <a:p>
            <a:pPr lvl="1"/>
            <a:r>
              <a:rPr lang="en-US" b="1" dirty="0"/>
              <a:t>Advance fundamental research into: where does the predictability of the climate system resides, the processes that give rise to that predictability, and the key observations that help us to </a:t>
            </a:r>
            <a:r>
              <a:rPr lang="en-US" b="1" dirty="0" err="1"/>
              <a:t>realise</a:t>
            </a:r>
            <a:r>
              <a:rPr lang="en-US" b="1" dirty="0"/>
              <a:t> the potential climate predictability  </a:t>
            </a:r>
          </a:p>
          <a:p>
            <a:pPr lvl="1"/>
            <a:r>
              <a:rPr lang="en-US" b="1" dirty="0"/>
              <a:t>Explore the utility of our climate forecasts for a select group of external clients (e.g. </a:t>
            </a:r>
            <a:r>
              <a:rPr lang="en-US" b="1" dirty="0" err="1"/>
              <a:t>Digiscape</a:t>
            </a:r>
            <a:r>
              <a:rPr lang="en-US" b="1" dirty="0"/>
              <a:t>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522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8032" y="267494"/>
            <a:ext cx="8388424" cy="648072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000000"/>
                </a:solidFill>
              </a:rPr>
              <a:t>Data Assimilation, Climate Modelling and Ensemble Generation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1041580"/>
            <a:ext cx="8208912" cy="27543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Develop and run a coupled ocean-atmosphere-sea ice climate model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data assimilation scheme to incorporate observations into the climate model to </a:t>
            </a:r>
            <a:r>
              <a:rPr lang="en-US" sz="2600" dirty="0" err="1">
                <a:solidFill>
                  <a:srgbClr val="000000"/>
                </a:solidFill>
              </a:rPr>
              <a:t>characterise</a:t>
            </a:r>
            <a:r>
              <a:rPr lang="en-US" sz="2600" dirty="0">
                <a:solidFill>
                  <a:srgbClr val="000000"/>
                </a:solidFill>
              </a:rPr>
              <a:t> the climate state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Ensemble climate forecasting system initiated from the climate state</a:t>
            </a:r>
          </a:p>
          <a:p>
            <a:r>
              <a:rPr lang="en-US" sz="2600" dirty="0">
                <a:solidFill>
                  <a:srgbClr val="000000"/>
                </a:solidFill>
              </a:rPr>
              <a:t>This is the core of the Climate Analysis Forecast Ensemble (CAFE) system</a:t>
            </a:r>
          </a:p>
        </p:txBody>
      </p:sp>
      <p:pic>
        <p:nvPicPr>
          <p:cNvPr id="2" name="Picture 1" descr="CAFE system Full Text Te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4" y="3695700"/>
            <a:ext cx="582930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970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8032" y="141480"/>
            <a:ext cx="8388424" cy="6480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Processes and Observations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951570"/>
            <a:ext cx="8208912" cy="27543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Climate Processes that drive potential predictability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Predictability Studies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Observing System Experiments and Observing System Simulation Experiments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New observation for data assimilation (e.g. sea ice, ocean </a:t>
            </a:r>
            <a:r>
              <a:rPr lang="en-US" sz="2600" dirty="0" err="1">
                <a:solidFill>
                  <a:srgbClr val="000000"/>
                </a:solidFill>
              </a:rPr>
              <a:t>colour</a:t>
            </a:r>
            <a:r>
              <a:rPr lang="en-US" sz="2600" dirty="0">
                <a:solidFill>
                  <a:srgbClr val="000000"/>
                </a:solidFill>
              </a:rPr>
              <a:t>) and assessment of their impact on the climate forecasts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16</a:t>
            </a:fld>
            <a:endParaRPr lang="en-US" sz="1200" dirty="0"/>
          </a:p>
        </p:txBody>
      </p:sp>
      <p:pic>
        <p:nvPicPr>
          <p:cNvPr id="8" name="Picture 7" descr="CAFE system Full Text Te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4" y="3788246"/>
            <a:ext cx="5829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3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8032" y="141480"/>
            <a:ext cx="8388424" cy="6480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Application and Verification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951570"/>
            <a:ext cx="8208912" cy="275430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• need process-based skill assessment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• understand mechanisms underlying forecasts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• outline deficient process representations in model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provide narrative for forecast use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• document skill in public archives and over time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• no magic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Strong overlap with all components of CAFE System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CAFE system Full Text Te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4" y="3695700"/>
            <a:ext cx="582930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129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51470"/>
            <a:ext cx="7992888" cy="388843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Forecast Dataset - 2002 -2016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every month of length 2 years with 11 ensemble members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every 6 months of length 6 years with 11 ensemble members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 apply a forecast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to understand what the forecast is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to know how to use it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to evaluate how good it is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to understand its limitations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to support the close collaboration between the generation of the forecast and the users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264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88A8-9813-3140-BA9B-8794BDD2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Vassili</a:t>
            </a:r>
            <a:r>
              <a:rPr lang="en-US" b="1" dirty="0"/>
              <a:t> </a:t>
            </a:r>
            <a:r>
              <a:rPr lang="en-US" b="1" dirty="0" err="1"/>
              <a:t>Kitsio</a:t>
            </a:r>
            <a:r>
              <a:rPr lang="en-US" b="1" dirty="0"/>
              <a:t> (Activity 1), </a:t>
            </a:r>
            <a:r>
              <a:rPr lang="en-US" dirty="0"/>
              <a:t>Thomas Moore (2), </a:t>
            </a:r>
            <a:r>
              <a:rPr lang="en-US" dirty="0" err="1"/>
              <a:t>Dougie</a:t>
            </a:r>
            <a:r>
              <a:rPr lang="en-US" dirty="0"/>
              <a:t> Squire (3)</a:t>
            </a:r>
          </a:p>
          <a:p>
            <a:endParaRPr lang="en-US" dirty="0"/>
          </a:p>
          <a:p>
            <a:r>
              <a:rPr lang="en-US" b="1" dirty="0"/>
              <a:t>Paul </a:t>
            </a:r>
            <a:r>
              <a:rPr lang="en-US" b="1" dirty="0" err="1"/>
              <a:t>Sandery</a:t>
            </a:r>
            <a:r>
              <a:rPr lang="en-US" b="1" dirty="0"/>
              <a:t> (1), Chris Chapman (2)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7C55A-75DC-8041-A84E-12ACD737A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Team Members: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2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802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469"/>
            <a:ext cx="7506593" cy="738081"/>
          </a:xfrm>
        </p:spPr>
        <p:txBody>
          <a:bodyPr>
            <a:normAutofit/>
          </a:bodyPr>
          <a:lstStyle/>
          <a:p>
            <a:r>
              <a:rPr lang="en-US" dirty="0"/>
              <a:t>Potential Predictability:  NINO3.4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3</a:t>
            </a:fld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4291968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January forecasts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E3912-8055-B340-BA79-75470B22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0"/>
          <a:stretch/>
        </p:blipFill>
        <p:spPr>
          <a:xfrm>
            <a:off x="159174" y="699542"/>
            <a:ext cx="4628850" cy="331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A8CAE-B92A-774A-988A-60861AD2F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86" y="1031104"/>
            <a:ext cx="4212502" cy="2838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9E8A0C-375C-C24A-A715-C5AF86DAEA4C}"/>
              </a:ext>
            </a:extLst>
          </p:cNvPr>
          <p:cNvSpPr txBox="1"/>
          <p:nvPr/>
        </p:nvSpPr>
        <p:spPr>
          <a:xfrm>
            <a:off x="5580112" y="4290650"/>
            <a:ext cx="181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Forecast</a:t>
            </a:r>
          </a:p>
        </p:txBody>
      </p:sp>
    </p:spTree>
    <p:extLst>
      <p:ext uri="{BB962C8B-B14F-4D97-AF65-F5344CB8AC3E}">
        <p14:creationId xmlns:p14="http://schemas.microsoft.com/office/powerpoint/2010/main" val="185759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469"/>
            <a:ext cx="7506593" cy="738081"/>
          </a:xfrm>
        </p:spPr>
        <p:txBody>
          <a:bodyPr>
            <a:normAutofit/>
          </a:bodyPr>
          <a:lstStyle/>
          <a:p>
            <a:r>
              <a:rPr lang="en-US" dirty="0"/>
              <a:t>Potential Predictability:  Soil Moisture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4</a:t>
            </a:fld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21864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January forecasts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CCFBB-E58C-6942-9CF3-C3CACA55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4458552" cy="29317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CC855C-2B9E-6F45-B03A-2A18AC1CB2A4}"/>
              </a:ext>
            </a:extLst>
          </p:cNvPr>
          <p:cNvSpPr txBox="1"/>
          <p:nvPr/>
        </p:nvSpPr>
        <p:spPr>
          <a:xfrm>
            <a:off x="395536" y="690250"/>
            <a:ext cx="385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20-month lead:  Correlation Coefficient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ADDAC5-E07F-364E-8859-E366E86A3AD6}"/>
              </a:ext>
            </a:extLst>
          </p:cNvPr>
          <p:cNvSpPr txBox="1"/>
          <p:nvPr/>
        </p:nvSpPr>
        <p:spPr>
          <a:xfrm>
            <a:off x="368457" y="3321656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CA409-99B8-9B49-9A8C-E838FED136D5}"/>
              </a:ext>
            </a:extLst>
          </p:cNvPr>
          <p:cNvSpPr txBox="1"/>
          <p:nvPr/>
        </p:nvSpPr>
        <p:spPr>
          <a:xfrm>
            <a:off x="2662813" y="3325499"/>
            <a:ext cx="12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Persistence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458B8-2755-0B4B-900D-CD0043734D00}"/>
              </a:ext>
            </a:extLst>
          </p:cNvPr>
          <p:cNvGrpSpPr/>
          <p:nvPr/>
        </p:nvGrpSpPr>
        <p:grpSpPr>
          <a:xfrm>
            <a:off x="4754659" y="979267"/>
            <a:ext cx="4425853" cy="3680715"/>
            <a:chOff x="4754659" y="475211"/>
            <a:chExt cx="4425853" cy="3680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E8A0C-375C-C24A-A715-C5AF86DAEA4C}"/>
                </a:ext>
              </a:extLst>
            </p:cNvPr>
            <p:cNvSpPr txBox="1"/>
            <p:nvPr/>
          </p:nvSpPr>
          <p:spPr>
            <a:xfrm>
              <a:off x="5177023" y="475211"/>
              <a:ext cx="3238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South Australia: (south of 33°S)</a:t>
              </a:r>
              <a:br>
                <a:rPr lang="en-US" dirty="0"/>
              </a:br>
              <a:r>
                <a:rPr lang="en-US" dirty="0"/>
                <a:t>Anomaly Correlation Coefficient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2E1E77-13FB-4C43-B290-960C72E18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659" y="1059582"/>
              <a:ext cx="4425853" cy="285978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198ED0-C4DB-7E41-A684-42A118CF1E81}"/>
                </a:ext>
              </a:extLst>
            </p:cNvPr>
            <p:cNvSpPr txBox="1"/>
            <p:nvPr/>
          </p:nvSpPr>
          <p:spPr>
            <a:xfrm>
              <a:off x="5813360" y="3786594"/>
              <a:ext cx="2056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 Time (months)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71ED3D-E7C4-A54B-A511-3118B70DA12A}"/>
                </a:ext>
              </a:extLst>
            </p:cNvPr>
            <p:cNvSpPr txBox="1"/>
            <p:nvPr/>
          </p:nvSpPr>
          <p:spPr>
            <a:xfrm>
              <a:off x="6924699" y="1203598"/>
              <a:ext cx="2111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Blue- forecast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Orange - persistence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95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51470"/>
            <a:ext cx="7992888" cy="388843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Forecast Dataset - 2002 -2016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Climate state estimated using </a:t>
            </a:r>
            <a:r>
              <a:rPr lang="en-US" sz="2400" dirty="0" err="1">
                <a:solidFill>
                  <a:schemeClr val="tx1"/>
                </a:solidFill>
              </a:rPr>
              <a:t>EnOI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Ensemble generation with Bred Vectors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V0 – everywhere between 20S and 20N</a:t>
            </a:r>
          </a:p>
          <a:p>
            <a:r>
              <a:rPr lang="en-US" sz="2400" dirty="0">
                <a:solidFill>
                  <a:schemeClr val="tx1"/>
                </a:solidFill>
              </a:rPr>
              <a:t>V1 – subsurface ocean region of high variance (20S – 20N)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Forecast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every month of length 2 years with 11 ensemble members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every 6 months of length 6 years with 11 ensemble members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5</a:t>
            </a:fld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F0DA8-CB9A-BC42-A088-C075D5E1F57A}"/>
              </a:ext>
            </a:extLst>
          </p:cNvPr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5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8821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6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469"/>
            <a:ext cx="7218561" cy="666073"/>
          </a:xfrm>
        </p:spPr>
        <p:txBody>
          <a:bodyPr>
            <a:normAutofit/>
          </a:bodyPr>
          <a:lstStyle/>
          <a:p>
            <a:r>
              <a:rPr lang="en-US" dirty="0"/>
              <a:t>ENSO </a:t>
            </a:r>
            <a:r>
              <a:rPr lang="mr-IN" dirty="0"/>
              <a:t>–</a:t>
            </a:r>
            <a:r>
              <a:rPr lang="en-US" dirty="0"/>
              <a:t> Anomaly Correlation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3014"/>
            <a:ext cx="2304256" cy="2519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3635" y="104908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Zheng 2010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836F3E-7A25-4F4D-8D15-BF8C7C7D3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601" b="49250"/>
          <a:stretch/>
        </p:blipFill>
        <p:spPr>
          <a:xfrm>
            <a:off x="35496" y="2409733"/>
            <a:ext cx="4392488" cy="2610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49897-3FF4-9945-A968-6F54EEB541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6725" r="14115" b="48201"/>
          <a:stretch/>
        </p:blipFill>
        <p:spPr>
          <a:xfrm>
            <a:off x="32889" y="483518"/>
            <a:ext cx="4395095" cy="2318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A2F52-4735-5046-8517-7C56750D0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47949" r="23001" b="2177"/>
          <a:stretch/>
        </p:blipFill>
        <p:spPr>
          <a:xfrm>
            <a:off x="4572000" y="2742768"/>
            <a:ext cx="3600400" cy="2565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67A2D1-84E9-4044-B96A-D66E3B21C481}"/>
              </a:ext>
            </a:extLst>
          </p:cNvPr>
          <p:cNvSpPr txBox="1"/>
          <p:nvPr/>
        </p:nvSpPr>
        <p:spPr>
          <a:xfrm>
            <a:off x="979" y="69954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5ADD8-AD77-0C47-90CA-0846B632F837}"/>
              </a:ext>
            </a:extLst>
          </p:cNvPr>
          <p:cNvSpPr txBox="1"/>
          <p:nvPr/>
        </p:nvSpPr>
        <p:spPr>
          <a:xfrm>
            <a:off x="-36512" y="285049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6073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7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469"/>
            <a:ext cx="7218561" cy="666073"/>
          </a:xfrm>
        </p:spPr>
        <p:txBody>
          <a:bodyPr>
            <a:normAutofit/>
          </a:bodyPr>
          <a:lstStyle/>
          <a:p>
            <a:r>
              <a:rPr lang="en-US" dirty="0"/>
              <a:t>Nino4 Discrimination Plot: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A2D1-84E9-4044-B96A-D66E3B21C481}"/>
              </a:ext>
            </a:extLst>
          </p:cNvPr>
          <p:cNvSpPr txBox="1"/>
          <p:nvPr/>
        </p:nvSpPr>
        <p:spPr>
          <a:xfrm>
            <a:off x="721059" y="69954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5ADD8-AD77-0C47-90CA-0846B632F837}"/>
              </a:ext>
            </a:extLst>
          </p:cNvPr>
          <p:cNvSpPr txBox="1"/>
          <p:nvPr/>
        </p:nvSpPr>
        <p:spPr>
          <a:xfrm>
            <a:off x="4067944" y="64470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2FE4B3-E530-E34F-AFF0-3688F4578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0" t="9401" b="29799"/>
          <a:stretch/>
        </p:blipFill>
        <p:spPr>
          <a:xfrm>
            <a:off x="4473823" y="524756"/>
            <a:ext cx="2365427" cy="47308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030265-E8CE-8B4F-898B-92CD43D01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t="9401" b="30400"/>
          <a:stretch/>
        </p:blipFill>
        <p:spPr>
          <a:xfrm>
            <a:off x="1212842" y="524755"/>
            <a:ext cx="2279038" cy="47308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ECDDBB-9B4A-FD4F-AD53-EDB0A80F6FCB}"/>
              </a:ext>
            </a:extLst>
          </p:cNvPr>
          <p:cNvSpPr txBox="1"/>
          <p:nvPr/>
        </p:nvSpPr>
        <p:spPr>
          <a:xfrm>
            <a:off x="3059832" y="1131590"/>
            <a:ext cx="10690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 months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AD2D3B-59CD-E445-9893-86050103E742}"/>
              </a:ext>
            </a:extLst>
          </p:cNvPr>
          <p:cNvSpPr txBox="1"/>
          <p:nvPr/>
        </p:nvSpPr>
        <p:spPr>
          <a:xfrm>
            <a:off x="6372200" y="895581"/>
            <a:ext cx="2835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Assess the ability to forecast an event (El Nino or La Nina) and no event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able to reliably forecast</a:t>
            </a:r>
          </a:p>
          <a:p>
            <a:r>
              <a:rPr lang="en-US" dirty="0"/>
              <a:t>an event</a:t>
            </a:r>
          </a:p>
        </p:txBody>
      </p:sp>
    </p:spTree>
    <p:extLst>
      <p:ext uri="{BB962C8B-B14F-4D97-AF65-F5344CB8AC3E}">
        <p14:creationId xmlns:p14="http://schemas.microsoft.com/office/powerpoint/2010/main" val="74882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4992292" y="59549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8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469"/>
            <a:ext cx="7218561" cy="666073"/>
          </a:xfrm>
        </p:spPr>
        <p:txBody>
          <a:bodyPr>
            <a:normAutofit/>
          </a:bodyPr>
          <a:lstStyle/>
          <a:p>
            <a:r>
              <a:rPr lang="en-US" dirty="0"/>
              <a:t>Nino4 Discrimination Plot: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A2D1-84E9-4044-B96A-D66E3B21C481}"/>
              </a:ext>
            </a:extLst>
          </p:cNvPr>
          <p:cNvSpPr txBox="1"/>
          <p:nvPr/>
        </p:nvSpPr>
        <p:spPr>
          <a:xfrm>
            <a:off x="721059" y="69954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5ADD8-AD77-0C47-90CA-0846B632F837}"/>
              </a:ext>
            </a:extLst>
          </p:cNvPr>
          <p:cNvSpPr txBox="1"/>
          <p:nvPr/>
        </p:nvSpPr>
        <p:spPr>
          <a:xfrm>
            <a:off x="4067944" y="64470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CDDBB-9B4A-FD4F-AD53-EDB0A80F6FCB}"/>
              </a:ext>
            </a:extLst>
          </p:cNvPr>
          <p:cNvSpPr txBox="1"/>
          <p:nvPr/>
        </p:nvSpPr>
        <p:spPr>
          <a:xfrm>
            <a:off x="3059832" y="1131590"/>
            <a:ext cx="10690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 months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AD2D3B-59CD-E445-9893-86050103E742}"/>
              </a:ext>
            </a:extLst>
          </p:cNvPr>
          <p:cNvSpPr txBox="1"/>
          <p:nvPr/>
        </p:nvSpPr>
        <p:spPr>
          <a:xfrm>
            <a:off x="6370092" y="921367"/>
            <a:ext cx="196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enough events</a:t>
            </a:r>
          </a:p>
          <a:p>
            <a:r>
              <a:rPr lang="en-US" dirty="0"/>
              <a:t>In the forecast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359C2-56A5-9E4F-83B9-1FCC71655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3"/>
          <a:stretch/>
        </p:blipFill>
        <p:spPr>
          <a:xfrm>
            <a:off x="1187624" y="668772"/>
            <a:ext cx="4752528" cy="44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6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51470"/>
            <a:ext cx="7992888" cy="388843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CAFE System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Climate Model – MOM5 (SISE,WOMBAT) with AM2 -&gt;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MOM5 with AM3  and ACCESS-ESM 1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 Assimilation – </a:t>
            </a:r>
            <a:r>
              <a:rPr lang="en-US" sz="2400" dirty="0" err="1">
                <a:solidFill>
                  <a:schemeClr val="tx1"/>
                </a:solidFill>
              </a:rPr>
              <a:t>EnOI</a:t>
            </a:r>
            <a:r>
              <a:rPr lang="en-US" sz="2400" dirty="0">
                <a:solidFill>
                  <a:schemeClr val="tx1"/>
                </a:solidFill>
              </a:rPr>
              <a:t> with ocean observations -&gt;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EnKF</a:t>
            </a:r>
            <a:r>
              <a:rPr lang="en-US" sz="2400" dirty="0">
                <a:solidFill>
                  <a:schemeClr val="tx1"/>
                </a:solidFill>
              </a:rPr>
              <a:t> (96 members) with ocean, sea ice and atmospheric data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Ensemble generation with Bred Vectors -&gt; 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several different sets of BVs targeting different time-scales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Forecasts – new dataset of monthly forecasts to follow the couple DA development (6 months)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41" y="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200" smtClean="0"/>
              <a:t>9</a:t>
            </a:fld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F0DA8-CB9A-BC42-A088-C075D5E1F57A}"/>
              </a:ext>
            </a:extLst>
          </p:cNvPr>
          <p:cNvSpPr txBox="1"/>
          <p:nvPr/>
        </p:nvSpPr>
        <p:spPr>
          <a:xfrm>
            <a:off x="7774755" y="939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ADA702-690D-4040-9255-6E62E07D0DA7}" type="slidenum">
              <a:rPr lang="en-US" sz="1500"/>
              <a:t>9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405375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Widescreen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Widescreen</Template>
  <TotalTime>8996</TotalTime>
  <Words>747</Words>
  <Application>Microsoft Macintosh PowerPoint</Application>
  <PresentationFormat>On-screen Show (16:9)</PresentationFormat>
  <Paragraphs>198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PowerPoint Widescreen</vt:lpstr>
      <vt:lpstr>Decadal Climate Forecasting Project</vt:lpstr>
      <vt:lpstr>PowerPoint Presentation</vt:lpstr>
      <vt:lpstr>Potential Predictability:  NINO3.4</vt:lpstr>
      <vt:lpstr>Potential Predictability:  Soil Moisture</vt:lpstr>
      <vt:lpstr>PowerPoint Presentation</vt:lpstr>
      <vt:lpstr>ENSO – Anomaly Correlation</vt:lpstr>
      <vt:lpstr>Nino4 Discrimination Plot:</vt:lpstr>
      <vt:lpstr>Nino4 Discrimination Plot:</vt:lpstr>
      <vt:lpstr>PowerPoint Presentation</vt:lpstr>
      <vt:lpstr>PowerPoint Presentation</vt:lpstr>
      <vt:lpstr>ROC:</vt:lpstr>
      <vt:lpstr>Potential Predictability:  Rainfall</vt:lpstr>
      <vt:lpstr>Forecasts: DA vs Reanalysis – for initial state</vt:lpstr>
      <vt:lpstr>Decadal Climate Forecasting Project</vt:lpstr>
      <vt:lpstr>Data Assimilation, Climate Modelling and Ensemble Generation </vt:lpstr>
      <vt:lpstr>Processes and Observations</vt:lpstr>
      <vt:lpstr>Application and Verification</vt:lpstr>
      <vt:lpstr>PowerPoint Presentation</vt:lpstr>
    </vt:vector>
  </TitlesOfParts>
  <Company>CSIRO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Watterson, Ian (O&amp;A, Aspendale)</dc:creator>
  <cp:lastModifiedBy>Matear</cp:lastModifiedBy>
  <cp:revision>422</cp:revision>
  <cp:lastPrinted>2017-02-05T04:20:37Z</cp:lastPrinted>
  <dcterms:created xsi:type="dcterms:W3CDTF">2015-07-07T01:34:20Z</dcterms:created>
  <dcterms:modified xsi:type="dcterms:W3CDTF">2018-05-07T21:14:05Z</dcterms:modified>
</cp:coreProperties>
</file>