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92" r:id="rId2"/>
    <p:sldId id="265" r:id="rId3"/>
    <p:sldId id="266" r:id="rId4"/>
    <p:sldId id="267" r:id="rId5"/>
    <p:sldId id="257" r:id="rId6"/>
    <p:sldId id="271" r:id="rId7"/>
    <p:sldId id="273" r:id="rId8"/>
    <p:sldId id="263" r:id="rId9"/>
    <p:sldId id="264" r:id="rId10"/>
    <p:sldId id="27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18"/>
    <p:restoredTop sz="95070"/>
  </p:normalViewPr>
  <p:slideViewPr>
    <p:cSldViewPr snapToGrid="0" snapToObjects="1">
      <p:cViewPr varScale="1">
        <p:scale>
          <a:sx n="105" d="100"/>
          <a:sy n="105" d="100"/>
        </p:scale>
        <p:origin x="432" y="176"/>
      </p:cViewPr>
      <p:guideLst/>
    </p:cSldViewPr>
  </p:slideViewPr>
  <p:notesTextViewPr>
    <p:cViewPr>
      <p:scale>
        <a:sx n="1" d="1"/>
        <a:sy n="1" d="1"/>
      </p:scale>
      <p:origin x="0" y="0"/>
    </p:cViewPr>
  </p:notesTextViewPr>
  <p:sorterViewPr>
    <p:cViewPr>
      <p:scale>
        <a:sx n="126" d="100"/>
        <a:sy n="12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F345F3-222B-B249-B4FC-ABB506A42F71}" type="datetimeFigureOut">
              <a:rPr lang="en-US" smtClean="0"/>
              <a:t>11/1/22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5A0FD-EA9B-7C4B-9E65-843FC76A1533}" type="slidenum">
              <a:rPr lang="en-US" smtClean="0"/>
              <a:t>‹#›</a:t>
            </a:fld>
            <a:endParaRPr lang="en-US"/>
          </a:p>
        </p:txBody>
      </p:sp>
    </p:spTree>
    <p:extLst>
      <p:ext uri="{BB962C8B-B14F-4D97-AF65-F5344CB8AC3E}">
        <p14:creationId xmlns:p14="http://schemas.microsoft.com/office/powerpoint/2010/main" val="250659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2AF5A0FD-EA9B-7C4B-9E65-843FC76A1533}" type="slidenum">
              <a:rPr lang="en-US" smtClean="0"/>
              <a:t>2</a:t>
            </a:fld>
            <a:endParaRPr lang="en-US"/>
          </a:p>
        </p:txBody>
      </p:sp>
    </p:spTree>
    <p:extLst>
      <p:ext uri="{BB962C8B-B14F-4D97-AF65-F5344CB8AC3E}">
        <p14:creationId xmlns:p14="http://schemas.microsoft.com/office/powerpoint/2010/main" val="3682576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2AF5A0FD-EA9B-7C4B-9E65-843FC76A1533}" type="slidenum">
              <a:rPr lang="en-US" smtClean="0"/>
              <a:t>3</a:t>
            </a:fld>
            <a:endParaRPr lang="en-US"/>
          </a:p>
        </p:txBody>
      </p:sp>
    </p:spTree>
    <p:extLst>
      <p:ext uri="{BB962C8B-B14F-4D97-AF65-F5344CB8AC3E}">
        <p14:creationId xmlns:p14="http://schemas.microsoft.com/office/powerpoint/2010/main" val="4038791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2AF5A0FD-EA9B-7C4B-9E65-843FC76A1533}" type="slidenum">
              <a:rPr lang="en-US" smtClean="0"/>
              <a:t>4</a:t>
            </a:fld>
            <a:endParaRPr lang="en-US"/>
          </a:p>
        </p:txBody>
      </p:sp>
    </p:spTree>
    <p:extLst>
      <p:ext uri="{BB962C8B-B14F-4D97-AF65-F5344CB8AC3E}">
        <p14:creationId xmlns:p14="http://schemas.microsoft.com/office/powerpoint/2010/main" val="2701350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2AF5A0FD-EA9B-7C4B-9E65-843FC76A1533}" type="slidenum">
              <a:rPr lang="en-US" smtClean="0"/>
              <a:t>5</a:t>
            </a:fld>
            <a:endParaRPr lang="en-US"/>
          </a:p>
        </p:txBody>
      </p:sp>
    </p:spTree>
    <p:extLst>
      <p:ext uri="{BB962C8B-B14F-4D97-AF65-F5344CB8AC3E}">
        <p14:creationId xmlns:p14="http://schemas.microsoft.com/office/powerpoint/2010/main" val="1536774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2AF5A0FD-EA9B-7C4B-9E65-843FC76A1533}" type="slidenum">
              <a:rPr lang="en-US" smtClean="0"/>
              <a:t>6</a:t>
            </a:fld>
            <a:endParaRPr lang="en-US"/>
          </a:p>
        </p:txBody>
      </p:sp>
    </p:spTree>
    <p:extLst>
      <p:ext uri="{BB962C8B-B14F-4D97-AF65-F5344CB8AC3E}">
        <p14:creationId xmlns:p14="http://schemas.microsoft.com/office/powerpoint/2010/main" val="2377270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2AF5A0FD-EA9B-7C4B-9E65-843FC76A1533}" type="slidenum">
              <a:rPr lang="en-US" smtClean="0"/>
              <a:t>7</a:t>
            </a:fld>
            <a:endParaRPr lang="en-US"/>
          </a:p>
        </p:txBody>
      </p:sp>
    </p:spTree>
    <p:extLst>
      <p:ext uri="{BB962C8B-B14F-4D97-AF65-F5344CB8AC3E}">
        <p14:creationId xmlns:p14="http://schemas.microsoft.com/office/powerpoint/2010/main" val="1893664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2AF5A0FD-EA9B-7C4B-9E65-843FC76A1533}" type="slidenum">
              <a:rPr lang="en-US" smtClean="0"/>
              <a:t>8</a:t>
            </a:fld>
            <a:endParaRPr lang="en-US"/>
          </a:p>
        </p:txBody>
      </p:sp>
    </p:spTree>
    <p:extLst>
      <p:ext uri="{BB962C8B-B14F-4D97-AF65-F5344CB8AC3E}">
        <p14:creationId xmlns:p14="http://schemas.microsoft.com/office/powerpoint/2010/main" val="3280021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2AF5A0FD-EA9B-7C4B-9E65-843FC76A1533}" type="slidenum">
              <a:rPr lang="en-US" smtClean="0"/>
              <a:t>9</a:t>
            </a:fld>
            <a:endParaRPr lang="en-US"/>
          </a:p>
        </p:txBody>
      </p:sp>
    </p:spTree>
    <p:extLst>
      <p:ext uri="{BB962C8B-B14F-4D97-AF65-F5344CB8AC3E}">
        <p14:creationId xmlns:p14="http://schemas.microsoft.com/office/powerpoint/2010/main" val="4269309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2AF5A0FD-EA9B-7C4B-9E65-843FC76A1533}" type="slidenum">
              <a:rPr lang="en-US" smtClean="0"/>
              <a:t>10</a:t>
            </a:fld>
            <a:endParaRPr lang="en-US"/>
          </a:p>
        </p:txBody>
      </p:sp>
    </p:spTree>
    <p:extLst>
      <p:ext uri="{BB962C8B-B14F-4D97-AF65-F5344CB8AC3E}">
        <p14:creationId xmlns:p14="http://schemas.microsoft.com/office/powerpoint/2010/main" val="1631399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FECC0-F1C0-1EC2-139C-CF578E4AF3F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C7D3C7C-90ED-6E44-1B14-70C7FA45D2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D9FAEE9-7A2E-E17E-C714-5F93BEAD7500}"/>
              </a:ext>
            </a:extLst>
          </p:cNvPr>
          <p:cNvSpPr>
            <a:spLocks noGrp="1"/>
          </p:cNvSpPr>
          <p:nvPr>
            <p:ph type="dt" sz="half" idx="10"/>
          </p:nvPr>
        </p:nvSpPr>
        <p:spPr/>
        <p:txBody>
          <a:bodyPr/>
          <a:lstStyle/>
          <a:p>
            <a:fld id="{4A72EBA9-425C-C24B-8655-BF32EA125182}" type="datetimeFigureOut">
              <a:rPr lang="en-US" smtClean="0"/>
              <a:t>11/1/22</a:t>
            </a:fld>
            <a:endParaRPr lang="en-US"/>
          </a:p>
        </p:txBody>
      </p:sp>
      <p:sp>
        <p:nvSpPr>
          <p:cNvPr id="5" name="Footer Placeholder 4">
            <a:extLst>
              <a:ext uri="{FF2B5EF4-FFF2-40B4-BE49-F238E27FC236}">
                <a16:creationId xmlns:a16="http://schemas.microsoft.com/office/drawing/2014/main" id="{C74A7D68-5A49-45A8-F66A-A0C4AE6138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B2BD9C-7D28-07B6-9D00-EA2B14EC5BAF}"/>
              </a:ext>
            </a:extLst>
          </p:cNvPr>
          <p:cNvSpPr>
            <a:spLocks noGrp="1"/>
          </p:cNvSpPr>
          <p:nvPr>
            <p:ph type="sldNum" sz="quarter" idx="12"/>
          </p:nvPr>
        </p:nvSpPr>
        <p:spPr/>
        <p:txBody>
          <a:bodyPr/>
          <a:lstStyle/>
          <a:p>
            <a:fld id="{04A518F5-73EE-8841-8D99-1C5A8746F302}" type="slidenum">
              <a:rPr lang="en-US" smtClean="0"/>
              <a:t>‹#›</a:t>
            </a:fld>
            <a:endParaRPr lang="en-US"/>
          </a:p>
        </p:txBody>
      </p:sp>
    </p:spTree>
    <p:extLst>
      <p:ext uri="{BB962C8B-B14F-4D97-AF65-F5344CB8AC3E}">
        <p14:creationId xmlns:p14="http://schemas.microsoft.com/office/powerpoint/2010/main" val="2005511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2F0CE-C6B4-FF30-92EC-24AFDBB833F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24EB8AC-2E10-D0F2-4AB5-3CD78A596F0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0F55D2F-1771-D5D9-AE5C-9E0C08F2A1A4}"/>
              </a:ext>
            </a:extLst>
          </p:cNvPr>
          <p:cNvSpPr>
            <a:spLocks noGrp="1"/>
          </p:cNvSpPr>
          <p:nvPr>
            <p:ph type="dt" sz="half" idx="10"/>
          </p:nvPr>
        </p:nvSpPr>
        <p:spPr/>
        <p:txBody>
          <a:bodyPr/>
          <a:lstStyle/>
          <a:p>
            <a:fld id="{4A72EBA9-425C-C24B-8655-BF32EA125182}" type="datetimeFigureOut">
              <a:rPr lang="en-US" smtClean="0"/>
              <a:t>11/1/22</a:t>
            </a:fld>
            <a:endParaRPr lang="en-US"/>
          </a:p>
        </p:txBody>
      </p:sp>
      <p:sp>
        <p:nvSpPr>
          <p:cNvPr id="5" name="Footer Placeholder 4">
            <a:extLst>
              <a:ext uri="{FF2B5EF4-FFF2-40B4-BE49-F238E27FC236}">
                <a16:creationId xmlns:a16="http://schemas.microsoft.com/office/drawing/2014/main" id="{B7BA5F11-C3D2-EC17-565B-516C4704AA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02145-CB7C-A408-7687-D4D49141C6EF}"/>
              </a:ext>
            </a:extLst>
          </p:cNvPr>
          <p:cNvSpPr>
            <a:spLocks noGrp="1"/>
          </p:cNvSpPr>
          <p:nvPr>
            <p:ph type="sldNum" sz="quarter" idx="12"/>
          </p:nvPr>
        </p:nvSpPr>
        <p:spPr/>
        <p:txBody>
          <a:bodyPr/>
          <a:lstStyle/>
          <a:p>
            <a:fld id="{04A518F5-73EE-8841-8D99-1C5A8746F302}" type="slidenum">
              <a:rPr lang="en-US" smtClean="0"/>
              <a:t>‹#›</a:t>
            </a:fld>
            <a:endParaRPr lang="en-US"/>
          </a:p>
        </p:txBody>
      </p:sp>
    </p:spTree>
    <p:extLst>
      <p:ext uri="{BB962C8B-B14F-4D97-AF65-F5344CB8AC3E}">
        <p14:creationId xmlns:p14="http://schemas.microsoft.com/office/powerpoint/2010/main" val="4015654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686C08-5B82-A362-DB35-319726964A2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CB89AE7-BD0B-328D-AC6D-8321CE6E009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B3C25E0-E3F4-894F-F2FB-E885D7972554}"/>
              </a:ext>
            </a:extLst>
          </p:cNvPr>
          <p:cNvSpPr>
            <a:spLocks noGrp="1"/>
          </p:cNvSpPr>
          <p:nvPr>
            <p:ph type="dt" sz="half" idx="10"/>
          </p:nvPr>
        </p:nvSpPr>
        <p:spPr/>
        <p:txBody>
          <a:bodyPr/>
          <a:lstStyle/>
          <a:p>
            <a:fld id="{4A72EBA9-425C-C24B-8655-BF32EA125182}" type="datetimeFigureOut">
              <a:rPr lang="en-US" smtClean="0"/>
              <a:t>11/1/22</a:t>
            </a:fld>
            <a:endParaRPr lang="en-US"/>
          </a:p>
        </p:txBody>
      </p:sp>
      <p:sp>
        <p:nvSpPr>
          <p:cNvPr id="5" name="Footer Placeholder 4">
            <a:extLst>
              <a:ext uri="{FF2B5EF4-FFF2-40B4-BE49-F238E27FC236}">
                <a16:creationId xmlns:a16="http://schemas.microsoft.com/office/drawing/2014/main" id="{A983AE52-4D3A-027B-1CC3-85FE3D51CF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B6E34C-1442-F08B-7D36-0FC1723AB781}"/>
              </a:ext>
            </a:extLst>
          </p:cNvPr>
          <p:cNvSpPr>
            <a:spLocks noGrp="1"/>
          </p:cNvSpPr>
          <p:nvPr>
            <p:ph type="sldNum" sz="quarter" idx="12"/>
          </p:nvPr>
        </p:nvSpPr>
        <p:spPr/>
        <p:txBody>
          <a:bodyPr/>
          <a:lstStyle/>
          <a:p>
            <a:fld id="{04A518F5-73EE-8841-8D99-1C5A8746F302}" type="slidenum">
              <a:rPr lang="en-US" smtClean="0"/>
              <a:t>‹#›</a:t>
            </a:fld>
            <a:endParaRPr lang="en-US"/>
          </a:p>
        </p:txBody>
      </p:sp>
    </p:spTree>
    <p:extLst>
      <p:ext uri="{BB962C8B-B14F-4D97-AF65-F5344CB8AC3E}">
        <p14:creationId xmlns:p14="http://schemas.microsoft.com/office/powerpoint/2010/main" val="152894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6D97E-DF2D-D2C6-BD82-9F57365887A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905E808-2086-945A-8C28-BEF2B968102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5C4C6E-841F-C388-BA3E-E137B3B9FB4A}"/>
              </a:ext>
            </a:extLst>
          </p:cNvPr>
          <p:cNvSpPr>
            <a:spLocks noGrp="1"/>
          </p:cNvSpPr>
          <p:nvPr>
            <p:ph type="dt" sz="half" idx="10"/>
          </p:nvPr>
        </p:nvSpPr>
        <p:spPr/>
        <p:txBody>
          <a:bodyPr/>
          <a:lstStyle/>
          <a:p>
            <a:fld id="{4A72EBA9-425C-C24B-8655-BF32EA125182}" type="datetimeFigureOut">
              <a:rPr lang="en-US" smtClean="0"/>
              <a:t>11/1/22</a:t>
            </a:fld>
            <a:endParaRPr lang="en-US"/>
          </a:p>
        </p:txBody>
      </p:sp>
      <p:sp>
        <p:nvSpPr>
          <p:cNvPr id="5" name="Footer Placeholder 4">
            <a:extLst>
              <a:ext uri="{FF2B5EF4-FFF2-40B4-BE49-F238E27FC236}">
                <a16:creationId xmlns:a16="http://schemas.microsoft.com/office/drawing/2014/main" id="{9B2838CC-EF9C-084F-3922-226CCC940C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241AE3-5D20-995B-586A-6FC9D855780B}"/>
              </a:ext>
            </a:extLst>
          </p:cNvPr>
          <p:cNvSpPr>
            <a:spLocks noGrp="1"/>
          </p:cNvSpPr>
          <p:nvPr>
            <p:ph type="sldNum" sz="quarter" idx="12"/>
          </p:nvPr>
        </p:nvSpPr>
        <p:spPr/>
        <p:txBody>
          <a:bodyPr/>
          <a:lstStyle/>
          <a:p>
            <a:fld id="{04A518F5-73EE-8841-8D99-1C5A8746F302}" type="slidenum">
              <a:rPr lang="en-US" smtClean="0"/>
              <a:t>‹#›</a:t>
            </a:fld>
            <a:endParaRPr lang="en-US"/>
          </a:p>
        </p:txBody>
      </p:sp>
    </p:spTree>
    <p:extLst>
      <p:ext uri="{BB962C8B-B14F-4D97-AF65-F5344CB8AC3E}">
        <p14:creationId xmlns:p14="http://schemas.microsoft.com/office/powerpoint/2010/main" val="34360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584B5-27F7-00E5-3B65-B85AF073AF8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79D0E61-77B7-F30B-BAFF-5DD0CFE4D3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720E0F9-E5EE-C75E-CB29-ECB53AEC6604}"/>
              </a:ext>
            </a:extLst>
          </p:cNvPr>
          <p:cNvSpPr>
            <a:spLocks noGrp="1"/>
          </p:cNvSpPr>
          <p:nvPr>
            <p:ph type="dt" sz="half" idx="10"/>
          </p:nvPr>
        </p:nvSpPr>
        <p:spPr/>
        <p:txBody>
          <a:bodyPr/>
          <a:lstStyle/>
          <a:p>
            <a:fld id="{4A72EBA9-425C-C24B-8655-BF32EA125182}" type="datetimeFigureOut">
              <a:rPr lang="en-US" smtClean="0"/>
              <a:t>11/1/22</a:t>
            </a:fld>
            <a:endParaRPr lang="en-US"/>
          </a:p>
        </p:txBody>
      </p:sp>
      <p:sp>
        <p:nvSpPr>
          <p:cNvPr id="5" name="Footer Placeholder 4">
            <a:extLst>
              <a:ext uri="{FF2B5EF4-FFF2-40B4-BE49-F238E27FC236}">
                <a16:creationId xmlns:a16="http://schemas.microsoft.com/office/drawing/2014/main" id="{D484028D-1295-C4EF-8639-D76262AB76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84E26B-A211-BD39-0EA3-950DBFDA8844}"/>
              </a:ext>
            </a:extLst>
          </p:cNvPr>
          <p:cNvSpPr>
            <a:spLocks noGrp="1"/>
          </p:cNvSpPr>
          <p:nvPr>
            <p:ph type="sldNum" sz="quarter" idx="12"/>
          </p:nvPr>
        </p:nvSpPr>
        <p:spPr/>
        <p:txBody>
          <a:bodyPr/>
          <a:lstStyle/>
          <a:p>
            <a:fld id="{04A518F5-73EE-8841-8D99-1C5A8746F302}" type="slidenum">
              <a:rPr lang="en-US" smtClean="0"/>
              <a:t>‹#›</a:t>
            </a:fld>
            <a:endParaRPr lang="en-US"/>
          </a:p>
        </p:txBody>
      </p:sp>
    </p:spTree>
    <p:extLst>
      <p:ext uri="{BB962C8B-B14F-4D97-AF65-F5344CB8AC3E}">
        <p14:creationId xmlns:p14="http://schemas.microsoft.com/office/powerpoint/2010/main" val="159898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67324-3EE8-34BF-47B5-96ED09E0649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1A277C1-3FEA-0C12-40F9-FAF4BE0DE76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205DA33-65BB-0E0E-B815-712DDC5F1AD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C9AFD69-F240-7684-4286-3DA4B609FD94}"/>
              </a:ext>
            </a:extLst>
          </p:cNvPr>
          <p:cNvSpPr>
            <a:spLocks noGrp="1"/>
          </p:cNvSpPr>
          <p:nvPr>
            <p:ph type="dt" sz="half" idx="10"/>
          </p:nvPr>
        </p:nvSpPr>
        <p:spPr/>
        <p:txBody>
          <a:bodyPr/>
          <a:lstStyle/>
          <a:p>
            <a:fld id="{4A72EBA9-425C-C24B-8655-BF32EA125182}" type="datetimeFigureOut">
              <a:rPr lang="en-US" smtClean="0"/>
              <a:t>11/1/22</a:t>
            </a:fld>
            <a:endParaRPr lang="en-US"/>
          </a:p>
        </p:txBody>
      </p:sp>
      <p:sp>
        <p:nvSpPr>
          <p:cNvPr id="6" name="Footer Placeholder 5">
            <a:extLst>
              <a:ext uri="{FF2B5EF4-FFF2-40B4-BE49-F238E27FC236}">
                <a16:creationId xmlns:a16="http://schemas.microsoft.com/office/drawing/2014/main" id="{083C9852-4D54-BD61-9003-1D555892D3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5E7C13-950C-F557-727C-33D6896AD1B7}"/>
              </a:ext>
            </a:extLst>
          </p:cNvPr>
          <p:cNvSpPr>
            <a:spLocks noGrp="1"/>
          </p:cNvSpPr>
          <p:nvPr>
            <p:ph type="sldNum" sz="quarter" idx="12"/>
          </p:nvPr>
        </p:nvSpPr>
        <p:spPr/>
        <p:txBody>
          <a:bodyPr/>
          <a:lstStyle/>
          <a:p>
            <a:fld id="{04A518F5-73EE-8841-8D99-1C5A8746F302}" type="slidenum">
              <a:rPr lang="en-US" smtClean="0"/>
              <a:t>‹#›</a:t>
            </a:fld>
            <a:endParaRPr lang="en-US"/>
          </a:p>
        </p:txBody>
      </p:sp>
    </p:spTree>
    <p:extLst>
      <p:ext uri="{BB962C8B-B14F-4D97-AF65-F5344CB8AC3E}">
        <p14:creationId xmlns:p14="http://schemas.microsoft.com/office/powerpoint/2010/main" val="345018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48D14-27C8-D817-0C33-86BD94CF1E9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E009E1A-7467-D8F9-77A0-859CE5559F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2384A45-6FC1-1ADD-0C00-A1DD3E85CA0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359894E-58E9-8DB5-2BD0-C85157FC00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CB040E3-3F47-4DD9-BD56-B6B1FD3F02D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A4EEE27-7B46-A075-61A0-7A7C217D0275}"/>
              </a:ext>
            </a:extLst>
          </p:cNvPr>
          <p:cNvSpPr>
            <a:spLocks noGrp="1"/>
          </p:cNvSpPr>
          <p:nvPr>
            <p:ph type="dt" sz="half" idx="10"/>
          </p:nvPr>
        </p:nvSpPr>
        <p:spPr/>
        <p:txBody>
          <a:bodyPr/>
          <a:lstStyle/>
          <a:p>
            <a:fld id="{4A72EBA9-425C-C24B-8655-BF32EA125182}" type="datetimeFigureOut">
              <a:rPr lang="en-US" smtClean="0"/>
              <a:t>11/1/22</a:t>
            </a:fld>
            <a:endParaRPr lang="en-US"/>
          </a:p>
        </p:txBody>
      </p:sp>
      <p:sp>
        <p:nvSpPr>
          <p:cNvPr id="8" name="Footer Placeholder 7">
            <a:extLst>
              <a:ext uri="{FF2B5EF4-FFF2-40B4-BE49-F238E27FC236}">
                <a16:creationId xmlns:a16="http://schemas.microsoft.com/office/drawing/2014/main" id="{61058338-9130-6D50-AF85-64F1F773B0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DB817D-F416-807D-427E-A287AF244C60}"/>
              </a:ext>
            </a:extLst>
          </p:cNvPr>
          <p:cNvSpPr>
            <a:spLocks noGrp="1"/>
          </p:cNvSpPr>
          <p:nvPr>
            <p:ph type="sldNum" sz="quarter" idx="12"/>
          </p:nvPr>
        </p:nvSpPr>
        <p:spPr/>
        <p:txBody>
          <a:bodyPr/>
          <a:lstStyle/>
          <a:p>
            <a:fld id="{04A518F5-73EE-8841-8D99-1C5A8746F302}" type="slidenum">
              <a:rPr lang="en-US" smtClean="0"/>
              <a:t>‹#›</a:t>
            </a:fld>
            <a:endParaRPr lang="en-US"/>
          </a:p>
        </p:txBody>
      </p:sp>
    </p:spTree>
    <p:extLst>
      <p:ext uri="{BB962C8B-B14F-4D97-AF65-F5344CB8AC3E}">
        <p14:creationId xmlns:p14="http://schemas.microsoft.com/office/powerpoint/2010/main" val="215564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9FE82-B251-D3C2-CC0F-518EFF67933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529A92E-BBD1-1134-7D25-E5008854ED4B}"/>
              </a:ext>
            </a:extLst>
          </p:cNvPr>
          <p:cNvSpPr>
            <a:spLocks noGrp="1"/>
          </p:cNvSpPr>
          <p:nvPr>
            <p:ph type="dt" sz="half" idx="10"/>
          </p:nvPr>
        </p:nvSpPr>
        <p:spPr/>
        <p:txBody>
          <a:bodyPr/>
          <a:lstStyle/>
          <a:p>
            <a:fld id="{4A72EBA9-425C-C24B-8655-BF32EA125182}" type="datetimeFigureOut">
              <a:rPr lang="en-US" smtClean="0"/>
              <a:t>11/1/22</a:t>
            </a:fld>
            <a:endParaRPr lang="en-US"/>
          </a:p>
        </p:txBody>
      </p:sp>
      <p:sp>
        <p:nvSpPr>
          <p:cNvPr id="4" name="Footer Placeholder 3">
            <a:extLst>
              <a:ext uri="{FF2B5EF4-FFF2-40B4-BE49-F238E27FC236}">
                <a16:creationId xmlns:a16="http://schemas.microsoft.com/office/drawing/2014/main" id="{E456186C-CF40-E51F-7DE9-E42DF5099E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0BC427-DD52-A872-0C0D-A2A13590BA1D}"/>
              </a:ext>
            </a:extLst>
          </p:cNvPr>
          <p:cNvSpPr>
            <a:spLocks noGrp="1"/>
          </p:cNvSpPr>
          <p:nvPr>
            <p:ph type="sldNum" sz="quarter" idx="12"/>
          </p:nvPr>
        </p:nvSpPr>
        <p:spPr/>
        <p:txBody>
          <a:bodyPr/>
          <a:lstStyle/>
          <a:p>
            <a:fld id="{04A518F5-73EE-8841-8D99-1C5A8746F302}" type="slidenum">
              <a:rPr lang="en-US" smtClean="0"/>
              <a:t>‹#›</a:t>
            </a:fld>
            <a:endParaRPr lang="en-US"/>
          </a:p>
        </p:txBody>
      </p:sp>
    </p:spTree>
    <p:extLst>
      <p:ext uri="{BB962C8B-B14F-4D97-AF65-F5344CB8AC3E}">
        <p14:creationId xmlns:p14="http://schemas.microsoft.com/office/powerpoint/2010/main" val="2810916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650953-DF83-0640-63C2-68BA39270012}"/>
              </a:ext>
            </a:extLst>
          </p:cNvPr>
          <p:cNvSpPr>
            <a:spLocks noGrp="1"/>
          </p:cNvSpPr>
          <p:nvPr>
            <p:ph type="dt" sz="half" idx="10"/>
          </p:nvPr>
        </p:nvSpPr>
        <p:spPr/>
        <p:txBody>
          <a:bodyPr/>
          <a:lstStyle/>
          <a:p>
            <a:fld id="{4A72EBA9-425C-C24B-8655-BF32EA125182}" type="datetimeFigureOut">
              <a:rPr lang="en-US" smtClean="0"/>
              <a:t>11/1/22</a:t>
            </a:fld>
            <a:endParaRPr lang="en-US"/>
          </a:p>
        </p:txBody>
      </p:sp>
      <p:sp>
        <p:nvSpPr>
          <p:cNvPr id="3" name="Footer Placeholder 2">
            <a:extLst>
              <a:ext uri="{FF2B5EF4-FFF2-40B4-BE49-F238E27FC236}">
                <a16:creationId xmlns:a16="http://schemas.microsoft.com/office/drawing/2014/main" id="{EB94FD4A-C937-F476-550B-C6040ABDFD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76E7F5-2D34-92E4-C009-36759638CB95}"/>
              </a:ext>
            </a:extLst>
          </p:cNvPr>
          <p:cNvSpPr>
            <a:spLocks noGrp="1"/>
          </p:cNvSpPr>
          <p:nvPr>
            <p:ph type="sldNum" sz="quarter" idx="12"/>
          </p:nvPr>
        </p:nvSpPr>
        <p:spPr/>
        <p:txBody>
          <a:bodyPr/>
          <a:lstStyle/>
          <a:p>
            <a:fld id="{04A518F5-73EE-8841-8D99-1C5A8746F302}" type="slidenum">
              <a:rPr lang="en-US" smtClean="0"/>
              <a:t>‹#›</a:t>
            </a:fld>
            <a:endParaRPr lang="en-US"/>
          </a:p>
        </p:txBody>
      </p:sp>
    </p:spTree>
    <p:extLst>
      <p:ext uri="{BB962C8B-B14F-4D97-AF65-F5344CB8AC3E}">
        <p14:creationId xmlns:p14="http://schemas.microsoft.com/office/powerpoint/2010/main" val="3675965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C36E8-787B-1BEF-AE6A-3D2007BB332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0B9002C-CB8F-F551-FD87-024B6547D3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ADBF4A1-4F81-0E2D-B453-5FDE222DED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6090CCB-98A8-E8AF-396F-80DFBD0E3E34}"/>
              </a:ext>
            </a:extLst>
          </p:cNvPr>
          <p:cNvSpPr>
            <a:spLocks noGrp="1"/>
          </p:cNvSpPr>
          <p:nvPr>
            <p:ph type="dt" sz="half" idx="10"/>
          </p:nvPr>
        </p:nvSpPr>
        <p:spPr/>
        <p:txBody>
          <a:bodyPr/>
          <a:lstStyle/>
          <a:p>
            <a:fld id="{4A72EBA9-425C-C24B-8655-BF32EA125182}" type="datetimeFigureOut">
              <a:rPr lang="en-US" smtClean="0"/>
              <a:t>11/1/22</a:t>
            </a:fld>
            <a:endParaRPr lang="en-US"/>
          </a:p>
        </p:txBody>
      </p:sp>
      <p:sp>
        <p:nvSpPr>
          <p:cNvPr id="6" name="Footer Placeholder 5">
            <a:extLst>
              <a:ext uri="{FF2B5EF4-FFF2-40B4-BE49-F238E27FC236}">
                <a16:creationId xmlns:a16="http://schemas.microsoft.com/office/drawing/2014/main" id="{314A8799-8CDB-E2D7-9BC9-B74EE3F4BE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5BB14F-BF2D-0C4A-6E8B-CCA9DAFA9E06}"/>
              </a:ext>
            </a:extLst>
          </p:cNvPr>
          <p:cNvSpPr>
            <a:spLocks noGrp="1"/>
          </p:cNvSpPr>
          <p:nvPr>
            <p:ph type="sldNum" sz="quarter" idx="12"/>
          </p:nvPr>
        </p:nvSpPr>
        <p:spPr/>
        <p:txBody>
          <a:bodyPr/>
          <a:lstStyle/>
          <a:p>
            <a:fld id="{04A518F5-73EE-8841-8D99-1C5A8746F302}" type="slidenum">
              <a:rPr lang="en-US" smtClean="0"/>
              <a:t>‹#›</a:t>
            </a:fld>
            <a:endParaRPr lang="en-US"/>
          </a:p>
        </p:txBody>
      </p:sp>
    </p:spTree>
    <p:extLst>
      <p:ext uri="{BB962C8B-B14F-4D97-AF65-F5344CB8AC3E}">
        <p14:creationId xmlns:p14="http://schemas.microsoft.com/office/powerpoint/2010/main" val="3876475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365F-932C-60BE-1071-B7B008149C1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B87D1A1-B405-FD26-3788-58A936A35D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222C79-EA4E-A2A3-E055-6234D0A0EE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88A9B6-C749-A7EB-756C-838A8062B37C}"/>
              </a:ext>
            </a:extLst>
          </p:cNvPr>
          <p:cNvSpPr>
            <a:spLocks noGrp="1"/>
          </p:cNvSpPr>
          <p:nvPr>
            <p:ph type="dt" sz="half" idx="10"/>
          </p:nvPr>
        </p:nvSpPr>
        <p:spPr/>
        <p:txBody>
          <a:bodyPr/>
          <a:lstStyle/>
          <a:p>
            <a:fld id="{4A72EBA9-425C-C24B-8655-BF32EA125182}" type="datetimeFigureOut">
              <a:rPr lang="en-US" smtClean="0"/>
              <a:t>11/1/22</a:t>
            </a:fld>
            <a:endParaRPr lang="en-US"/>
          </a:p>
        </p:txBody>
      </p:sp>
      <p:sp>
        <p:nvSpPr>
          <p:cNvPr id="6" name="Footer Placeholder 5">
            <a:extLst>
              <a:ext uri="{FF2B5EF4-FFF2-40B4-BE49-F238E27FC236}">
                <a16:creationId xmlns:a16="http://schemas.microsoft.com/office/drawing/2014/main" id="{DC7A4759-7B09-667B-EC88-E659F5F3BE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EC66C9-2584-52AE-AC07-826A6E3A6F77}"/>
              </a:ext>
            </a:extLst>
          </p:cNvPr>
          <p:cNvSpPr>
            <a:spLocks noGrp="1"/>
          </p:cNvSpPr>
          <p:nvPr>
            <p:ph type="sldNum" sz="quarter" idx="12"/>
          </p:nvPr>
        </p:nvSpPr>
        <p:spPr/>
        <p:txBody>
          <a:bodyPr/>
          <a:lstStyle/>
          <a:p>
            <a:fld id="{04A518F5-73EE-8841-8D99-1C5A8746F302}" type="slidenum">
              <a:rPr lang="en-US" smtClean="0"/>
              <a:t>‹#›</a:t>
            </a:fld>
            <a:endParaRPr lang="en-US"/>
          </a:p>
        </p:txBody>
      </p:sp>
    </p:spTree>
    <p:extLst>
      <p:ext uri="{BB962C8B-B14F-4D97-AF65-F5344CB8AC3E}">
        <p14:creationId xmlns:p14="http://schemas.microsoft.com/office/powerpoint/2010/main" val="3187603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B7C1A9-6BCE-3E0D-2826-EACC699F9F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7C6DF5B-3C25-E193-7519-5F0D558764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1E6101B-A314-A1E7-2322-AD8A39330D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2EBA9-425C-C24B-8655-BF32EA125182}" type="datetimeFigureOut">
              <a:rPr lang="en-US" smtClean="0"/>
              <a:t>11/1/22</a:t>
            </a:fld>
            <a:endParaRPr lang="en-US"/>
          </a:p>
        </p:txBody>
      </p:sp>
      <p:sp>
        <p:nvSpPr>
          <p:cNvPr id="5" name="Footer Placeholder 4">
            <a:extLst>
              <a:ext uri="{FF2B5EF4-FFF2-40B4-BE49-F238E27FC236}">
                <a16:creationId xmlns:a16="http://schemas.microsoft.com/office/drawing/2014/main" id="{A07490AF-A55B-1AC6-D030-57990144CE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6C6BDB-AD60-EE20-E670-5535A30C2E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518F5-73EE-8841-8D99-1C5A8746F302}" type="slidenum">
              <a:rPr lang="en-US" smtClean="0"/>
              <a:t>‹#›</a:t>
            </a:fld>
            <a:endParaRPr lang="en-US"/>
          </a:p>
        </p:txBody>
      </p:sp>
    </p:spTree>
    <p:extLst>
      <p:ext uri="{BB962C8B-B14F-4D97-AF65-F5344CB8AC3E}">
        <p14:creationId xmlns:p14="http://schemas.microsoft.com/office/powerpoint/2010/main" val="3316477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4.png"/><Relationship Id="rId4" Type="http://schemas.openxmlformats.org/officeDocument/2006/relationships/image" Target="../media/image4.gif"/><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7100CF-9EDF-044C-849E-42A0F9178691}"/>
              </a:ext>
            </a:extLst>
          </p:cNvPr>
          <p:cNvSpPr txBox="1"/>
          <p:nvPr/>
        </p:nvSpPr>
        <p:spPr>
          <a:xfrm>
            <a:off x="5226909" y="3244334"/>
            <a:ext cx="3954162" cy="400110"/>
          </a:xfrm>
          <a:prstGeom prst="rect">
            <a:avLst/>
          </a:prstGeom>
          <a:noFill/>
        </p:spPr>
        <p:txBody>
          <a:bodyPr wrap="square" rtlCol="0">
            <a:spAutoFit/>
          </a:bodyPr>
          <a:lstStyle/>
          <a:p>
            <a:r>
              <a:rPr lang="en-US" sz="2000" dirty="0"/>
              <a:t>Xihan Zhang</a:t>
            </a:r>
          </a:p>
        </p:txBody>
      </p:sp>
      <p:sp>
        <p:nvSpPr>
          <p:cNvPr id="4" name="TextBox 3">
            <a:extLst>
              <a:ext uri="{FF2B5EF4-FFF2-40B4-BE49-F238E27FC236}">
                <a16:creationId xmlns:a16="http://schemas.microsoft.com/office/drawing/2014/main" id="{6306F06A-2D17-D64B-B12B-DEECB22904F0}"/>
              </a:ext>
            </a:extLst>
          </p:cNvPr>
          <p:cNvSpPr txBox="1"/>
          <p:nvPr/>
        </p:nvSpPr>
        <p:spPr>
          <a:xfrm>
            <a:off x="1186248" y="4255267"/>
            <a:ext cx="10486768" cy="400110"/>
          </a:xfrm>
          <a:prstGeom prst="rect">
            <a:avLst/>
          </a:prstGeom>
          <a:noFill/>
        </p:spPr>
        <p:txBody>
          <a:bodyPr wrap="square" rtlCol="0">
            <a:spAutoFit/>
          </a:bodyPr>
          <a:lstStyle/>
          <a:p>
            <a:r>
              <a:rPr lang="en-US" sz="2000" dirty="0"/>
              <a:t>Supervisory team: Maxim Nikurashin, Beatriz Pena Molino, Stephen Rintoul, Edward Doddridge </a:t>
            </a:r>
          </a:p>
        </p:txBody>
      </p:sp>
      <p:pic>
        <p:nvPicPr>
          <p:cNvPr id="5" name="Picture 4" descr="UTAS_IMAS_CMYK">
            <a:extLst>
              <a:ext uri="{FF2B5EF4-FFF2-40B4-BE49-F238E27FC236}">
                <a16:creationId xmlns:a16="http://schemas.microsoft.com/office/drawing/2014/main" id="{82EA69AF-3BB0-F54D-9167-3E5168C49C7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61646" y="6041707"/>
            <a:ext cx="5904230" cy="661035"/>
          </a:xfrm>
          <a:prstGeom prst="rect">
            <a:avLst/>
          </a:prstGeom>
          <a:noFill/>
          <a:ln>
            <a:noFill/>
          </a:ln>
        </p:spPr>
      </p:pic>
      <p:sp>
        <p:nvSpPr>
          <p:cNvPr id="6" name="TextBox 5">
            <a:extLst>
              <a:ext uri="{FF2B5EF4-FFF2-40B4-BE49-F238E27FC236}">
                <a16:creationId xmlns:a16="http://schemas.microsoft.com/office/drawing/2014/main" id="{5513BB6C-B3F7-9F47-ADF0-C51F449C0EE4}"/>
              </a:ext>
            </a:extLst>
          </p:cNvPr>
          <p:cNvSpPr txBox="1"/>
          <p:nvPr/>
        </p:nvSpPr>
        <p:spPr>
          <a:xfrm>
            <a:off x="791796" y="903897"/>
            <a:ext cx="11275672" cy="954107"/>
          </a:xfrm>
          <a:prstGeom prst="rect">
            <a:avLst/>
          </a:prstGeom>
          <a:noFill/>
        </p:spPr>
        <p:txBody>
          <a:bodyPr wrap="square" rtlCol="0">
            <a:spAutoFit/>
          </a:bodyPr>
          <a:lstStyle/>
          <a:p>
            <a:pPr algn="ctr"/>
            <a:r>
              <a:rPr lang="en-AU" sz="2800" dirty="0">
                <a:effectLst/>
              </a:rPr>
              <a:t>Maintenance of the zonal momentum balance of the Antarctic Circumpolar </a:t>
            </a:r>
            <a:endParaRPr lang="en-AU" sz="2800" dirty="0"/>
          </a:p>
          <a:p>
            <a:pPr algn="ctr"/>
            <a:r>
              <a:rPr lang="en-AU" sz="2800" dirty="0">
                <a:effectLst/>
              </a:rPr>
              <a:t>Current (ACC) by barotropic dynamics </a:t>
            </a:r>
            <a:endParaRPr lang="en-AU" sz="2800" dirty="0"/>
          </a:p>
        </p:txBody>
      </p:sp>
    </p:spTree>
    <p:extLst>
      <p:ext uri="{BB962C8B-B14F-4D97-AF65-F5344CB8AC3E}">
        <p14:creationId xmlns:p14="http://schemas.microsoft.com/office/powerpoint/2010/main" val="3811632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1C184C-5C27-09C7-F52D-8674CCEAF2F4}"/>
              </a:ext>
            </a:extLst>
          </p:cNvPr>
          <p:cNvSpPr txBox="1"/>
          <p:nvPr/>
        </p:nvSpPr>
        <p:spPr>
          <a:xfrm>
            <a:off x="659757" y="405114"/>
            <a:ext cx="4259484" cy="461665"/>
          </a:xfrm>
          <a:prstGeom prst="rect">
            <a:avLst/>
          </a:prstGeom>
          <a:noFill/>
        </p:spPr>
        <p:txBody>
          <a:bodyPr wrap="square" rtlCol="0">
            <a:spAutoFit/>
          </a:bodyPr>
          <a:lstStyle/>
          <a:p>
            <a:r>
              <a:rPr lang="en-US" sz="2400" b="1" dirty="0"/>
              <a:t>Summary</a:t>
            </a:r>
          </a:p>
        </p:txBody>
      </p:sp>
      <p:sp>
        <p:nvSpPr>
          <p:cNvPr id="3" name="TextBox 2">
            <a:extLst>
              <a:ext uri="{FF2B5EF4-FFF2-40B4-BE49-F238E27FC236}">
                <a16:creationId xmlns:a16="http://schemas.microsoft.com/office/drawing/2014/main" id="{DBF6467D-41B7-C343-88D7-8EF8A797EFF1}"/>
              </a:ext>
            </a:extLst>
          </p:cNvPr>
          <p:cNvSpPr txBox="1"/>
          <p:nvPr/>
        </p:nvSpPr>
        <p:spPr>
          <a:xfrm>
            <a:off x="855785" y="1395046"/>
            <a:ext cx="9683261" cy="4247317"/>
          </a:xfrm>
          <a:prstGeom prst="rect">
            <a:avLst/>
          </a:prstGeom>
          <a:noFill/>
        </p:spPr>
        <p:txBody>
          <a:bodyPr wrap="square" rtlCol="0">
            <a:spAutoFit/>
          </a:bodyPr>
          <a:lstStyle/>
          <a:p>
            <a:pPr marL="285750" indent="-285750">
              <a:buFont typeface="Arial" panose="020B0604020202020204" pitchFamily="34" charset="0"/>
              <a:buChar char="•"/>
            </a:pPr>
            <a:r>
              <a:rPr lang="en-US" dirty="0"/>
              <a:t>We explore the maintenance of the ACC zonal momentum balance from a Eulerian, depth-coordinate perspective. While it is mathematically equivalent to TEM (or, isopycnal framework), it offers a different and useful insight in the governing dynamics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 this framework, eddy fluxes are part of the buoyancy budget and momentum balances at the surface and bottom are connected by flow continuity and regulated by pressure fields without momentum stresses in the interior.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It is the barotropic dynamics that maintains the depth-integrated momentum balance between wind stress and TFS, compensating also for the opposing effect of baroclinicity</a:t>
            </a:r>
          </a:p>
          <a:p>
            <a:endParaRPr lang="en-US" dirty="0"/>
          </a:p>
          <a:p>
            <a:pPr marL="285750" indent="-285750">
              <a:buFont typeface="Arial" panose="020B0604020202020204" pitchFamily="34" charset="0"/>
              <a:buChar char="•"/>
            </a:pPr>
            <a:r>
              <a:rPr lang="en-US" dirty="0"/>
              <a:t>The critical role of the barotropic dynamics in this balance explains the short time-scale of the ACC (TFS, total transport, eddy fluxes) adjustment to wind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234916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3477C12-7C4C-522D-A142-2E486964CAB2}"/>
              </a:ext>
            </a:extLst>
          </p:cNvPr>
          <p:cNvSpPr txBox="1"/>
          <p:nvPr/>
        </p:nvSpPr>
        <p:spPr>
          <a:xfrm>
            <a:off x="6803136" y="1377696"/>
            <a:ext cx="4230624" cy="3970318"/>
          </a:xfrm>
          <a:prstGeom prst="rect">
            <a:avLst/>
          </a:prstGeom>
          <a:noFill/>
        </p:spPr>
        <p:txBody>
          <a:bodyPr wrap="square" rtlCol="0">
            <a:spAutoFit/>
          </a:bodyPr>
          <a:lstStyle/>
          <a:p>
            <a:pPr marL="285750" indent="-285750">
              <a:buFont typeface="Arial" panose="020B0604020202020204" pitchFamily="34" charset="0"/>
              <a:buChar char="•"/>
            </a:pPr>
            <a:r>
              <a:rPr lang="en-US" dirty="0"/>
              <a:t>Depth-integrated momentum balance of the Antarctic Circumpolar Current (ACC) is between </a:t>
            </a:r>
            <a:r>
              <a:rPr lang="en-US" b="1" dirty="0"/>
              <a:t>wind stress </a:t>
            </a:r>
            <a:r>
              <a:rPr lang="en-US" dirty="0"/>
              <a:t>and </a:t>
            </a:r>
            <a:r>
              <a:rPr lang="en-US" b="1" dirty="0"/>
              <a:t>topographic form stress (TFS)</a:t>
            </a:r>
            <a:r>
              <a:rPr lang="en-US" dirty="0"/>
              <a:t> (e.g., Munk &amp; Palm 1950)</a:t>
            </a:r>
            <a:endParaRPr lang="en-US"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Topographic form stress arises from pressure difference across topography </a:t>
            </a:r>
          </a:p>
          <a:p>
            <a:endParaRPr lang="en-US" dirty="0"/>
          </a:p>
          <a:p>
            <a:pPr marL="285750" indent="-285750">
              <a:buFont typeface="Arial" panose="020B0604020202020204" pitchFamily="34" charset="0"/>
              <a:buChar char="•"/>
            </a:pPr>
            <a:r>
              <a:rPr lang="en-US" dirty="0"/>
              <a:t>This depth-integrated balance suggests that momentum is ‘transmitted’ from the surface to the bottom throughout the water column (e.g., Johnson and Bryden, 1989) </a:t>
            </a:r>
          </a:p>
        </p:txBody>
      </p:sp>
      <p:sp>
        <p:nvSpPr>
          <p:cNvPr id="5" name="TextBox 4">
            <a:extLst>
              <a:ext uri="{FF2B5EF4-FFF2-40B4-BE49-F238E27FC236}">
                <a16:creationId xmlns:a16="http://schemas.microsoft.com/office/drawing/2014/main" id="{FF5BFBD9-215D-722A-8657-CDB5CCE6A5BD}"/>
              </a:ext>
            </a:extLst>
          </p:cNvPr>
          <p:cNvSpPr txBox="1"/>
          <p:nvPr/>
        </p:nvSpPr>
        <p:spPr>
          <a:xfrm>
            <a:off x="2273727" y="5163179"/>
            <a:ext cx="2502809" cy="369332"/>
          </a:xfrm>
          <a:prstGeom prst="rect">
            <a:avLst/>
          </a:prstGeom>
          <a:noFill/>
        </p:spPr>
        <p:txBody>
          <a:bodyPr wrap="square" rtlCol="0">
            <a:spAutoFit/>
          </a:bodyPr>
          <a:lstStyle/>
          <a:p>
            <a:r>
              <a:rPr lang="en-US" dirty="0">
                <a:solidFill>
                  <a:schemeClr val="bg2">
                    <a:lumMod val="50000"/>
                  </a:schemeClr>
                </a:solidFill>
              </a:rPr>
              <a:t>Stewart and Hogg 2017</a:t>
            </a:r>
          </a:p>
        </p:txBody>
      </p:sp>
      <p:sp>
        <p:nvSpPr>
          <p:cNvPr id="2" name="TextBox 1">
            <a:extLst>
              <a:ext uri="{FF2B5EF4-FFF2-40B4-BE49-F238E27FC236}">
                <a16:creationId xmlns:a16="http://schemas.microsoft.com/office/drawing/2014/main" id="{7F6E5C74-266B-4BAB-654E-EFA3712304CD}"/>
              </a:ext>
            </a:extLst>
          </p:cNvPr>
          <p:cNvSpPr txBox="1"/>
          <p:nvPr/>
        </p:nvSpPr>
        <p:spPr>
          <a:xfrm>
            <a:off x="469557" y="457200"/>
            <a:ext cx="9937978" cy="461665"/>
          </a:xfrm>
          <a:prstGeom prst="rect">
            <a:avLst/>
          </a:prstGeom>
          <a:noFill/>
        </p:spPr>
        <p:txBody>
          <a:bodyPr wrap="square" rtlCol="0">
            <a:spAutoFit/>
          </a:bodyPr>
          <a:lstStyle/>
          <a:p>
            <a:r>
              <a:rPr lang="en-US" sz="2400" b="1" dirty="0"/>
              <a:t>Background: momentum balance between wind stress and TFS</a:t>
            </a:r>
          </a:p>
        </p:txBody>
      </p:sp>
      <p:pic>
        <p:nvPicPr>
          <p:cNvPr id="9" name="Picture 8" descr="Graphical user interface, application&#10;&#10;Description automatically generated with medium confidence">
            <a:extLst>
              <a:ext uri="{FF2B5EF4-FFF2-40B4-BE49-F238E27FC236}">
                <a16:creationId xmlns:a16="http://schemas.microsoft.com/office/drawing/2014/main" id="{6D2BBECC-5A01-F1D6-D9A7-56067EE5C44F}"/>
              </a:ext>
            </a:extLst>
          </p:cNvPr>
          <p:cNvPicPr>
            <a:picLocks noChangeAspect="1"/>
          </p:cNvPicPr>
          <p:nvPr/>
        </p:nvPicPr>
        <p:blipFill>
          <a:blip r:embed="rId3"/>
          <a:stretch>
            <a:fillRect/>
          </a:stretch>
        </p:blipFill>
        <p:spPr>
          <a:xfrm>
            <a:off x="818686" y="1437854"/>
            <a:ext cx="5165764" cy="3206336"/>
          </a:xfrm>
          <a:prstGeom prst="rect">
            <a:avLst/>
          </a:prstGeom>
        </p:spPr>
      </p:pic>
      <p:sp>
        <p:nvSpPr>
          <p:cNvPr id="3" name="TextBox 2">
            <a:extLst>
              <a:ext uri="{FF2B5EF4-FFF2-40B4-BE49-F238E27FC236}">
                <a16:creationId xmlns:a16="http://schemas.microsoft.com/office/drawing/2014/main" id="{5C233EA2-C35D-7B39-698B-FA4BB29114D5}"/>
              </a:ext>
            </a:extLst>
          </p:cNvPr>
          <p:cNvSpPr txBox="1"/>
          <p:nvPr/>
        </p:nvSpPr>
        <p:spPr>
          <a:xfrm>
            <a:off x="1158240" y="3571875"/>
            <a:ext cx="585788" cy="369332"/>
          </a:xfrm>
          <a:prstGeom prst="rect">
            <a:avLst/>
          </a:prstGeom>
          <a:noFill/>
        </p:spPr>
        <p:txBody>
          <a:bodyPr wrap="square" rtlCol="0">
            <a:spAutoFit/>
          </a:bodyPr>
          <a:lstStyle/>
          <a:p>
            <a:r>
              <a:rPr lang="en-US" dirty="0"/>
              <a:t>TFS</a:t>
            </a:r>
          </a:p>
        </p:txBody>
      </p:sp>
    </p:spTree>
    <p:extLst>
      <p:ext uri="{BB962C8B-B14F-4D97-AF65-F5344CB8AC3E}">
        <p14:creationId xmlns:p14="http://schemas.microsoft.com/office/powerpoint/2010/main" val="3318554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259C2EBB-759D-9F63-CE40-8982BDAB5E8B}"/>
                  </a:ext>
                </a:extLst>
              </p:cNvPr>
              <p:cNvSpPr txBox="1"/>
              <p:nvPr/>
            </p:nvSpPr>
            <p:spPr>
              <a:xfrm>
                <a:off x="5543433" y="959766"/>
                <a:ext cx="6374448" cy="3160930"/>
              </a:xfrm>
              <a:prstGeom prst="rect">
                <a:avLst/>
              </a:prstGeom>
              <a:noFill/>
            </p:spPr>
            <p:txBody>
              <a:bodyPr wrap="square" rtlCol="0">
                <a:spAutoFit/>
              </a:bodyPr>
              <a:lstStyle/>
              <a:p>
                <a:pPr marL="285750" indent="-285750">
                  <a:buFont typeface="Arial" panose="020B0604020202020204" pitchFamily="34" charset="0"/>
                  <a:buChar char="•"/>
                </a:pPr>
                <a:r>
                  <a:rPr lang="en-US" dirty="0"/>
                  <a:t>Bringing eddy buoyancy fluxes into the zonal momentum equation, TEM framework connects the meridional overturning circulation (MOC) (i.e., isopycnal flattening) to the ACC zonal momentum via Eliassen-Palm (EP) fluxes, i.e., eddy momentum stresses.</a:t>
                </a:r>
              </a:p>
              <a:p>
                <a:endParaRPr lang="en-US" dirty="0"/>
              </a:p>
              <a:p>
                <a:pPr marL="285750" indent="-285750">
                  <a:buFont typeface="Arial" panose="020B0604020202020204" pitchFamily="34" charset="0"/>
                  <a:buChar char="•"/>
                </a:pPr>
                <a:r>
                  <a:rPr lang="en-US"/>
                  <a:t>Eddies </a:t>
                </a:r>
                <a:r>
                  <a:rPr lang="en-US" dirty="0"/>
                  <a:t>flux buoyancy meridionally (</a:t>
                </a:r>
                <a14:m>
                  <m:oMath xmlns:m="http://schemas.openxmlformats.org/officeDocument/2006/math">
                    <m:acc>
                      <m:accPr>
                        <m:chr m:val="̅"/>
                        <m:ctrlPr>
                          <a:rPr lang="en-US" i="1" smtClean="0">
                            <a:latin typeface="Cambria Math" panose="02040503050406030204" pitchFamily="18" charset="0"/>
                          </a:rPr>
                        </m:ctrlPr>
                      </m:accPr>
                      <m:e>
                        <m:sSup>
                          <m:sSupPr>
                            <m:ctrlPr>
                              <a:rPr lang="en-AU" b="0" i="1" smtClean="0">
                                <a:latin typeface="Cambria Math" panose="02040503050406030204" pitchFamily="18" charset="0"/>
                              </a:rPr>
                            </m:ctrlPr>
                          </m:sSupPr>
                          <m:e>
                            <m:r>
                              <a:rPr lang="en-AU" b="0" i="1" smtClean="0">
                                <a:latin typeface="Cambria Math" panose="02040503050406030204" pitchFamily="18" charset="0"/>
                              </a:rPr>
                              <m:t>𝑣</m:t>
                            </m:r>
                          </m:e>
                          <m:sup>
                            <m:r>
                              <a:rPr lang="en-AU" b="0" i="1" smtClean="0">
                                <a:latin typeface="Cambria Math" panose="02040503050406030204" pitchFamily="18" charset="0"/>
                              </a:rPr>
                              <m:t>′</m:t>
                            </m:r>
                          </m:sup>
                        </m:sSup>
                        <m:r>
                          <a:rPr lang="en-AU" b="0" i="1" smtClean="0">
                            <a:latin typeface="Cambria Math" panose="02040503050406030204" pitchFamily="18" charset="0"/>
                          </a:rPr>
                          <m:t>𝑏</m:t>
                        </m:r>
                        <m:r>
                          <a:rPr lang="en-AU" b="0" i="1" smtClean="0">
                            <a:latin typeface="Cambria Math" panose="02040503050406030204" pitchFamily="18" charset="0"/>
                          </a:rPr>
                          <m:t>′</m:t>
                        </m:r>
                      </m:e>
                    </m:acc>
                  </m:oMath>
                </a14:m>
                <a:r>
                  <a:rPr lang="en-US" dirty="0"/>
                  <a:t>), flattening isopycnals, thereby redistributing the zonal velocity shear vertically </a:t>
                </a:r>
              </a:p>
              <a:p>
                <a:endParaRPr lang="en-US" dirty="0"/>
              </a:p>
              <a:p>
                <a:pPr marL="285750" indent="-285750">
                  <a:buFont typeface="Arial" panose="020B0604020202020204" pitchFamily="34" charset="0"/>
                  <a:buChar char="•"/>
                </a:pPr>
                <a:r>
                  <a:rPr lang="en-US" dirty="0"/>
                  <a:t>This effect is brought into zonal momentum equation represented by eddy momentum fluxes  </a:t>
                </a:r>
              </a:p>
            </p:txBody>
          </p:sp>
        </mc:Choice>
        <mc:Fallback>
          <p:sp>
            <p:nvSpPr>
              <p:cNvPr id="2" name="TextBox 1">
                <a:extLst>
                  <a:ext uri="{FF2B5EF4-FFF2-40B4-BE49-F238E27FC236}">
                    <a16:creationId xmlns:a16="http://schemas.microsoft.com/office/drawing/2014/main" id="{259C2EBB-759D-9F63-CE40-8982BDAB5E8B}"/>
                  </a:ext>
                </a:extLst>
              </p:cNvPr>
              <p:cNvSpPr txBox="1">
                <a:spLocks noRot="1" noChangeAspect="1" noMove="1" noResize="1" noEditPoints="1" noAdjustHandles="1" noChangeArrowheads="1" noChangeShapeType="1" noTextEdit="1"/>
              </p:cNvSpPr>
              <p:nvPr/>
            </p:nvSpPr>
            <p:spPr>
              <a:xfrm>
                <a:off x="5543433" y="959766"/>
                <a:ext cx="6374448" cy="3160930"/>
              </a:xfrm>
              <a:prstGeom prst="rect">
                <a:avLst/>
              </a:prstGeom>
              <a:blipFill>
                <a:blip r:embed="rId3"/>
                <a:stretch>
                  <a:fillRect l="-596" t="-800" r="-1193" b="-2400"/>
                </a:stretch>
              </a:blipFill>
            </p:spPr>
            <p:txBody>
              <a:bodyPr/>
              <a:lstStyle/>
              <a:p>
                <a:r>
                  <a:rPr lang="en-US">
                    <a:noFill/>
                  </a:rPr>
                  <a:t> </a:t>
                </a:r>
              </a:p>
            </p:txBody>
          </p:sp>
        </mc:Fallback>
      </mc:AlternateContent>
      <p:pic>
        <p:nvPicPr>
          <p:cNvPr id="4" name="Picture 3" descr="Diagram, engineering drawing&#10;&#10;Description automatically generated">
            <a:extLst>
              <a:ext uri="{FF2B5EF4-FFF2-40B4-BE49-F238E27FC236}">
                <a16:creationId xmlns:a16="http://schemas.microsoft.com/office/drawing/2014/main" id="{DFB0CFF1-B2E1-D262-41C1-DC2A88DC29BE}"/>
              </a:ext>
            </a:extLst>
          </p:cNvPr>
          <p:cNvPicPr>
            <a:picLocks noChangeAspect="1"/>
          </p:cNvPicPr>
          <p:nvPr/>
        </p:nvPicPr>
        <p:blipFill>
          <a:blip r:embed="rId4"/>
          <a:stretch>
            <a:fillRect/>
          </a:stretch>
        </p:blipFill>
        <p:spPr>
          <a:xfrm>
            <a:off x="712372" y="1095534"/>
            <a:ext cx="4404360" cy="2936240"/>
          </a:xfrm>
          <a:prstGeom prst="rect">
            <a:avLst/>
          </a:prstGeom>
        </p:spPr>
      </p:pic>
      <p:sp>
        <p:nvSpPr>
          <p:cNvPr id="5" name="TextBox 4">
            <a:extLst>
              <a:ext uri="{FF2B5EF4-FFF2-40B4-BE49-F238E27FC236}">
                <a16:creationId xmlns:a16="http://schemas.microsoft.com/office/drawing/2014/main" id="{FCD1BD61-3B75-2BC2-C55F-986C0E3B35A6}"/>
              </a:ext>
            </a:extLst>
          </p:cNvPr>
          <p:cNvSpPr txBox="1"/>
          <p:nvPr/>
        </p:nvSpPr>
        <p:spPr>
          <a:xfrm>
            <a:off x="1959642" y="4647175"/>
            <a:ext cx="2645664" cy="369332"/>
          </a:xfrm>
          <a:prstGeom prst="rect">
            <a:avLst/>
          </a:prstGeom>
          <a:noFill/>
        </p:spPr>
        <p:txBody>
          <a:bodyPr wrap="square" rtlCol="0">
            <a:spAutoFit/>
          </a:bodyPr>
          <a:lstStyle/>
          <a:p>
            <a:r>
              <a:rPr lang="en-US" dirty="0">
                <a:solidFill>
                  <a:schemeClr val="bg2">
                    <a:lumMod val="50000"/>
                  </a:schemeClr>
                </a:solidFill>
              </a:rPr>
              <a:t>Marshall and Radko 2003</a:t>
            </a:r>
          </a:p>
        </p:txBody>
      </p:sp>
      <p:sp>
        <p:nvSpPr>
          <p:cNvPr id="3" name="TextBox 2">
            <a:extLst>
              <a:ext uri="{FF2B5EF4-FFF2-40B4-BE49-F238E27FC236}">
                <a16:creationId xmlns:a16="http://schemas.microsoft.com/office/drawing/2014/main" id="{6A3BB599-F825-A221-0E30-50F3CDAE09D7}"/>
              </a:ext>
            </a:extLst>
          </p:cNvPr>
          <p:cNvSpPr txBox="1"/>
          <p:nvPr/>
        </p:nvSpPr>
        <p:spPr>
          <a:xfrm>
            <a:off x="597407" y="296562"/>
            <a:ext cx="9710375" cy="461665"/>
          </a:xfrm>
          <a:prstGeom prst="rect">
            <a:avLst/>
          </a:prstGeom>
          <a:noFill/>
        </p:spPr>
        <p:txBody>
          <a:bodyPr wrap="square" rtlCol="0">
            <a:spAutoFit/>
          </a:bodyPr>
          <a:lstStyle/>
          <a:p>
            <a:r>
              <a:rPr lang="en-US" sz="2400" b="1" dirty="0"/>
              <a:t>Background: Eddies transfer momentum downwards (TEM framework)</a:t>
            </a:r>
          </a:p>
        </p:txBody>
      </p:sp>
      <p:sp>
        <p:nvSpPr>
          <p:cNvPr id="16" name="TextBox 15">
            <a:extLst>
              <a:ext uri="{FF2B5EF4-FFF2-40B4-BE49-F238E27FC236}">
                <a16:creationId xmlns:a16="http://schemas.microsoft.com/office/drawing/2014/main" id="{F7684CBF-4AC8-3C2B-A16C-11ACE0651C08}"/>
              </a:ext>
            </a:extLst>
          </p:cNvPr>
          <p:cNvSpPr txBox="1"/>
          <p:nvPr/>
        </p:nvSpPr>
        <p:spPr>
          <a:xfrm>
            <a:off x="495199" y="5416423"/>
            <a:ext cx="5040246" cy="646331"/>
          </a:xfrm>
          <a:prstGeom prst="rect">
            <a:avLst/>
          </a:prstGeom>
          <a:noFill/>
        </p:spPr>
        <p:txBody>
          <a:bodyPr wrap="square" rtlCol="0">
            <a:spAutoFit/>
          </a:bodyPr>
          <a:lstStyle/>
          <a:p>
            <a:pPr marL="285750" indent="-285750">
              <a:buFont typeface="Arial" panose="020B0604020202020204" pitchFamily="34" charset="0"/>
              <a:buChar char="•"/>
            </a:pPr>
            <a:r>
              <a:rPr lang="en-US" dirty="0"/>
              <a:t>wind stress matches to eddy momentum stress in the limit of zero residual circulation </a:t>
            </a:r>
          </a:p>
        </p:txBody>
      </p:sp>
      <p:sp>
        <p:nvSpPr>
          <p:cNvPr id="6" name="Oval 5">
            <a:extLst>
              <a:ext uri="{FF2B5EF4-FFF2-40B4-BE49-F238E27FC236}">
                <a16:creationId xmlns:a16="http://schemas.microsoft.com/office/drawing/2014/main" id="{3A74C03C-CAFC-9073-67C7-299393BE400A}"/>
              </a:ext>
            </a:extLst>
          </p:cNvPr>
          <p:cNvSpPr/>
          <p:nvPr/>
        </p:nvSpPr>
        <p:spPr>
          <a:xfrm>
            <a:off x="1491915" y="3056021"/>
            <a:ext cx="649705" cy="625642"/>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2CC0BDA-6270-8A75-3C52-6F84A7EB44D1}"/>
              </a:ext>
            </a:extLst>
          </p:cNvPr>
          <p:cNvSpPr/>
          <p:nvPr/>
        </p:nvSpPr>
        <p:spPr>
          <a:xfrm>
            <a:off x="3513220" y="2526631"/>
            <a:ext cx="445169" cy="52938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F2EF3977-B838-C688-A260-8EC28038615D}"/>
                  </a:ext>
                </a:extLst>
              </p:cNvPr>
              <p:cNvSpPr txBox="1"/>
              <p:nvPr/>
            </p:nvSpPr>
            <p:spPr>
              <a:xfrm>
                <a:off x="7952808" y="5281014"/>
                <a:ext cx="1359568" cy="617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m:t>
                      </m:r>
                      <m:r>
                        <a:rPr lang="en-AU" b="0" i="1" smtClean="0">
                          <a:latin typeface="Cambria Math" panose="02040503050406030204" pitchFamily="18" charset="0"/>
                        </a:rPr>
                        <m:t>𝑓</m:t>
                      </m:r>
                      <m:acc>
                        <m:accPr>
                          <m:chr m:val="̅"/>
                          <m:ctrlPr>
                            <a:rPr lang="en-AU" b="0" i="1" smtClean="0">
                              <a:latin typeface="Cambria Math" panose="02040503050406030204" pitchFamily="18" charset="0"/>
                            </a:rPr>
                          </m:ctrlPr>
                        </m:accPr>
                        <m:e>
                          <m:r>
                            <a:rPr lang="en-AU" b="0" i="1" smtClean="0">
                              <a:latin typeface="Cambria Math" panose="02040503050406030204" pitchFamily="18" charset="0"/>
                            </a:rPr>
                            <m:t>𝑣</m:t>
                          </m:r>
                        </m:e>
                      </m:acc>
                      <m:r>
                        <a:rPr lang="en-AU" b="0" i="1" smtClean="0">
                          <a:latin typeface="Cambria Math" panose="02040503050406030204" pitchFamily="18" charset="0"/>
                        </a:rPr>
                        <m:t>=</m:t>
                      </m:r>
                      <m:f>
                        <m:fPr>
                          <m:ctrlPr>
                            <a:rPr lang="en-AU" b="0" i="1" smtClean="0">
                              <a:latin typeface="Cambria Math" panose="02040503050406030204" pitchFamily="18" charset="0"/>
                            </a:rPr>
                          </m:ctrlPr>
                        </m:fPr>
                        <m:num>
                          <m:r>
                            <a:rPr lang="en-AU" b="0" i="1" smtClean="0">
                              <a:latin typeface="Cambria Math" panose="02040503050406030204" pitchFamily="18" charset="0"/>
                              <a:ea typeface="Cambria Math" panose="02040503050406030204" pitchFamily="18" charset="0"/>
                            </a:rPr>
                            <m:t>𝜕</m:t>
                          </m:r>
                          <m:acc>
                            <m:accPr>
                              <m:chr m:val="̅"/>
                              <m:ctrlPr>
                                <a:rPr lang="en-AU" b="0" i="1" smtClean="0">
                                  <a:latin typeface="Cambria Math" panose="02040503050406030204" pitchFamily="18" charset="0"/>
                                  <a:ea typeface="Cambria Math" panose="02040503050406030204" pitchFamily="18" charset="0"/>
                                </a:rPr>
                              </m:ctrlPr>
                            </m:accPr>
                            <m:e>
                              <m:r>
                                <a:rPr lang="en-AU" b="0" i="1" smtClean="0">
                                  <a:latin typeface="Cambria Math" panose="02040503050406030204" pitchFamily="18" charset="0"/>
                                  <a:ea typeface="Cambria Math" panose="02040503050406030204" pitchFamily="18" charset="0"/>
                                </a:rPr>
                                <m:t>𝜏</m:t>
                              </m:r>
                            </m:e>
                          </m:acc>
                        </m:num>
                        <m:den>
                          <m:r>
                            <a:rPr lang="en-AU" b="0" i="1" smtClean="0">
                              <a:latin typeface="Cambria Math" panose="02040503050406030204" pitchFamily="18" charset="0"/>
                              <a:ea typeface="Cambria Math" panose="02040503050406030204" pitchFamily="18" charset="0"/>
                            </a:rPr>
                            <m:t>𝜕</m:t>
                          </m:r>
                          <m:r>
                            <a:rPr lang="en-AU" b="0" i="1" smtClean="0">
                              <a:latin typeface="Cambria Math" panose="02040503050406030204" pitchFamily="18" charset="0"/>
                              <a:ea typeface="Cambria Math" panose="02040503050406030204" pitchFamily="18" charset="0"/>
                            </a:rPr>
                            <m:t>𝑧</m:t>
                          </m:r>
                        </m:den>
                      </m:f>
                    </m:oMath>
                  </m:oMathPara>
                </a14:m>
                <a:endParaRPr lang="en-US" dirty="0"/>
              </a:p>
            </p:txBody>
          </p:sp>
        </mc:Choice>
        <mc:Fallback xmlns="">
          <p:sp>
            <p:nvSpPr>
              <p:cNvPr id="7" name="TextBox 6">
                <a:extLst>
                  <a:ext uri="{FF2B5EF4-FFF2-40B4-BE49-F238E27FC236}">
                    <a16:creationId xmlns:a16="http://schemas.microsoft.com/office/drawing/2014/main" id="{F2EF3977-B838-C688-A260-8EC28038615D}"/>
                  </a:ext>
                </a:extLst>
              </p:cNvPr>
              <p:cNvSpPr txBox="1">
                <a:spLocks noRot="1" noChangeAspect="1" noMove="1" noResize="1" noEditPoints="1" noAdjustHandles="1" noChangeArrowheads="1" noChangeShapeType="1" noTextEdit="1"/>
              </p:cNvSpPr>
              <p:nvPr/>
            </p:nvSpPr>
            <p:spPr>
              <a:xfrm>
                <a:off x="7952808" y="5281014"/>
                <a:ext cx="1359568" cy="617220"/>
              </a:xfrm>
              <a:prstGeom prst="rect">
                <a:avLst/>
              </a:prstGeom>
              <a:blipFill>
                <a:blip r:embed="rId5"/>
                <a:stretch>
                  <a:fillRect b="-6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0EE9EC86-C714-AA78-509B-71231AA226E3}"/>
                  </a:ext>
                </a:extLst>
              </p:cNvPr>
              <p:cNvSpPr txBox="1"/>
              <p:nvPr/>
            </p:nvSpPr>
            <p:spPr>
              <a:xfrm>
                <a:off x="7330102" y="5445644"/>
                <a:ext cx="830179"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AU" b="0" i="1" smtClean="0">
                          <a:solidFill>
                            <a:schemeClr val="accent1"/>
                          </a:solidFill>
                          <a:latin typeface="Cambria Math" panose="02040503050406030204" pitchFamily="18" charset="0"/>
                        </a:rPr>
                        <m:t>−</m:t>
                      </m:r>
                      <m:r>
                        <a:rPr lang="en-AU" b="0" i="1" smtClean="0">
                          <a:solidFill>
                            <a:schemeClr val="accent1"/>
                          </a:solidFill>
                          <a:latin typeface="Cambria Math" panose="02040503050406030204" pitchFamily="18" charset="0"/>
                        </a:rPr>
                        <m:t>𝑓</m:t>
                      </m:r>
                      <m:sSup>
                        <m:sSupPr>
                          <m:ctrlPr>
                            <a:rPr lang="en-AU" b="0" i="1" smtClean="0">
                              <a:solidFill>
                                <a:schemeClr val="accent1"/>
                              </a:solidFill>
                              <a:latin typeface="Cambria Math" panose="02040503050406030204" pitchFamily="18" charset="0"/>
                            </a:rPr>
                          </m:ctrlPr>
                        </m:sSupPr>
                        <m:e>
                          <m:r>
                            <a:rPr lang="en-AU" b="0" i="1" smtClean="0">
                              <a:solidFill>
                                <a:schemeClr val="accent1"/>
                              </a:solidFill>
                              <a:latin typeface="Cambria Math" panose="02040503050406030204" pitchFamily="18" charset="0"/>
                            </a:rPr>
                            <m:t>𝑣</m:t>
                          </m:r>
                        </m:e>
                        <m:sup>
                          <m:r>
                            <a:rPr lang="en-AU" b="0" i="1" smtClean="0">
                              <a:solidFill>
                                <a:schemeClr val="accent1"/>
                              </a:solidFill>
                              <a:latin typeface="Cambria Math" panose="02040503050406030204" pitchFamily="18" charset="0"/>
                            </a:rPr>
                            <m:t>∗</m:t>
                          </m:r>
                        </m:sup>
                      </m:sSup>
                    </m:oMath>
                  </m:oMathPara>
                </a14:m>
                <a:endParaRPr lang="en-US" dirty="0">
                  <a:solidFill>
                    <a:schemeClr val="accent1"/>
                  </a:solidFill>
                </a:endParaRPr>
              </a:p>
            </p:txBody>
          </p:sp>
        </mc:Choice>
        <mc:Fallback xmlns="">
          <p:sp>
            <p:nvSpPr>
              <p:cNvPr id="10" name="TextBox 9">
                <a:extLst>
                  <a:ext uri="{FF2B5EF4-FFF2-40B4-BE49-F238E27FC236}">
                    <a16:creationId xmlns:a16="http://schemas.microsoft.com/office/drawing/2014/main" id="{0EE9EC86-C714-AA78-509B-71231AA226E3}"/>
                  </a:ext>
                </a:extLst>
              </p:cNvPr>
              <p:cNvSpPr txBox="1">
                <a:spLocks noRot="1" noChangeAspect="1" noMove="1" noResize="1" noEditPoints="1" noAdjustHandles="1" noChangeArrowheads="1" noChangeShapeType="1" noTextEdit="1"/>
              </p:cNvSpPr>
              <p:nvPr/>
            </p:nvSpPr>
            <p:spPr>
              <a:xfrm>
                <a:off x="7330102" y="5445644"/>
                <a:ext cx="830179" cy="369332"/>
              </a:xfrm>
              <a:prstGeom prst="rect">
                <a:avLst/>
              </a:prstGeom>
              <a:blipFill>
                <a:blip r:embed="rId6"/>
                <a:stretch>
                  <a:fillRect b="-16667"/>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0C87A0DB-E10D-FDAF-87ED-6A1F375B7203}"/>
                  </a:ext>
                </a:extLst>
              </p:cNvPr>
              <p:cNvSpPr txBox="1"/>
              <p:nvPr/>
            </p:nvSpPr>
            <p:spPr>
              <a:xfrm>
                <a:off x="9197932" y="5428053"/>
                <a:ext cx="83017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b="0" i="1" smtClean="0">
                          <a:solidFill>
                            <a:schemeClr val="accent1"/>
                          </a:solidFill>
                          <a:latin typeface="Cambria Math" panose="02040503050406030204" pitchFamily="18" charset="0"/>
                        </a:rPr>
                        <m:t>−</m:t>
                      </m:r>
                      <m:r>
                        <a:rPr lang="en-AU" b="0" i="1" smtClean="0">
                          <a:solidFill>
                            <a:schemeClr val="accent1"/>
                          </a:solidFill>
                          <a:latin typeface="Cambria Math" panose="02040503050406030204" pitchFamily="18" charset="0"/>
                        </a:rPr>
                        <m:t>𝑓</m:t>
                      </m:r>
                      <m:sSup>
                        <m:sSupPr>
                          <m:ctrlPr>
                            <a:rPr lang="en-AU" b="0" i="1" smtClean="0">
                              <a:solidFill>
                                <a:schemeClr val="accent1"/>
                              </a:solidFill>
                              <a:latin typeface="Cambria Math" panose="02040503050406030204" pitchFamily="18" charset="0"/>
                            </a:rPr>
                          </m:ctrlPr>
                        </m:sSupPr>
                        <m:e>
                          <m:r>
                            <a:rPr lang="en-AU" b="0" i="1" smtClean="0">
                              <a:solidFill>
                                <a:schemeClr val="accent1"/>
                              </a:solidFill>
                              <a:latin typeface="Cambria Math" panose="02040503050406030204" pitchFamily="18" charset="0"/>
                            </a:rPr>
                            <m:t>𝑣</m:t>
                          </m:r>
                        </m:e>
                        <m:sup>
                          <m:r>
                            <a:rPr lang="en-AU" b="0" i="1" smtClean="0">
                              <a:solidFill>
                                <a:schemeClr val="accent1"/>
                              </a:solidFill>
                              <a:latin typeface="Cambria Math" panose="02040503050406030204" pitchFamily="18" charset="0"/>
                            </a:rPr>
                            <m:t>∗</m:t>
                          </m:r>
                        </m:sup>
                      </m:sSup>
                    </m:oMath>
                  </m:oMathPara>
                </a14:m>
                <a:endParaRPr lang="en-US" dirty="0">
                  <a:solidFill>
                    <a:schemeClr val="accent1"/>
                  </a:solidFill>
                </a:endParaRPr>
              </a:p>
            </p:txBody>
          </p:sp>
        </mc:Choice>
        <mc:Fallback xmlns="">
          <p:sp>
            <p:nvSpPr>
              <p:cNvPr id="11" name="TextBox 10">
                <a:extLst>
                  <a:ext uri="{FF2B5EF4-FFF2-40B4-BE49-F238E27FC236}">
                    <a16:creationId xmlns:a16="http://schemas.microsoft.com/office/drawing/2014/main" id="{0C87A0DB-E10D-FDAF-87ED-6A1F375B7203}"/>
                  </a:ext>
                </a:extLst>
              </p:cNvPr>
              <p:cNvSpPr txBox="1">
                <a:spLocks noRot="1" noChangeAspect="1" noMove="1" noResize="1" noEditPoints="1" noAdjustHandles="1" noChangeArrowheads="1" noChangeShapeType="1" noTextEdit="1"/>
              </p:cNvSpPr>
              <p:nvPr/>
            </p:nvSpPr>
            <p:spPr>
              <a:xfrm>
                <a:off x="9197932" y="5428053"/>
                <a:ext cx="830179" cy="369332"/>
              </a:xfrm>
              <a:prstGeom prst="rect">
                <a:avLst/>
              </a:prstGeom>
              <a:blipFill>
                <a:blip r:embed="rId7"/>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26C3EB45-DFA2-194E-51A2-24C755A172DA}"/>
                  </a:ext>
                </a:extLst>
              </p:cNvPr>
              <p:cNvSpPr txBox="1"/>
              <p:nvPr/>
            </p:nvSpPr>
            <p:spPr>
              <a:xfrm>
                <a:off x="7389490" y="4396363"/>
                <a:ext cx="2185700" cy="71590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rPr>
                          </m:ctrlPr>
                        </m:sSupPr>
                        <m:e>
                          <m:r>
                            <a:rPr lang="en-AU" b="0" i="1" smtClean="0">
                              <a:latin typeface="Cambria Math" panose="02040503050406030204" pitchFamily="18" charset="0"/>
                            </a:rPr>
                            <m:t>𝑣</m:t>
                          </m:r>
                        </m:e>
                        <m:sup>
                          <m:r>
                            <a:rPr lang="en-AU" b="0" i="1" smtClean="0">
                              <a:latin typeface="Cambria Math" panose="02040503050406030204" pitchFamily="18" charset="0"/>
                            </a:rPr>
                            <m:t>∗</m:t>
                          </m:r>
                        </m:sup>
                      </m:sSup>
                      <m:r>
                        <a:rPr lang="en-AU" b="0" i="1" smtClean="0">
                          <a:latin typeface="Cambria Math" panose="02040503050406030204" pitchFamily="18" charset="0"/>
                        </a:rPr>
                        <m:t>=</m:t>
                      </m:r>
                      <m:f>
                        <m:fPr>
                          <m:ctrlPr>
                            <a:rPr lang="en-AU" b="0" i="1" smtClean="0">
                              <a:latin typeface="Cambria Math" panose="02040503050406030204" pitchFamily="18" charset="0"/>
                            </a:rPr>
                          </m:ctrlPr>
                        </m:fPr>
                        <m:num>
                          <m:r>
                            <a:rPr lang="en-AU" b="0" i="1" smtClean="0">
                              <a:latin typeface="Cambria Math" panose="02040503050406030204" pitchFamily="18" charset="0"/>
                              <a:ea typeface="Cambria Math" panose="02040503050406030204" pitchFamily="18" charset="0"/>
                            </a:rPr>
                            <m:t>𝜕</m:t>
                          </m:r>
                        </m:num>
                        <m:den>
                          <m:r>
                            <a:rPr lang="en-AU" b="0" i="1" smtClean="0">
                              <a:latin typeface="Cambria Math" panose="02040503050406030204" pitchFamily="18" charset="0"/>
                              <a:ea typeface="Cambria Math" panose="02040503050406030204" pitchFamily="18" charset="0"/>
                            </a:rPr>
                            <m:t>𝜕</m:t>
                          </m:r>
                          <m:r>
                            <a:rPr lang="en-AU" b="0" i="1" smtClean="0">
                              <a:latin typeface="Cambria Math" panose="02040503050406030204" pitchFamily="18" charset="0"/>
                              <a:ea typeface="Cambria Math" panose="02040503050406030204" pitchFamily="18" charset="0"/>
                            </a:rPr>
                            <m:t>𝑧</m:t>
                          </m:r>
                        </m:den>
                      </m:f>
                      <m:r>
                        <a:rPr lang="en-AU" b="0" i="1" smtClean="0">
                          <a:latin typeface="Cambria Math" panose="02040503050406030204" pitchFamily="18" charset="0"/>
                        </a:rPr>
                        <m:t>(</m:t>
                      </m:r>
                      <m:f>
                        <m:fPr>
                          <m:ctrlPr>
                            <a:rPr lang="en-AU" b="0" i="1" smtClean="0">
                              <a:latin typeface="Cambria Math" panose="02040503050406030204" pitchFamily="18" charset="0"/>
                            </a:rPr>
                          </m:ctrlPr>
                        </m:fPr>
                        <m:num>
                          <m:acc>
                            <m:accPr>
                              <m:chr m:val="̅"/>
                              <m:ctrlPr>
                                <a:rPr lang="en-AU" b="0" i="1" smtClean="0">
                                  <a:latin typeface="Cambria Math" panose="02040503050406030204" pitchFamily="18" charset="0"/>
                                </a:rPr>
                              </m:ctrlPr>
                            </m:accPr>
                            <m:e>
                              <m:sSup>
                                <m:sSupPr>
                                  <m:ctrlPr>
                                    <a:rPr lang="en-AU" b="0" i="1" smtClean="0">
                                      <a:latin typeface="Cambria Math" panose="02040503050406030204" pitchFamily="18" charset="0"/>
                                    </a:rPr>
                                  </m:ctrlPr>
                                </m:sSupPr>
                                <m:e>
                                  <m:r>
                                    <a:rPr lang="en-AU" b="0" i="1" smtClean="0">
                                      <a:latin typeface="Cambria Math" panose="02040503050406030204" pitchFamily="18" charset="0"/>
                                    </a:rPr>
                                    <m:t>𝑣</m:t>
                                  </m:r>
                                </m:e>
                                <m:sup>
                                  <m:r>
                                    <a:rPr lang="en-AU" b="0" i="1" smtClean="0">
                                      <a:latin typeface="Cambria Math" panose="02040503050406030204" pitchFamily="18" charset="0"/>
                                    </a:rPr>
                                    <m:t>′</m:t>
                                  </m:r>
                                </m:sup>
                              </m:sSup>
                              <m:r>
                                <a:rPr lang="en-AU" b="0" i="1" smtClean="0">
                                  <a:latin typeface="Cambria Math" panose="02040503050406030204" pitchFamily="18" charset="0"/>
                                </a:rPr>
                                <m:t>𝑏</m:t>
                              </m:r>
                              <m:r>
                                <a:rPr lang="en-AU" b="0" i="1" smtClean="0">
                                  <a:latin typeface="Cambria Math" panose="02040503050406030204" pitchFamily="18" charset="0"/>
                                </a:rPr>
                                <m:t>′</m:t>
                              </m:r>
                            </m:e>
                          </m:acc>
                        </m:num>
                        <m:den>
                          <m:sSub>
                            <m:sSubPr>
                              <m:ctrlPr>
                                <a:rPr lang="en-AU" b="0" i="1" smtClean="0">
                                  <a:latin typeface="Cambria Math" panose="02040503050406030204" pitchFamily="18" charset="0"/>
                                </a:rPr>
                              </m:ctrlPr>
                            </m:sSubPr>
                            <m:e>
                              <m:r>
                                <a:rPr lang="en-AU" b="0" i="1" smtClean="0">
                                  <a:latin typeface="Cambria Math" panose="02040503050406030204" pitchFamily="18" charset="0"/>
                                </a:rPr>
                                <m:t>𝑏</m:t>
                              </m:r>
                            </m:e>
                            <m:sub>
                              <m:r>
                                <a:rPr lang="en-AU" b="0" i="1" smtClean="0">
                                  <a:latin typeface="Cambria Math" panose="02040503050406030204" pitchFamily="18" charset="0"/>
                                </a:rPr>
                                <m:t>𝑧</m:t>
                              </m:r>
                            </m:sub>
                          </m:sSub>
                        </m:den>
                      </m:f>
                      <m:r>
                        <a:rPr lang="en-AU" b="0" i="1" smtClean="0">
                          <a:latin typeface="Cambria Math" panose="02040503050406030204" pitchFamily="18" charset="0"/>
                        </a:rPr>
                        <m:t>)</m:t>
                      </m:r>
                    </m:oMath>
                  </m:oMathPara>
                </a14:m>
                <a:endParaRPr lang="en-US" dirty="0"/>
              </a:p>
            </p:txBody>
          </p:sp>
        </mc:Choice>
        <mc:Fallback xmlns="">
          <p:sp>
            <p:nvSpPr>
              <p:cNvPr id="13" name="TextBox 12">
                <a:extLst>
                  <a:ext uri="{FF2B5EF4-FFF2-40B4-BE49-F238E27FC236}">
                    <a16:creationId xmlns:a16="http://schemas.microsoft.com/office/drawing/2014/main" id="{26C3EB45-DFA2-194E-51A2-24C755A172DA}"/>
                  </a:ext>
                </a:extLst>
              </p:cNvPr>
              <p:cNvSpPr txBox="1">
                <a:spLocks noRot="1" noChangeAspect="1" noMove="1" noResize="1" noEditPoints="1" noAdjustHandles="1" noChangeArrowheads="1" noChangeShapeType="1" noTextEdit="1"/>
              </p:cNvSpPr>
              <p:nvPr/>
            </p:nvSpPr>
            <p:spPr>
              <a:xfrm>
                <a:off x="7389490" y="4396363"/>
                <a:ext cx="2185700" cy="715902"/>
              </a:xfrm>
              <a:prstGeom prst="rect">
                <a:avLst/>
              </a:prstGeom>
              <a:blipFill>
                <a:blip r:embed="rId8"/>
                <a:stretch>
                  <a:fillRect/>
                </a:stretch>
              </a:blipFill>
            </p:spPr>
            <p:txBody>
              <a:bodyPr/>
              <a:lstStyle/>
              <a:p>
                <a:r>
                  <a:rPr lang="en-US">
                    <a:noFill/>
                  </a:rPr>
                  <a:t> </a:t>
                </a:r>
              </a:p>
            </p:txBody>
          </p:sp>
        </mc:Fallback>
      </mc:AlternateContent>
      <p:sp>
        <p:nvSpPr>
          <p:cNvPr id="14" name="Right Brace 13">
            <a:extLst>
              <a:ext uri="{FF2B5EF4-FFF2-40B4-BE49-F238E27FC236}">
                <a16:creationId xmlns:a16="http://schemas.microsoft.com/office/drawing/2014/main" id="{D8656D48-8DE5-9A4D-7409-984F32C5AEFF}"/>
              </a:ext>
            </a:extLst>
          </p:cNvPr>
          <p:cNvSpPr/>
          <p:nvPr/>
        </p:nvSpPr>
        <p:spPr>
          <a:xfrm rot="5400000">
            <a:off x="7965109" y="5502029"/>
            <a:ext cx="204284" cy="83017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EE2894E6-F9FD-936D-450F-9B664E9175C7}"/>
                  </a:ext>
                </a:extLst>
              </p:cNvPr>
              <p:cNvSpPr txBox="1"/>
              <p:nvPr/>
            </p:nvSpPr>
            <p:spPr>
              <a:xfrm>
                <a:off x="7837749" y="6164272"/>
                <a:ext cx="45900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𝑓</m:t>
                      </m:r>
                      <m:sSub>
                        <m:sSubPr>
                          <m:ctrlPr>
                            <a:rPr lang="en-AU" b="0" i="1" smtClean="0">
                              <a:latin typeface="Cambria Math" panose="02040503050406030204" pitchFamily="18" charset="0"/>
                            </a:rPr>
                          </m:ctrlPr>
                        </m:sSubPr>
                        <m:e>
                          <m:r>
                            <a:rPr lang="en-AU" b="0" i="1" smtClean="0">
                              <a:latin typeface="Cambria Math" panose="02040503050406030204" pitchFamily="18" charset="0"/>
                            </a:rPr>
                            <m:t>𝑣</m:t>
                          </m:r>
                        </m:e>
                        <m:sub>
                          <m:r>
                            <a:rPr lang="en-AU" b="0" i="1" smtClean="0">
                              <a:latin typeface="Cambria Math" panose="02040503050406030204" pitchFamily="18" charset="0"/>
                            </a:rPr>
                            <m:t>𝑟𝑒𝑠</m:t>
                          </m:r>
                        </m:sub>
                      </m:sSub>
                    </m:oMath>
                  </m:oMathPara>
                </a14:m>
                <a:endParaRPr lang="en-US" dirty="0"/>
              </a:p>
            </p:txBody>
          </p:sp>
        </mc:Choice>
        <mc:Fallback xmlns="">
          <p:sp>
            <p:nvSpPr>
              <p:cNvPr id="15" name="TextBox 14">
                <a:extLst>
                  <a:ext uri="{FF2B5EF4-FFF2-40B4-BE49-F238E27FC236}">
                    <a16:creationId xmlns:a16="http://schemas.microsoft.com/office/drawing/2014/main" id="{EE2894E6-F9FD-936D-450F-9B664E9175C7}"/>
                  </a:ext>
                </a:extLst>
              </p:cNvPr>
              <p:cNvSpPr txBox="1">
                <a:spLocks noRot="1" noChangeAspect="1" noMove="1" noResize="1" noEditPoints="1" noAdjustHandles="1" noChangeArrowheads="1" noChangeShapeType="1" noTextEdit="1"/>
              </p:cNvSpPr>
              <p:nvPr/>
            </p:nvSpPr>
            <p:spPr>
              <a:xfrm>
                <a:off x="7837749" y="6164272"/>
                <a:ext cx="459004" cy="369332"/>
              </a:xfrm>
              <a:prstGeom prst="rect">
                <a:avLst/>
              </a:prstGeom>
              <a:blipFill>
                <a:blip r:embed="rId9"/>
                <a:stretch>
                  <a:fillRect l="-5405" r="-37838" b="-13333"/>
                </a:stretch>
              </a:blipFill>
            </p:spPr>
            <p:txBody>
              <a:bodyPr/>
              <a:lstStyle/>
              <a:p>
                <a:r>
                  <a:rPr lang="en-US">
                    <a:noFill/>
                  </a:rPr>
                  <a:t> </a:t>
                </a:r>
              </a:p>
            </p:txBody>
          </p:sp>
        </mc:Fallback>
      </mc:AlternateContent>
      <p:sp>
        <p:nvSpPr>
          <p:cNvPr id="29" name="Oval 28">
            <a:extLst>
              <a:ext uri="{FF2B5EF4-FFF2-40B4-BE49-F238E27FC236}">
                <a16:creationId xmlns:a16="http://schemas.microsoft.com/office/drawing/2014/main" id="{8DE1D22C-78C4-7917-18E7-38B5F53B50B0}"/>
              </a:ext>
            </a:extLst>
          </p:cNvPr>
          <p:cNvSpPr/>
          <p:nvPr/>
        </p:nvSpPr>
        <p:spPr>
          <a:xfrm>
            <a:off x="8632591" y="4421621"/>
            <a:ext cx="513575" cy="73110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A5791C8C-8DD0-E176-EAD8-0FDDDE49CF5C}"/>
              </a:ext>
            </a:extLst>
          </p:cNvPr>
          <p:cNvSpPr txBox="1"/>
          <p:nvPr/>
        </p:nvSpPr>
        <p:spPr>
          <a:xfrm>
            <a:off x="9243347" y="4569648"/>
            <a:ext cx="2537917" cy="369332"/>
          </a:xfrm>
          <a:prstGeom prst="rect">
            <a:avLst/>
          </a:prstGeom>
          <a:noFill/>
        </p:spPr>
        <p:txBody>
          <a:bodyPr wrap="square" rtlCol="0">
            <a:spAutoFit/>
          </a:bodyPr>
          <a:lstStyle/>
          <a:p>
            <a:r>
              <a:rPr lang="en-US" dirty="0">
                <a:solidFill>
                  <a:schemeClr val="accent1"/>
                </a:solidFill>
              </a:rPr>
              <a:t>eddy momentum stress</a:t>
            </a:r>
          </a:p>
        </p:txBody>
      </p:sp>
      <p:cxnSp>
        <p:nvCxnSpPr>
          <p:cNvPr id="32" name="Straight Arrow Connector 31">
            <a:extLst>
              <a:ext uri="{FF2B5EF4-FFF2-40B4-BE49-F238E27FC236}">
                <a16:creationId xmlns:a16="http://schemas.microsoft.com/office/drawing/2014/main" id="{F7A06FE2-FA3E-F247-E609-2688BFAB092F}"/>
              </a:ext>
            </a:extLst>
          </p:cNvPr>
          <p:cNvCxnSpPr>
            <a:cxnSpLocks/>
          </p:cNvCxnSpPr>
          <p:nvPr/>
        </p:nvCxnSpPr>
        <p:spPr>
          <a:xfrm flipH="1" flipV="1">
            <a:off x="7829413" y="6148182"/>
            <a:ext cx="604466" cy="40875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4134C4C2-5039-59FC-3CD9-01C1AF41C1D6}"/>
              </a:ext>
            </a:extLst>
          </p:cNvPr>
          <p:cNvSpPr txBox="1"/>
          <p:nvPr/>
        </p:nvSpPr>
        <p:spPr>
          <a:xfrm>
            <a:off x="1700811" y="4195532"/>
            <a:ext cx="3624817" cy="369332"/>
          </a:xfrm>
          <a:prstGeom prst="rect">
            <a:avLst/>
          </a:prstGeom>
          <a:noFill/>
        </p:spPr>
        <p:txBody>
          <a:bodyPr wrap="square" rtlCol="0">
            <a:spAutoFit/>
          </a:bodyPr>
          <a:lstStyle/>
          <a:p>
            <a:r>
              <a:rPr lang="en-US" dirty="0"/>
              <a:t>Meridional isopycnal structure </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7F821182-0986-7C15-B083-E393BE92ABE7}"/>
                  </a:ext>
                </a:extLst>
              </p:cNvPr>
              <p:cNvSpPr txBox="1"/>
              <p:nvPr/>
            </p:nvSpPr>
            <p:spPr>
              <a:xfrm>
                <a:off x="9150450" y="5231673"/>
                <a:ext cx="1632524" cy="71590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b="0" i="1" smtClean="0">
                          <a:solidFill>
                            <a:schemeClr val="accent1"/>
                          </a:solidFill>
                          <a:latin typeface="Cambria Math" panose="02040503050406030204" pitchFamily="18" charset="0"/>
                        </a:rPr>
                        <m:t>−</m:t>
                      </m:r>
                      <m:f>
                        <m:fPr>
                          <m:ctrlPr>
                            <a:rPr lang="en-AU" i="1">
                              <a:solidFill>
                                <a:schemeClr val="accent1"/>
                              </a:solidFill>
                              <a:latin typeface="Cambria Math" panose="02040503050406030204" pitchFamily="18" charset="0"/>
                            </a:rPr>
                          </m:ctrlPr>
                        </m:fPr>
                        <m:num>
                          <m:r>
                            <a:rPr lang="en-AU" i="1">
                              <a:solidFill>
                                <a:schemeClr val="accent1"/>
                              </a:solidFill>
                              <a:latin typeface="Cambria Math" panose="02040503050406030204" pitchFamily="18" charset="0"/>
                              <a:ea typeface="Cambria Math" panose="02040503050406030204" pitchFamily="18" charset="0"/>
                            </a:rPr>
                            <m:t>𝜕</m:t>
                          </m:r>
                        </m:num>
                        <m:den>
                          <m:r>
                            <a:rPr lang="en-AU" i="1">
                              <a:solidFill>
                                <a:schemeClr val="accent1"/>
                              </a:solidFill>
                              <a:latin typeface="Cambria Math" panose="02040503050406030204" pitchFamily="18" charset="0"/>
                              <a:ea typeface="Cambria Math" panose="02040503050406030204" pitchFamily="18" charset="0"/>
                            </a:rPr>
                            <m:t>𝜕</m:t>
                          </m:r>
                          <m:r>
                            <a:rPr lang="en-AU" i="1">
                              <a:solidFill>
                                <a:schemeClr val="accent1"/>
                              </a:solidFill>
                              <a:latin typeface="Cambria Math" panose="02040503050406030204" pitchFamily="18" charset="0"/>
                              <a:ea typeface="Cambria Math" panose="02040503050406030204" pitchFamily="18" charset="0"/>
                            </a:rPr>
                            <m:t>𝑧</m:t>
                          </m:r>
                        </m:den>
                      </m:f>
                      <m:r>
                        <a:rPr lang="en-AU" i="1">
                          <a:solidFill>
                            <a:schemeClr val="accent1"/>
                          </a:solidFill>
                          <a:latin typeface="Cambria Math" panose="02040503050406030204" pitchFamily="18" charset="0"/>
                        </a:rPr>
                        <m:t>(</m:t>
                      </m:r>
                      <m:r>
                        <a:rPr lang="en-AU" b="0" i="1" smtClean="0">
                          <a:solidFill>
                            <a:schemeClr val="accent1"/>
                          </a:solidFill>
                          <a:latin typeface="Cambria Math" panose="02040503050406030204" pitchFamily="18" charset="0"/>
                        </a:rPr>
                        <m:t>𝑓</m:t>
                      </m:r>
                      <m:f>
                        <m:fPr>
                          <m:ctrlPr>
                            <a:rPr lang="en-AU" i="1">
                              <a:solidFill>
                                <a:schemeClr val="accent1"/>
                              </a:solidFill>
                              <a:latin typeface="Cambria Math" panose="02040503050406030204" pitchFamily="18" charset="0"/>
                            </a:rPr>
                          </m:ctrlPr>
                        </m:fPr>
                        <m:num>
                          <m:acc>
                            <m:accPr>
                              <m:chr m:val="̅"/>
                              <m:ctrlPr>
                                <a:rPr lang="en-AU" i="1">
                                  <a:solidFill>
                                    <a:schemeClr val="accent1"/>
                                  </a:solidFill>
                                  <a:latin typeface="Cambria Math" panose="02040503050406030204" pitchFamily="18" charset="0"/>
                                </a:rPr>
                              </m:ctrlPr>
                            </m:accPr>
                            <m:e>
                              <m:sSup>
                                <m:sSupPr>
                                  <m:ctrlPr>
                                    <a:rPr lang="en-AU" i="1">
                                      <a:solidFill>
                                        <a:schemeClr val="accent1"/>
                                      </a:solidFill>
                                      <a:latin typeface="Cambria Math" panose="02040503050406030204" pitchFamily="18" charset="0"/>
                                    </a:rPr>
                                  </m:ctrlPr>
                                </m:sSupPr>
                                <m:e>
                                  <m:r>
                                    <a:rPr lang="en-AU" i="1">
                                      <a:solidFill>
                                        <a:schemeClr val="accent1"/>
                                      </a:solidFill>
                                      <a:latin typeface="Cambria Math" panose="02040503050406030204" pitchFamily="18" charset="0"/>
                                    </a:rPr>
                                    <m:t>𝑣</m:t>
                                  </m:r>
                                </m:e>
                                <m:sup>
                                  <m:r>
                                    <a:rPr lang="en-AU" i="1">
                                      <a:solidFill>
                                        <a:schemeClr val="accent1"/>
                                      </a:solidFill>
                                      <a:latin typeface="Cambria Math" panose="02040503050406030204" pitchFamily="18" charset="0"/>
                                    </a:rPr>
                                    <m:t>′</m:t>
                                  </m:r>
                                </m:sup>
                              </m:sSup>
                              <m:sSup>
                                <m:sSupPr>
                                  <m:ctrlPr>
                                    <a:rPr lang="en-AU" i="1">
                                      <a:solidFill>
                                        <a:schemeClr val="accent1"/>
                                      </a:solidFill>
                                      <a:latin typeface="Cambria Math" panose="02040503050406030204" pitchFamily="18" charset="0"/>
                                    </a:rPr>
                                  </m:ctrlPr>
                                </m:sSupPr>
                                <m:e>
                                  <m:r>
                                    <a:rPr lang="en-AU" i="1">
                                      <a:solidFill>
                                        <a:schemeClr val="accent1"/>
                                      </a:solidFill>
                                      <a:latin typeface="Cambria Math" panose="02040503050406030204" pitchFamily="18" charset="0"/>
                                    </a:rPr>
                                    <m:t>𝑏</m:t>
                                  </m:r>
                                </m:e>
                                <m:sup>
                                  <m:r>
                                    <a:rPr lang="en-AU" i="1">
                                      <a:solidFill>
                                        <a:schemeClr val="accent1"/>
                                      </a:solidFill>
                                      <a:latin typeface="Cambria Math" panose="02040503050406030204" pitchFamily="18" charset="0"/>
                                    </a:rPr>
                                    <m:t>′</m:t>
                                  </m:r>
                                </m:sup>
                              </m:sSup>
                            </m:e>
                          </m:acc>
                        </m:num>
                        <m:den>
                          <m:sSub>
                            <m:sSubPr>
                              <m:ctrlPr>
                                <a:rPr lang="en-AU" i="1">
                                  <a:solidFill>
                                    <a:schemeClr val="accent1"/>
                                  </a:solidFill>
                                  <a:latin typeface="Cambria Math" panose="02040503050406030204" pitchFamily="18" charset="0"/>
                                </a:rPr>
                              </m:ctrlPr>
                            </m:sSubPr>
                            <m:e>
                              <m:r>
                                <a:rPr lang="en-AU" i="1">
                                  <a:solidFill>
                                    <a:schemeClr val="accent1"/>
                                  </a:solidFill>
                                  <a:latin typeface="Cambria Math" panose="02040503050406030204" pitchFamily="18" charset="0"/>
                                </a:rPr>
                                <m:t>𝑏</m:t>
                              </m:r>
                            </m:e>
                            <m:sub>
                              <m:r>
                                <a:rPr lang="en-AU" i="1">
                                  <a:solidFill>
                                    <a:schemeClr val="accent1"/>
                                  </a:solidFill>
                                  <a:latin typeface="Cambria Math" panose="02040503050406030204" pitchFamily="18" charset="0"/>
                                </a:rPr>
                                <m:t>𝑧</m:t>
                              </m:r>
                            </m:sub>
                          </m:sSub>
                        </m:den>
                      </m:f>
                      <m:r>
                        <a:rPr lang="en-AU" b="0" i="1" smtClean="0">
                          <a:solidFill>
                            <a:schemeClr val="accent1"/>
                          </a:solidFill>
                          <a:latin typeface="Cambria Math" panose="02040503050406030204" pitchFamily="18" charset="0"/>
                        </a:rPr>
                        <m:t>)</m:t>
                      </m:r>
                    </m:oMath>
                  </m:oMathPara>
                </a14:m>
                <a:endParaRPr lang="en-US" dirty="0">
                  <a:solidFill>
                    <a:schemeClr val="accent1"/>
                  </a:solidFill>
                </a:endParaRPr>
              </a:p>
            </p:txBody>
          </p:sp>
        </mc:Choice>
        <mc:Fallback xmlns="">
          <p:sp>
            <p:nvSpPr>
              <p:cNvPr id="12" name="TextBox 11">
                <a:extLst>
                  <a:ext uri="{FF2B5EF4-FFF2-40B4-BE49-F238E27FC236}">
                    <a16:creationId xmlns:a16="http://schemas.microsoft.com/office/drawing/2014/main" id="{7F821182-0986-7C15-B083-E393BE92ABE7}"/>
                  </a:ext>
                </a:extLst>
              </p:cNvPr>
              <p:cNvSpPr txBox="1">
                <a:spLocks noRot="1" noChangeAspect="1" noMove="1" noResize="1" noEditPoints="1" noAdjustHandles="1" noChangeArrowheads="1" noChangeShapeType="1" noTextEdit="1"/>
              </p:cNvSpPr>
              <p:nvPr/>
            </p:nvSpPr>
            <p:spPr>
              <a:xfrm>
                <a:off x="9150450" y="5231673"/>
                <a:ext cx="1632524" cy="715902"/>
              </a:xfrm>
              <a:prstGeom prst="rect">
                <a:avLst/>
              </a:prstGeom>
              <a:blipFill>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583773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1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1" grpId="1"/>
      <p:bldP spid="13" grpId="0"/>
      <p:bldP spid="14" grpId="0" animBg="1"/>
      <p:bldP spid="15" grpId="0"/>
      <p:bldP spid="29" grpId="0" animBg="1"/>
      <p:bldP spid="30"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B44335-D082-CFA9-65E4-8226369E2B81}"/>
              </a:ext>
            </a:extLst>
          </p:cNvPr>
          <p:cNvSpPr txBox="1"/>
          <p:nvPr/>
        </p:nvSpPr>
        <p:spPr>
          <a:xfrm>
            <a:off x="5512859" y="1248597"/>
            <a:ext cx="5955234" cy="4524315"/>
          </a:xfrm>
          <a:prstGeom prst="rect">
            <a:avLst/>
          </a:prstGeom>
          <a:noFill/>
        </p:spPr>
        <p:txBody>
          <a:bodyPr wrap="square" rtlCol="0">
            <a:spAutoFit/>
          </a:bodyPr>
          <a:lstStyle/>
          <a:p>
            <a:pPr marL="285750" indent="-285750">
              <a:buFont typeface="Arial" panose="020B0604020202020204" pitchFamily="34" charset="0"/>
              <a:buChar char="•"/>
            </a:pPr>
            <a:r>
              <a:rPr lang="en-US" dirty="0"/>
              <a:t>TEM and isopycnal frameworks naturally put emphasis on </a:t>
            </a:r>
            <a:r>
              <a:rPr lang="en-US" i="1" dirty="0"/>
              <a:t>baroclinic</a:t>
            </a:r>
            <a:r>
              <a:rPr lang="en-US" dirty="0"/>
              <a:t> structure/eddy fluxes for the maintenance of the ACC momentum balance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Howard et al (2015) shows that TFS is quickly established through barotropic dynamics during the initial transient phase, but then they argue that eddies are responsible for the momentum transfer at equilibrium</a:t>
            </a:r>
          </a:p>
          <a:p>
            <a:endParaRPr lang="en-US" dirty="0"/>
          </a:p>
          <a:p>
            <a:pPr marL="285750" indent="-285750">
              <a:buFont typeface="Arial" panose="020B0604020202020204" pitchFamily="34" charset="0"/>
              <a:buChar char="•"/>
            </a:pPr>
            <a:r>
              <a:rPr lang="en-US" dirty="0"/>
              <a:t>In this study, we explore the maintenance and adjustment of the ACC momentum balance from a Eulerian, depth-coordinate perspective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We show that the ACC momentum balance is not only initially established, but also maintained at equilibrium and responds to changes in wind by </a:t>
            </a:r>
            <a:r>
              <a:rPr lang="en-US" i="1" dirty="0"/>
              <a:t>barotropic</a:t>
            </a:r>
            <a:r>
              <a:rPr lang="en-US" dirty="0"/>
              <a:t> dynamics</a:t>
            </a:r>
          </a:p>
        </p:txBody>
      </p:sp>
      <p:pic>
        <p:nvPicPr>
          <p:cNvPr id="4" name="Picture 3" descr="Chart, line chart&#10;&#10;Description automatically generated">
            <a:extLst>
              <a:ext uri="{FF2B5EF4-FFF2-40B4-BE49-F238E27FC236}">
                <a16:creationId xmlns:a16="http://schemas.microsoft.com/office/drawing/2014/main" id="{33403438-6CCC-908A-CFA0-3500EB2676E7}"/>
              </a:ext>
            </a:extLst>
          </p:cNvPr>
          <p:cNvPicPr>
            <a:picLocks noChangeAspect="1"/>
          </p:cNvPicPr>
          <p:nvPr/>
        </p:nvPicPr>
        <p:blipFill>
          <a:blip r:embed="rId3"/>
          <a:stretch>
            <a:fillRect/>
          </a:stretch>
        </p:blipFill>
        <p:spPr>
          <a:xfrm>
            <a:off x="1091824" y="1143010"/>
            <a:ext cx="3561199" cy="4271149"/>
          </a:xfrm>
          <a:prstGeom prst="rect">
            <a:avLst/>
          </a:prstGeom>
        </p:spPr>
      </p:pic>
      <p:sp>
        <p:nvSpPr>
          <p:cNvPr id="5" name="TextBox 4">
            <a:extLst>
              <a:ext uri="{FF2B5EF4-FFF2-40B4-BE49-F238E27FC236}">
                <a16:creationId xmlns:a16="http://schemas.microsoft.com/office/drawing/2014/main" id="{BB71B9D2-F3BC-A031-8740-27FE48C20FF6}"/>
              </a:ext>
            </a:extLst>
          </p:cNvPr>
          <p:cNvSpPr txBox="1"/>
          <p:nvPr/>
        </p:nvSpPr>
        <p:spPr>
          <a:xfrm>
            <a:off x="1866456" y="5714990"/>
            <a:ext cx="2340864" cy="369332"/>
          </a:xfrm>
          <a:prstGeom prst="rect">
            <a:avLst/>
          </a:prstGeom>
          <a:noFill/>
        </p:spPr>
        <p:txBody>
          <a:bodyPr wrap="square" rtlCol="0">
            <a:spAutoFit/>
          </a:bodyPr>
          <a:lstStyle/>
          <a:p>
            <a:r>
              <a:rPr lang="en-US" dirty="0">
                <a:solidFill>
                  <a:schemeClr val="bg2">
                    <a:lumMod val="50000"/>
                  </a:schemeClr>
                </a:solidFill>
              </a:rPr>
              <a:t>Howard et al (2015)</a:t>
            </a:r>
          </a:p>
        </p:txBody>
      </p:sp>
      <p:sp>
        <p:nvSpPr>
          <p:cNvPr id="3" name="TextBox 2">
            <a:extLst>
              <a:ext uri="{FF2B5EF4-FFF2-40B4-BE49-F238E27FC236}">
                <a16:creationId xmlns:a16="http://schemas.microsoft.com/office/drawing/2014/main" id="{920D4DE6-BC2D-933B-8F38-63AE1B2F841C}"/>
              </a:ext>
            </a:extLst>
          </p:cNvPr>
          <p:cNvSpPr txBox="1"/>
          <p:nvPr/>
        </p:nvSpPr>
        <p:spPr>
          <a:xfrm>
            <a:off x="585216" y="196770"/>
            <a:ext cx="10351008" cy="461665"/>
          </a:xfrm>
          <a:prstGeom prst="rect">
            <a:avLst/>
          </a:prstGeom>
          <a:noFill/>
        </p:spPr>
        <p:txBody>
          <a:bodyPr wrap="square" rtlCol="0">
            <a:spAutoFit/>
          </a:bodyPr>
          <a:lstStyle/>
          <a:p>
            <a:r>
              <a:rPr lang="en-US" sz="2400" b="1" dirty="0"/>
              <a:t>Background: Barotropic vs baroclinic dynamics for the ACC momentum balance</a:t>
            </a:r>
          </a:p>
        </p:txBody>
      </p:sp>
      <p:sp>
        <p:nvSpPr>
          <p:cNvPr id="6" name="Oval 5">
            <a:extLst>
              <a:ext uri="{FF2B5EF4-FFF2-40B4-BE49-F238E27FC236}">
                <a16:creationId xmlns:a16="http://schemas.microsoft.com/office/drawing/2014/main" id="{D134EB75-B608-E034-3DD3-90ADDA38783E}"/>
              </a:ext>
            </a:extLst>
          </p:cNvPr>
          <p:cNvSpPr/>
          <p:nvPr/>
        </p:nvSpPr>
        <p:spPr>
          <a:xfrm>
            <a:off x="1214202" y="2816352"/>
            <a:ext cx="929391" cy="1524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845BB73D-7323-28F8-BEE7-DD7803988A07}"/>
              </a:ext>
            </a:extLst>
          </p:cNvPr>
          <p:cNvSpPr/>
          <p:nvPr/>
        </p:nvSpPr>
        <p:spPr>
          <a:xfrm rot="5400000">
            <a:off x="3103002" y="2968091"/>
            <a:ext cx="1304144" cy="214351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6FE10CE-9106-5CC0-1D34-2DFEA938FF39}"/>
              </a:ext>
            </a:extLst>
          </p:cNvPr>
          <p:cNvSpPr txBox="1"/>
          <p:nvPr/>
        </p:nvSpPr>
        <p:spPr>
          <a:xfrm>
            <a:off x="2683317" y="5345658"/>
            <a:ext cx="854242" cy="369332"/>
          </a:xfrm>
          <a:prstGeom prst="rect">
            <a:avLst/>
          </a:prstGeom>
          <a:noFill/>
        </p:spPr>
        <p:txBody>
          <a:bodyPr wrap="square" rtlCol="0">
            <a:spAutoFit/>
          </a:bodyPr>
          <a:lstStyle/>
          <a:p>
            <a:r>
              <a:rPr lang="en-US" dirty="0"/>
              <a:t>Year</a:t>
            </a:r>
          </a:p>
        </p:txBody>
      </p:sp>
      <p:sp>
        <p:nvSpPr>
          <p:cNvPr id="11" name="TextBox 10">
            <a:extLst>
              <a:ext uri="{FF2B5EF4-FFF2-40B4-BE49-F238E27FC236}">
                <a16:creationId xmlns:a16="http://schemas.microsoft.com/office/drawing/2014/main" id="{9C823FB5-033E-23E5-7E82-7AEEC630F01F}"/>
              </a:ext>
            </a:extLst>
          </p:cNvPr>
          <p:cNvSpPr txBox="1"/>
          <p:nvPr/>
        </p:nvSpPr>
        <p:spPr>
          <a:xfrm>
            <a:off x="1937359" y="4340352"/>
            <a:ext cx="745958" cy="369332"/>
          </a:xfrm>
          <a:prstGeom prst="rect">
            <a:avLst/>
          </a:prstGeom>
          <a:noFill/>
        </p:spPr>
        <p:txBody>
          <a:bodyPr wrap="square" rtlCol="0">
            <a:spAutoFit/>
          </a:bodyPr>
          <a:lstStyle/>
          <a:p>
            <a:r>
              <a:rPr lang="en-US" dirty="0"/>
              <a:t>TFS</a:t>
            </a:r>
          </a:p>
        </p:txBody>
      </p:sp>
      <p:cxnSp>
        <p:nvCxnSpPr>
          <p:cNvPr id="13" name="Straight Arrow Connector 12">
            <a:extLst>
              <a:ext uri="{FF2B5EF4-FFF2-40B4-BE49-F238E27FC236}">
                <a16:creationId xmlns:a16="http://schemas.microsoft.com/office/drawing/2014/main" id="{C5E988FF-2000-3C26-5CCB-EFD1E8E06C78}"/>
              </a:ext>
            </a:extLst>
          </p:cNvPr>
          <p:cNvCxnSpPr/>
          <p:nvPr/>
        </p:nvCxnSpPr>
        <p:spPr>
          <a:xfrm>
            <a:off x="2143593" y="4039847"/>
            <a:ext cx="0" cy="3005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18F2952B-CA6F-C278-1E13-CE06AFF7D2BC}"/>
              </a:ext>
            </a:extLst>
          </p:cNvPr>
          <p:cNvCxnSpPr/>
          <p:nvPr/>
        </p:nvCxnSpPr>
        <p:spPr>
          <a:xfrm flipV="1">
            <a:off x="2443163" y="2671763"/>
            <a:ext cx="0" cy="1000125"/>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1591277-BDF2-0D2D-6A9F-32B04A30ED57}"/>
              </a:ext>
            </a:extLst>
          </p:cNvPr>
          <p:cNvCxnSpPr>
            <a:cxnSpLocks/>
          </p:cNvCxnSpPr>
          <p:nvPr/>
        </p:nvCxnSpPr>
        <p:spPr>
          <a:xfrm flipV="1">
            <a:off x="2683317" y="2671763"/>
            <a:ext cx="0" cy="89535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7FABC95-DCB5-1DA3-059E-B17F7DB06DB2}"/>
              </a:ext>
            </a:extLst>
          </p:cNvPr>
          <p:cNvSpPr txBox="1"/>
          <p:nvPr/>
        </p:nvSpPr>
        <p:spPr>
          <a:xfrm>
            <a:off x="1728554" y="2298954"/>
            <a:ext cx="2631803" cy="369332"/>
          </a:xfrm>
          <a:prstGeom prst="rect">
            <a:avLst/>
          </a:prstGeom>
          <a:noFill/>
        </p:spPr>
        <p:txBody>
          <a:bodyPr wrap="square" rtlCol="0">
            <a:spAutoFit/>
          </a:bodyPr>
          <a:lstStyle/>
          <a:p>
            <a:r>
              <a:rPr lang="en-US" dirty="0"/>
              <a:t>Eddy momentum stress</a:t>
            </a:r>
          </a:p>
        </p:txBody>
      </p:sp>
    </p:spTree>
    <p:extLst>
      <p:ext uri="{BB962C8B-B14F-4D97-AF65-F5344CB8AC3E}">
        <p14:creationId xmlns:p14="http://schemas.microsoft.com/office/powerpoint/2010/main" val="3068706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251B00B7-07C0-8495-6680-0A8A2CD07039}"/>
              </a:ext>
            </a:extLst>
          </p:cNvPr>
          <p:cNvPicPr>
            <a:picLocks noChangeAspect="1"/>
          </p:cNvPicPr>
          <p:nvPr/>
        </p:nvPicPr>
        <p:blipFill>
          <a:blip r:embed="rId3"/>
          <a:stretch>
            <a:fillRect/>
          </a:stretch>
        </p:blipFill>
        <p:spPr>
          <a:xfrm>
            <a:off x="0" y="3150870"/>
            <a:ext cx="7432843" cy="3707130"/>
          </a:xfrm>
          <a:prstGeom prst="rect">
            <a:avLst/>
          </a:prstGeom>
        </p:spPr>
      </p:pic>
      <p:pic>
        <p:nvPicPr>
          <p:cNvPr id="7" name="Picture 6" descr="A picture containing graphical user interface&#10;&#10;Description automatically generated">
            <a:extLst>
              <a:ext uri="{FF2B5EF4-FFF2-40B4-BE49-F238E27FC236}">
                <a16:creationId xmlns:a16="http://schemas.microsoft.com/office/drawing/2014/main" id="{F8BFE9D4-E144-8252-C5DB-0E4921E74A1B}"/>
              </a:ext>
            </a:extLst>
          </p:cNvPr>
          <p:cNvPicPr>
            <a:picLocks noChangeAspect="1"/>
          </p:cNvPicPr>
          <p:nvPr/>
        </p:nvPicPr>
        <p:blipFill>
          <a:blip r:embed="rId4"/>
          <a:stretch>
            <a:fillRect/>
          </a:stretch>
        </p:blipFill>
        <p:spPr>
          <a:xfrm>
            <a:off x="7249160" y="3150870"/>
            <a:ext cx="4942840" cy="3707130"/>
          </a:xfrm>
          <a:prstGeom prst="rect">
            <a:avLst/>
          </a:prstGeom>
        </p:spPr>
      </p:pic>
      <p:sp>
        <p:nvSpPr>
          <p:cNvPr id="2" name="TextBox 1">
            <a:extLst>
              <a:ext uri="{FF2B5EF4-FFF2-40B4-BE49-F238E27FC236}">
                <a16:creationId xmlns:a16="http://schemas.microsoft.com/office/drawing/2014/main" id="{B541589C-DBA8-9F21-BEBD-3FBB3E07A690}"/>
              </a:ext>
            </a:extLst>
          </p:cNvPr>
          <p:cNvSpPr txBox="1"/>
          <p:nvPr/>
        </p:nvSpPr>
        <p:spPr>
          <a:xfrm>
            <a:off x="708244" y="456861"/>
            <a:ext cx="6724599" cy="461665"/>
          </a:xfrm>
          <a:prstGeom prst="rect">
            <a:avLst/>
          </a:prstGeom>
          <a:noFill/>
        </p:spPr>
        <p:txBody>
          <a:bodyPr wrap="square" rtlCol="0">
            <a:spAutoFit/>
          </a:bodyPr>
          <a:lstStyle/>
          <a:p>
            <a:r>
              <a:rPr lang="en-US" sz="2400" b="1" dirty="0"/>
              <a:t>Method: an idealized channel model with a ridge </a:t>
            </a:r>
          </a:p>
        </p:txBody>
      </p:sp>
      <p:sp>
        <p:nvSpPr>
          <p:cNvPr id="4" name="TextBox 3">
            <a:extLst>
              <a:ext uri="{FF2B5EF4-FFF2-40B4-BE49-F238E27FC236}">
                <a16:creationId xmlns:a16="http://schemas.microsoft.com/office/drawing/2014/main" id="{89393F62-469C-A85E-6E98-3D7E85B173CE}"/>
              </a:ext>
            </a:extLst>
          </p:cNvPr>
          <p:cNvSpPr txBox="1"/>
          <p:nvPr/>
        </p:nvSpPr>
        <p:spPr>
          <a:xfrm>
            <a:off x="1284789" y="1180618"/>
            <a:ext cx="9282897" cy="1477328"/>
          </a:xfrm>
          <a:prstGeom prst="rect">
            <a:avLst/>
          </a:prstGeom>
          <a:noFill/>
        </p:spPr>
        <p:txBody>
          <a:bodyPr wrap="square" rtlCol="0">
            <a:spAutoFit/>
          </a:bodyPr>
          <a:lstStyle/>
          <a:p>
            <a:pPr marL="285750" indent="-285750">
              <a:buFont typeface="Arial" panose="020B0604020202020204" pitchFamily="34" charset="0"/>
              <a:buChar char="•"/>
            </a:pPr>
            <a:r>
              <a:rPr lang="en-US" dirty="0"/>
              <a:t>MITgcm</a:t>
            </a:r>
          </a:p>
          <a:p>
            <a:pPr marL="285750" indent="-285750">
              <a:buFont typeface="Arial" panose="020B0604020202020204" pitchFamily="34" charset="0"/>
              <a:buChar char="•"/>
            </a:pPr>
            <a:r>
              <a:rPr lang="en-US" dirty="0"/>
              <a:t>Zonally re-entrant channel, depth-coordinate model</a:t>
            </a:r>
          </a:p>
          <a:p>
            <a:pPr marL="285750" indent="-285750">
              <a:buFont typeface="Arial" panose="020B0604020202020204" pitchFamily="34" charset="0"/>
              <a:buChar char="•"/>
            </a:pPr>
            <a:r>
              <a:rPr lang="en-US" dirty="0"/>
              <a:t>A Gaussian ridge in the middle of the domain </a:t>
            </a:r>
          </a:p>
          <a:p>
            <a:pPr marL="285750" indent="-285750">
              <a:buFont typeface="Arial" panose="020B0604020202020204" pitchFamily="34" charset="0"/>
              <a:buChar char="•"/>
            </a:pPr>
            <a:r>
              <a:rPr lang="en-US" dirty="0"/>
              <a:t>10-km horizontal resolution </a:t>
            </a:r>
          </a:p>
          <a:p>
            <a:pPr marL="285750" indent="-285750">
              <a:buFont typeface="Arial" panose="020B0604020202020204" pitchFamily="34" charset="0"/>
              <a:buChar char="•"/>
            </a:pPr>
            <a:r>
              <a:rPr lang="en-US" dirty="0"/>
              <a:t>Stratified (barotropic/baroclinic) &amp; homogenous (only barotropic) simulations </a:t>
            </a:r>
          </a:p>
        </p:txBody>
      </p:sp>
      <p:sp>
        <p:nvSpPr>
          <p:cNvPr id="5" name="TextBox 4">
            <a:extLst>
              <a:ext uri="{FF2B5EF4-FFF2-40B4-BE49-F238E27FC236}">
                <a16:creationId xmlns:a16="http://schemas.microsoft.com/office/drawing/2014/main" id="{300CDD1C-16FA-FC15-4CF5-2EBEABA15B74}"/>
              </a:ext>
            </a:extLst>
          </p:cNvPr>
          <p:cNvSpPr txBox="1"/>
          <p:nvPr/>
        </p:nvSpPr>
        <p:spPr>
          <a:xfrm>
            <a:off x="2782761" y="3059668"/>
            <a:ext cx="3913632" cy="369332"/>
          </a:xfrm>
          <a:prstGeom prst="rect">
            <a:avLst/>
          </a:prstGeom>
          <a:solidFill>
            <a:schemeClr val="bg1"/>
          </a:solidFill>
        </p:spPr>
        <p:txBody>
          <a:bodyPr wrap="square" rtlCol="0">
            <a:spAutoFit/>
          </a:bodyPr>
          <a:lstStyle/>
          <a:p>
            <a:pPr algn="ctr"/>
            <a:r>
              <a:rPr lang="en-US" dirty="0"/>
              <a:t>Model bathymetry and mean SSH</a:t>
            </a:r>
          </a:p>
        </p:txBody>
      </p:sp>
      <p:sp>
        <p:nvSpPr>
          <p:cNvPr id="6" name="TextBox 5">
            <a:extLst>
              <a:ext uri="{FF2B5EF4-FFF2-40B4-BE49-F238E27FC236}">
                <a16:creationId xmlns:a16="http://schemas.microsoft.com/office/drawing/2014/main" id="{B4BEDF4A-C044-45C5-EDBF-B862191AF24F}"/>
              </a:ext>
            </a:extLst>
          </p:cNvPr>
          <p:cNvSpPr txBox="1"/>
          <p:nvPr/>
        </p:nvSpPr>
        <p:spPr>
          <a:xfrm>
            <a:off x="7867797" y="3023092"/>
            <a:ext cx="3913632" cy="369332"/>
          </a:xfrm>
          <a:prstGeom prst="rect">
            <a:avLst/>
          </a:prstGeom>
          <a:noFill/>
        </p:spPr>
        <p:txBody>
          <a:bodyPr wrap="square" rtlCol="0">
            <a:spAutoFit/>
          </a:bodyPr>
          <a:lstStyle/>
          <a:p>
            <a:r>
              <a:rPr lang="en-US" dirty="0"/>
              <a:t>A snapshot of surface temperature</a:t>
            </a:r>
          </a:p>
        </p:txBody>
      </p:sp>
    </p:spTree>
    <p:extLst>
      <p:ext uri="{BB962C8B-B14F-4D97-AF65-F5344CB8AC3E}">
        <p14:creationId xmlns:p14="http://schemas.microsoft.com/office/powerpoint/2010/main" val="3765142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AB756E8-E1E0-D1A1-A87D-74805D5A9151}"/>
              </a:ext>
            </a:extLst>
          </p:cNvPr>
          <p:cNvSpPr/>
          <p:nvPr/>
        </p:nvSpPr>
        <p:spPr>
          <a:xfrm>
            <a:off x="1066800" y="2688215"/>
            <a:ext cx="2835798" cy="22917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D5C69A1D-457A-F4FB-8419-C3CE75E7ACDD}"/>
              </a:ext>
            </a:extLst>
          </p:cNvPr>
          <p:cNvCxnSpPr/>
          <p:nvPr/>
        </p:nvCxnSpPr>
        <p:spPr>
          <a:xfrm>
            <a:off x="1066800" y="3321930"/>
            <a:ext cx="2835798"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B7BAB2BA-7F57-0701-35C2-A2AEE56C8CAB}"/>
              </a:ext>
            </a:extLst>
          </p:cNvPr>
          <p:cNvCxnSpPr/>
          <p:nvPr/>
        </p:nvCxnSpPr>
        <p:spPr>
          <a:xfrm>
            <a:off x="1074516" y="3834109"/>
            <a:ext cx="2835798"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1371BF46-350E-6567-7FA2-2F6D3C653684}"/>
              </a:ext>
            </a:extLst>
          </p:cNvPr>
          <p:cNvCxnSpPr/>
          <p:nvPr/>
        </p:nvCxnSpPr>
        <p:spPr>
          <a:xfrm>
            <a:off x="1058503" y="4391623"/>
            <a:ext cx="2835798"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E25AF13-8A44-7DE7-6AFC-538B9C0E04DC}"/>
              </a:ext>
            </a:extLst>
          </p:cNvPr>
          <p:cNvCxnSpPr>
            <a:cxnSpLocks/>
          </p:cNvCxnSpPr>
          <p:nvPr/>
        </p:nvCxnSpPr>
        <p:spPr>
          <a:xfrm>
            <a:off x="1050205" y="2985788"/>
            <a:ext cx="2811488" cy="3239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811F5FC-283D-044A-DD63-3DC80F342B9D}"/>
              </a:ext>
            </a:extLst>
          </p:cNvPr>
          <p:cNvCxnSpPr>
            <a:cxnSpLocks/>
          </p:cNvCxnSpPr>
          <p:nvPr/>
        </p:nvCxnSpPr>
        <p:spPr>
          <a:xfrm>
            <a:off x="1050205" y="3507882"/>
            <a:ext cx="2811488" cy="3239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77B29EF-5A84-A166-0D14-C25A94F49DE8}"/>
              </a:ext>
            </a:extLst>
          </p:cNvPr>
          <p:cNvCxnSpPr>
            <a:cxnSpLocks/>
          </p:cNvCxnSpPr>
          <p:nvPr/>
        </p:nvCxnSpPr>
        <p:spPr>
          <a:xfrm>
            <a:off x="1086671" y="4065395"/>
            <a:ext cx="2811488" cy="32397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 name="Up Arrow 8">
            <a:extLst>
              <a:ext uri="{FF2B5EF4-FFF2-40B4-BE49-F238E27FC236}">
                <a16:creationId xmlns:a16="http://schemas.microsoft.com/office/drawing/2014/main" id="{3931F6A0-3DC8-EA35-D7A5-9C4F3B951CE9}"/>
              </a:ext>
            </a:extLst>
          </p:cNvPr>
          <p:cNvSpPr/>
          <p:nvPr/>
        </p:nvSpPr>
        <p:spPr>
          <a:xfrm rot="5400000" flipH="1">
            <a:off x="2357037" y="2464494"/>
            <a:ext cx="233848" cy="734754"/>
          </a:xfrm>
          <a:prstGeom prst="upArrow">
            <a:avLst/>
          </a:prstGeom>
          <a:noFill/>
          <a:ln w="19050">
            <a:solidFill>
              <a:schemeClr val="bg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a:extLst>
              <a:ext uri="{FF2B5EF4-FFF2-40B4-BE49-F238E27FC236}">
                <a16:creationId xmlns:a16="http://schemas.microsoft.com/office/drawing/2014/main" id="{3B80E216-412E-E8FE-703A-CB8CC0D753C4}"/>
              </a:ext>
            </a:extLst>
          </p:cNvPr>
          <p:cNvSpPr/>
          <p:nvPr/>
        </p:nvSpPr>
        <p:spPr>
          <a:xfrm rot="16200000" flipH="1">
            <a:off x="2378017" y="4440902"/>
            <a:ext cx="233848" cy="734754"/>
          </a:xfrm>
          <a:prstGeom prst="upArrow">
            <a:avLst/>
          </a:prstGeom>
          <a:noFill/>
          <a:ln w="19050">
            <a:solidFill>
              <a:schemeClr val="bg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EB396DEC-0257-1C99-4EB7-C1D79E244DD9}"/>
              </a:ext>
            </a:extLst>
          </p:cNvPr>
          <p:cNvCxnSpPr>
            <a:cxnSpLocks/>
          </p:cNvCxnSpPr>
          <p:nvPr/>
        </p:nvCxnSpPr>
        <p:spPr>
          <a:xfrm flipV="1">
            <a:off x="1172901" y="3018475"/>
            <a:ext cx="0" cy="303455"/>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EE33281-89A4-E699-0B1B-F16C20EAE8E4}"/>
              </a:ext>
            </a:extLst>
          </p:cNvPr>
          <p:cNvCxnSpPr>
            <a:cxnSpLocks/>
          </p:cNvCxnSpPr>
          <p:nvPr/>
        </p:nvCxnSpPr>
        <p:spPr>
          <a:xfrm flipV="1">
            <a:off x="1165184" y="3545866"/>
            <a:ext cx="0" cy="303455"/>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EF84FCB-5CBA-F56A-3107-3D643D54C0CD}"/>
              </a:ext>
            </a:extLst>
          </p:cNvPr>
          <p:cNvCxnSpPr>
            <a:cxnSpLocks/>
          </p:cNvCxnSpPr>
          <p:nvPr/>
        </p:nvCxnSpPr>
        <p:spPr>
          <a:xfrm flipV="1">
            <a:off x="1176759" y="4103379"/>
            <a:ext cx="0" cy="303455"/>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9A736AC4-86CA-529A-5D1D-8B34B064CAA9}"/>
              </a:ext>
            </a:extLst>
          </p:cNvPr>
          <p:cNvSpPr/>
          <p:nvPr/>
        </p:nvSpPr>
        <p:spPr>
          <a:xfrm>
            <a:off x="1695854" y="4634027"/>
            <a:ext cx="243069" cy="250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sp>
        <p:nvSpPr>
          <p:cNvPr id="15" name="Oval 14">
            <a:extLst>
              <a:ext uri="{FF2B5EF4-FFF2-40B4-BE49-F238E27FC236}">
                <a16:creationId xmlns:a16="http://schemas.microsoft.com/office/drawing/2014/main" id="{872F8FE5-6ABB-3E93-D5C1-026D4D80E6C3}"/>
              </a:ext>
            </a:extLst>
          </p:cNvPr>
          <p:cNvSpPr/>
          <p:nvPr/>
        </p:nvSpPr>
        <p:spPr>
          <a:xfrm>
            <a:off x="3081945" y="4634027"/>
            <a:ext cx="243069" cy="250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t>
            </a:r>
          </a:p>
        </p:txBody>
      </p:sp>
      <p:cxnSp>
        <p:nvCxnSpPr>
          <p:cNvPr id="18" name="Straight Connector 17">
            <a:extLst>
              <a:ext uri="{FF2B5EF4-FFF2-40B4-BE49-F238E27FC236}">
                <a16:creationId xmlns:a16="http://schemas.microsoft.com/office/drawing/2014/main" id="{08952EC2-3FBB-CA0F-773D-BE62DAF57EED}"/>
              </a:ext>
            </a:extLst>
          </p:cNvPr>
          <p:cNvCxnSpPr>
            <a:cxnSpLocks/>
          </p:cNvCxnSpPr>
          <p:nvPr/>
        </p:nvCxnSpPr>
        <p:spPr>
          <a:xfrm flipV="1">
            <a:off x="1058503" y="2375305"/>
            <a:ext cx="2827501" cy="303455"/>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DCA6CBC-D90E-90A4-26ED-4D3D4399D535}"/>
              </a:ext>
            </a:extLst>
          </p:cNvPr>
          <p:cNvCxnSpPr>
            <a:cxnSpLocks/>
          </p:cNvCxnSpPr>
          <p:nvPr/>
        </p:nvCxnSpPr>
        <p:spPr>
          <a:xfrm flipV="1">
            <a:off x="1050205" y="2014855"/>
            <a:ext cx="2860109" cy="67382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79F2057-03A1-EEB4-E3E5-189488EF5EB8}"/>
              </a:ext>
            </a:extLst>
          </p:cNvPr>
          <p:cNvCxnSpPr>
            <a:cxnSpLocks/>
          </p:cNvCxnSpPr>
          <p:nvPr/>
        </p:nvCxnSpPr>
        <p:spPr>
          <a:xfrm>
            <a:off x="3902598" y="2375305"/>
            <a:ext cx="189" cy="315622"/>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D4212F72-769C-9DDB-E64F-8D753B2DFF02}"/>
              </a:ext>
            </a:extLst>
          </p:cNvPr>
          <p:cNvSpPr/>
          <p:nvPr/>
        </p:nvSpPr>
        <p:spPr>
          <a:xfrm>
            <a:off x="2230057" y="1782495"/>
            <a:ext cx="393539" cy="41958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9F360F81-9758-AACD-11FC-6651BFF9CC78}"/>
              </a:ext>
            </a:extLst>
          </p:cNvPr>
          <p:cNvSpPr/>
          <p:nvPr/>
        </p:nvSpPr>
        <p:spPr>
          <a:xfrm>
            <a:off x="2403676" y="1969136"/>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id="{4A8A53E0-B70B-C951-9FC4-97838429D1BD}"/>
              </a:ext>
            </a:extLst>
          </p:cNvPr>
          <p:cNvCxnSpPr>
            <a:cxnSpLocks/>
          </p:cNvCxnSpPr>
          <p:nvPr/>
        </p:nvCxnSpPr>
        <p:spPr>
          <a:xfrm flipV="1">
            <a:off x="4076218" y="2202077"/>
            <a:ext cx="0" cy="30345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7BBD857C-AFD8-C54D-E6CA-9F54AADEB956}"/>
              </a:ext>
            </a:extLst>
          </p:cNvPr>
          <p:cNvSpPr/>
          <p:nvPr/>
        </p:nvSpPr>
        <p:spPr>
          <a:xfrm>
            <a:off x="3587608" y="4631773"/>
            <a:ext cx="243069" cy="250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sp>
        <p:nvSpPr>
          <p:cNvPr id="25" name="Oval 24">
            <a:extLst>
              <a:ext uri="{FF2B5EF4-FFF2-40B4-BE49-F238E27FC236}">
                <a16:creationId xmlns:a16="http://schemas.microsoft.com/office/drawing/2014/main" id="{CD78DA9C-87A9-8187-B080-F4283050371E}"/>
              </a:ext>
            </a:extLst>
          </p:cNvPr>
          <p:cNvSpPr/>
          <p:nvPr/>
        </p:nvSpPr>
        <p:spPr>
          <a:xfrm>
            <a:off x="1116368" y="4631773"/>
            <a:ext cx="243069" cy="250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t>
            </a:r>
          </a:p>
        </p:txBody>
      </p:sp>
      <p:sp>
        <p:nvSpPr>
          <p:cNvPr id="17" name="Oval 16">
            <a:extLst>
              <a:ext uri="{FF2B5EF4-FFF2-40B4-BE49-F238E27FC236}">
                <a16:creationId xmlns:a16="http://schemas.microsoft.com/office/drawing/2014/main" id="{4881DB63-BF7F-A943-A02C-D37CE227A843}"/>
              </a:ext>
            </a:extLst>
          </p:cNvPr>
          <p:cNvSpPr/>
          <p:nvPr/>
        </p:nvSpPr>
        <p:spPr>
          <a:xfrm>
            <a:off x="1092155" y="4585368"/>
            <a:ext cx="320279" cy="33511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t>
            </a:r>
          </a:p>
        </p:txBody>
      </p:sp>
      <p:sp>
        <p:nvSpPr>
          <p:cNvPr id="16" name="Oval 15">
            <a:extLst>
              <a:ext uri="{FF2B5EF4-FFF2-40B4-BE49-F238E27FC236}">
                <a16:creationId xmlns:a16="http://schemas.microsoft.com/office/drawing/2014/main" id="{B833ABC6-9497-5D0D-F832-41678D9C3C4E}"/>
              </a:ext>
            </a:extLst>
          </p:cNvPr>
          <p:cNvSpPr/>
          <p:nvPr/>
        </p:nvSpPr>
        <p:spPr>
          <a:xfrm>
            <a:off x="3541414" y="4581718"/>
            <a:ext cx="320279" cy="33511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cxnSp>
        <p:nvCxnSpPr>
          <p:cNvPr id="27" name="Straight Connector 26">
            <a:extLst>
              <a:ext uri="{FF2B5EF4-FFF2-40B4-BE49-F238E27FC236}">
                <a16:creationId xmlns:a16="http://schemas.microsoft.com/office/drawing/2014/main" id="{7C833C39-9011-151A-C006-4A5CD24E19D1}"/>
              </a:ext>
            </a:extLst>
          </p:cNvPr>
          <p:cNvCxnSpPr>
            <a:cxnSpLocks/>
          </p:cNvCxnSpPr>
          <p:nvPr/>
        </p:nvCxnSpPr>
        <p:spPr>
          <a:xfrm>
            <a:off x="3902598" y="2014855"/>
            <a:ext cx="0" cy="64414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49BB804-1358-C623-1844-7E19CA905F84}"/>
              </a:ext>
            </a:extLst>
          </p:cNvPr>
          <p:cNvCxnSpPr>
            <a:cxnSpLocks/>
          </p:cNvCxnSpPr>
          <p:nvPr/>
        </p:nvCxnSpPr>
        <p:spPr>
          <a:xfrm flipV="1">
            <a:off x="1070948" y="2676048"/>
            <a:ext cx="2831650" cy="6431"/>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8" name="Oval 37">
            <a:extLst>
              <a:ext uri="{FF2B5EF4-FFF2-40B4-BE49-F238E27FC236}">
                <a16:creationId xmlns:a16="http://schemas.microsoft.com/office/drawing/2014/main" id="{6094BE4F-3FFA-0897-A929-68CCC5E0594F}"/>
              </a:ext>
            </a:extLst>
          </p:cNvPr>
          <p:cNvSpPr/>
          <p:nvPr/>
        </p:nvSpPr>
        <p:spPr>
          <a:xfrm>
            <a:off x="1359437" y="2838985"/>
            <a:ext cx="368962" cy="39919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a:extLst>
              <a:ext uri="{FF2B5EF4-FFF2-40B4-BE49-F238E27FC236}">
                <a16:creationId xmlns:a16="http://schemas.microsoft.com/office/drawing/2014/main" id="{58F28F55-8DD4-4AAB-88FB-1041B12FE62A}"/>
              </a:ext>
            </a:extLst>
          </p:cNvPr>
          <p:cNvCxnSpPr>
            <a:cxnSpLocks/>
          </p:cNvCxnSpPr>
          <p:nvPr/>
        </p:nvCxnSpPr>
        <p:spPr>
          <a:xfrm>
            <a:off x="1356680" y="3051932"/>
            <a:ext cx="68513" cy="1512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id="{7D0DD4C1-DB58-134D-E064-3513BA5DA438}"/>
              </a:ext>
            </a:extLst>
          </p:cNvPr>
          <p:cNvSpPr/>
          <p:nvPr/>
        </p:nvSpPr>
        <p:spPr>
          <a:xfrm>
            <a:off x="1359437" y="3384657"/>
            <a:ext cx="368962" cy="39919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DC99AA31-C453-D882-3BD9-21898C118984}"/>
              </a:ext>
            </a:extLst>
          </p:cNvPr>
          <p:cNvSpPr/>
          <p:nvPr/>
        </p:nvSpPr>
        <p:spPr>
          <a:xfrm>
            <a:off x="1359437" y="3915686"/>
            <a:ext cx="368962" cy="39919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122AF01E-7F30-0EC5-024F-1D0C27B958FC}"/>
              </a:ext>
            </a:extLst>
          </p:cNvPr>
          <p:cNvSpPr txBox="1"/>
          <p:nvPr/>
        </p:nvSpPr>
        <p:spPr>
          <a:xfrm>
            <a:off x="299135" y="267270"/>
            <a:ext cx="6500667" cy="461665"/>
          </a:xfrm>
          <a:prstGeom prst="rect">
            <a:avLst/>
          </a:prstGeom>
          <a:noFill/>
        </p:spPr>
        <p:txBody>
          <a:bodyPr wrap="square" rtlCol="0">
            <a:spAutoFit/>
          </a:bodyPr>
          <a:lstStyle/>
          <a:p>
            <a:r>
              <a:rPr lang="en-US" sz="2400" b="1" dirty="0"/>
              <a:t>Mechanism: Spin up from rest </a:t>
            </a:r>
          </a:p>
        </p:txBody>
      </p:sp>
      <p:cxnSp>
        <p:nvCxnSpPr>
          <p:cNvPr id="86" name="Straight Arrow Connector 85">
            <a:extLst>
              <a:ext uri="{FF2B5EF4-FFF2-40B4-BE49-F238E27FC236}">
                <a16:creationId xmlns:a16="http://schemas.microsoft.com/office/drawing/2014/main" id="{17D08DEC-9310-39FE-38E3-80B7C26E13AE}"/>
              </a:ext>
            </a:extLst>
          </p:cNvPr>
          <p:cNvCxnSpPr/>
          <p:nvPr/>
        </p:nvCxnSpPr>
        <p:spPr>
          <a:xfrm>
            <a:off x="648182" y="5382228"/>
            <a:ext cx="52471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3F55F84C-4F6C-B244-913A-BEA5D27E8A77}"/>
              </a:ext>
            </a:extLst>
          </p:cNvPr>
          <p:cNvCxnSpPr>
            <a:cxnSpLocks/>
          </p:cNvCxnSpPr>
          <p:nvPr/>
        </p:nvCxnSpPr>
        <p:spPr>
          <a:xfrm flipV="1">
            <a:off x="650111" y="4827603"/>
            <a:ext cx="0" cy="5546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D114151F-C44C-2821-93FC-C78DF865BBED}"/>
              </a:ext>
            </a:extLst>
          </p:cNvPr>
          <p:cNvSpPr txBox="1"/>
          <p:nvPr/>
        </p:nvSpPr>
        <p:spPr>
          <a:xfrm>
            <a:off x="1190654" y="5183617"/>
            <a:ext cx="443559" cy="369332"/>
          </a:xfrm>
          <a:prstGeom prst="rect">
            <a:avLst/>
          </a:prstGeom>
          <a:noFill/>
        </p:spPr>
        <p:txBody>
          <a:bodyPr wrap="square" rtlCol="0">
            <a:spAutoFit/>
          </a:bodyPr>
          <a:lstStyle/>
          <a:p>
            <a:r>
              <a:rPr lang="en-US" dirty="0"/>
              <a:t>y</a:t>
            </a:r>
          </a:p>
        </p:txBody>
      </p:sp>
      <p:sp>
        <p:nvSpPr>
          <p:cNvPr id="90" name="TextBox 89">
            <a:extLst>
              <a:ext uri="{FF2B5EF4-FFF2-40B4-BE49-F238E27FC236}">
                <a16:creationId xmlns:a16="http://schemas.microsoft.com/office/drawing/2014/main" id="{3F3381EE-5114-CFF2-4520-ABF243A2D154}"/>
              </a:ext>
            </a:extLst>
          </p:cNvPr>
          <p:cNvSpPr txBox="1"/>
          <p:nvPr/>
        </p:nvSpPr>
        <p:spPr>
          <a:xfrm>
            <a:off x="311271" y="4571646"/>
            <a:ext cx="443559" cy="369332"/>
          </a:xfrm>
          <a:prstGeom prst="rect">
            <a:avLst/>
          </a:prstGeom>
          <a:noFill/>
        </p:spPr>
        <p:txBody>
          <a:bodyPr wrap="square" rtlCol="0">
            <a:spAutoFit/>
          </a:bodyPr>
          <a:lstStyle/>
          <a:p>
            <a:r>
              <a:rPr lang="en-US" dirty="0"/>
              <a:t>z</a:t>
            </a:r>
          </a:p>
        </p:txBody>
      </p:sp>
      <p:sp>
        <p:nvSpPr>
          <p:cNvPr id="91" name="TextBox 90">
            <a:extLst>
              <a:ext uri="{FF2B5EF4-FFF2-40B4-BE49-F238E27FC236}">
                <a16:creationId xmlns:a16="http://schemas.microsoft.com/office/drawing/2014/main" id="{174CCEBB-3A9A-E9AC-854F-6EF2F18E677C}"/>
              </a:ext>
            </a:extLst>
          </p:cNvPr>
          <p:cNvSpPr txBox="1"/>
          <p:nvPr/>
        </p:nvSpPr>
        <p:spPr>
          <a:xfrm>
            <a:off x="5545470" y="510013"/>
            <a:ext cx="6091902" cy="1754326"/>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Surface Ekman layer piles water in the north, which drives a zonal flow through barotropic dynamics (SSH slope)</a:t>
            </a:r>
          </a:p>
          <a:p>
            <a:endParaRPr lang="en-US" dirty="0">
              <a:solidFill>
                <a:srgbClr val="FF0000"/>
              </a:solidFill>
            </a:endParaRPr>
          </a:p>
          <a:p>
            <a:pPr marL="285750" indent="-285750">
              <a:buFont typeface="Arial" panose="020B0604020202020204" pitchFamily="34" charset="0"/>
              <a:buChar char="•"/>
            </a:pPr>
            <a:r>
              <a:rPr lang="en-US" dirty="0">
                <a:solidFill>
                  <a:srgbClr val="FF0000"/>
                </a:solidFill>
              </a:rPr>
              <a:t>Zonal flow interacts with a ridge and </a:t>
            </a:r>
            <a:r>
              <a:rPr lang="en-US" b="1" dirty="0">
                <a:solidFill>
                  <a:srgbClr val="FF0000"/>
                </a:solidFill>
              </a:rPr>
              <a:t>sets TFS</a:t>
            </a:r>
            <a:r>
              <a:rPr lang="en-US" dirty="0">
                <a:solidFill>
                  <a:srgbClr val="FF0000"/>
                </a:solidFill>
              </a:rPr>
              <a:t>. Return flow, balanced by TFS, closes the total volume budget (i.e., equilibrates SSH)</a:t>
            </a:r>
          </a:p>
        </p:txBody>
      </p:sp>
      <p:sp>
        <p:nvSpPr>
          <p:cNvPr id="92" name="TextBox 91">
            <a:extLst>
              <a:ext uri="{FF2B5EF4-FFF2-40B4-BE49-F238E27FC236}">
                <a16:creationId xmlns:a16="http://schemas.microsoft.com/office/drawing/2014/main" id="{31511825-95D7-FEB6-1F8F-483A3FDE157F}"/>
              </a:ext>
            </a:extLst>
          </p:cNvPr>
          <p:cNvSpPr txBox="1"/>
          <p:nvPr/>
        </p:nvSpPr>
        <p:spPr>
          <a:xfrm>
            <a:off x="5539260" y="5682091"/>
            <a:ext cx="5965777" cy="923330"/>
          </a:xfrm>
          <a:prstGeom prst="rect">
            <a:avLst/>
          </a:prstGeom>
          <a:noFill/>
        </p:spPr>
        <p:txBody>
          <a:bodyPr wrap="square" rtlCol="0">
            <a:spAutoFit/>
          </a:bodyPr>
          <a:lstStyle/>
          <a:p>
            <a:pPr marL="285750" indent="-285750">
              <a:buFont typeface="Arial" panose="020B0604020202020204" pitchFamily="34" charset="0"/>
              <a:buChar char="•"/>
            </a:pPr>
            <a:r>
              <a:rPr lang="en-US" dirty="0"/>
              <a:t>Momentum balances (wind stress = Coriolis at the surface and Coriolis = TFS at the bottom) are closed without momentum stresses (i.e.., transfer) in the interior</a:t>
            </a:r>
          </a:p>
        </p:txBody>
      </p:sp>
      <p:sp>
        <p:nvSpPr>
          <p:cNvPr id="93" name="TextBox 92">
            <a:extLst>
              <a:ext uri="{FF2B5EF4-FFF2-40B4-BE49-F238E27FC236}">
                <a16:creationId xmlns:a16="http://schemas.microsoft.com/office/drawing/2014/main" id="{CFE12889-BA31-F929-49E6-611E5D72720E}"/>
              </a:ext>
            </a:extLst>
          </p:cNvPr>
          <p:cNvSpPr txBox="1"/>
          <p:nvPr/>
        </p:nvSpPr>
        <p:spPr>
          <a:xfrm>
            <a:off x="5539260" y="2306524"/>
            <a:ext cx="6331351" cy="1477328"/>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0070C0"/>
                </a:solidFill>
              </a:rPr>
              <a:t>Upwelling and downwelling formed from continuity steepen isopycnals in a stratified flow</a:t>
            </a:r>
          </a:p>
          <a:p>
            <a:pPr marL="285750" indent="-285750">
              <a:buFont typeface="Arial" panose="020B0604020202020204" pitchFamily="34" charset="0"/>
              <a:buChar char="•"/>
            </a:pPr>
            <a:endParaRPr lang="en-US" dirty="0">
              <a:solidFill>
                <a:srgbClr val="0070C0"/>
              </a:solidFill>
            </a:endParaRPr>
          </a:p>
          <a:p>
            <a:pPr marL="285750" indent="-285750">
              <a:buFont typeface="Arial" panose="020B0604020202020204" pitchFamily="34" charset="0"/>
              <a:buChar char="•"/>
            </a:pPr>
            <a:r>
              <a:rPr lang="en-US" dirty="0">
                <a:solidFill>
                  <a:srgbClr val="0070C0"/>
                </a:solidFill>
              </a:rPr>
              <a:t>Steepening isopycnals generate baroclinic pressure gradient that opposes barotropic pressure gradient due to SSH slope</a:t>
            </a:r>
          </a:p>
        </p:txBody>
      </p:sp>
      <p:sp>
        <p:nvSpPr>
          <p:cNvPr id="94" name="TextBox 93">
            <a:extLst>
              <a:ext uri="{FF2B5EF4-FFF2-40B4-BE49-F238E27FC236}">
                <a16:creationId xmlns:a16="http://schemas.microsoft.com/office/drawing/2014/main" id="{7F879DAC-CE23-639E-3DD8-38D27DAFF2F1}"/>
              </a:ext>
            </a:extLst>
          </p:cNvPr>
          <p:cNvSpPr txBox="1"/>
          <p:nvPr/>
        </p:nvSpPr>
        <p:spPr>
          <a:xfrm>
            <a:off x="5539260" y="4585624"/>
            <a:ext cx="5888537" cy="923330"/>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0070C0"/>
                </a:solidFill>
              </a:rPr>
              <a:t>SSH stops tilting when baroclinic eddies appear and act to flatten the isopycnals (i.e., baroclinic structure reaches equilibrium and mass budget is closed)</a:t>
            </a:r>
          </a:p>
        </p:txBody>
      </p:sp>
      <p:sp>
        <p:nvSpPr>
          <p:cNvPr id="95" name="TextBox 94">
            <a:extLst>
              <a:ext uri="{FF2B5EF4-FFF2-40B4-BE49-F238E27FC236}">
                <a16:creationId xmlns:a16="http://schemas.microsoft.com/office/drawing/2014/main" id="{44464043-EC65-B26C-7B97-81562C31D997}"/>
              </a:ext>
            </a:extLst>
          </p:cNvPr>
          <p:cNvSpPr txBox="1"/>
          <p:nvPr/>
        </p:nvSpPr>
        <p:spPr>
          <a:xfrm>
            <a:off x="1086671" y="5820591"/>
            <a:ext cx="2999773" cy="646331"/>
          </a:xfrm>
          <a:prstGeom prst="rect">
            <a:avLst/>
          </a:prstGeom>
          <a:noFill/>
        </p:spPr>
        <p:txBody>
          <a:bodyPr wrap="square" rtlCol="0">
            <a:spAutoFit/>
          </a:bodyPr>
          <a:lstStyle/>
          <a:p>
            <a:r>
              <a:rPr lang="en-US" dirty="0">
                <a:solidFill>
                  <a:srgbClr val="FF0000"/>
                </a:solidFill>
              </a:rPr>
              <a:t>Red</a:t>
            </a:r>
            <a:r>
              <a:rPr lang="en-US" dirty="0"/>
              <a:t>: barotropic dynamics </a:t>
            </a:r>
          </a:p>
          <a:p>
            <a:r>
              <a:rPr lang="en-US" dirty="0">
                <a:solidFill>
                  <a:srgbClr val="0070C0"/>
                </a:solidFill>
              </a:rPr>
              <a:t>Blue</a:t>
            </a:r>
            <a:r>
              <a:rPr lang="en-US" dirty="0"/>
              <a:t>: baroclinic dynamics </a:t>
            </a:r>
          </a:p>
        </p:txBody>
      </p:sp>
      <p:cxnSp>
        <p:nvCxnSpPr>
          <p:cNvPr id="46" name="Straight Arrow Connector 45">
            <a:extLst>
              <a:ext uri="{FF2B5EF4-FFF2-40B4-BE49-F238E27FC236}">
                <a16:creationId xmlns:a16="http://schemas.microsoft.com/office/drawing/2014/main" id="{B6194070-E701-F4EE-EC2F-27B5278A58C2}"/>
              </a:ext>
            </a:extLst>
          </p:cNvPr>
          <p:cNvCxnSpPr>
            <a:cxnSpLocks/>
          </p:cNvCxnSpPr>
          <p:nvPr/>
        </p:nvCxnSpPr>
        <p:spPr>
          <a:xfrm>
            <a:off x="1356681" y="3602914"/>
            <a:ext cx="68513" cy="1512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32D6F768-D109-1A02-AB11-7581C6A6A551}"/>
              </a:ext>
            </a:extLst>
          </p:cNvPr>
          <p:cNvCxnSpPr>
            <a:cxnSpLocks/>
          </p:cNvCxnSpPr>
          <p:nvPr/>
        </p:nvCxnSpPr>
        <p:spPr>
          <a:xfrm>
            <a:off x="1356681" y="4142173"/>
            <a:ext cx="68513" cy="1512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CE0BD120-52FC-266B-D640-985513A6639B}"/>
              </a:ext>
            </a:extLst>
          </p:cNvPr>
          <p:cNvSpPr txBox="1"/>
          <p:nvPr/>
        </p:nvSpPr>
        <p:spPr>
          <a:xfrm>
            <a:off x="5539260" y="3831857"/>
            <a:ext cx="5888537" cy="64633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0070C0"/>
                </a:solidFill>
              </a:rPr>
              <a:t>Thus, SSH keeps tilting to </a:t>
            </a:r>
            <a:r>
              <a:rPr lang="en-US" b="1" dirty="0">
                <a:solidFill>
                  <a:srgbClr val="0070C0"/>
                </a:solidFill>
              </a:rPr>
              <a:t>maintain the TFS </a:t>
            </a:r>
            <a:r>
              <a:rPr lang="en-US" dirty="0">
                <a:solidFill>
                  <a:srgbClr val="0070C0"/>
                </a:solidFill>
              </a:rPr>
              <a:t>and compensate for the isopycnal steepening</a:t>
            </a:r>
          </a:p>
        </p:txBody>
      </p:sp>
      <p:sp>
        <p:nvSpPr>
          <p:cNvPr id="33" name="Oval 32">
            <a:extLst>
              <a:ext uri="{FF2B5EF4-FFF2-40B4-BE49-F238E27FC236}">
                <a16:creationId xmlns:a16="http://schemas.microsoft.com/office/drawing/2014/main" id="{A4CDCE5E-3243-C1F4-9EBF-95C037EE3DAC}"/>
              </a:ext>
            </a:extLst>
          </p:cNvPr>
          <p:cNvSpPr/>
          <p:nvPr/>
        </p:nvSpPr>
        <p:spPr>
          <a:xfrm>
            <a:off x="2276690" y="3396807"/>
            <a:ext cx="345638" cy="364278"/>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7CECD297-72D0-0F26-6934-B395B60687B1}"/>
              </a:ext>
            </a:extLst>
          </p:cNvPr>
          <p:cNvSpPr/>
          <p:nvPr/>
        </p:nvSpPr>
        <p:spPr>
          <a:xfrm>
            <a:off x="2426244" y="3546148"/>
            <a:ext cx="45719" cy="4810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12EF976C-0AB2-6ABD-73B2-B5422F9EA6AB}"/>
              </a:ext>
            </a:extLst>
          </p:cNvPr>
          <p:cNvSpPr/>
          <p:nvPr/>
        </p:nvSpPr>
        <p:spPr>
          <a:xfrm>
            <a:off x="2294822" y="3957784"/>
            <a:ext cx="345638" cy="364278"/>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9C33023D-8672-979E-D4B4-FA2F6C34B0E3}"/>
              </a:ext>
            </a:extLst>
          </p:cNvPr>
          <p:cNvSpPr/>
          <p:nvPr/>
        </p:nvSpPr>
        <p:spPr>
          <a:xfrm>
            <a:off x="2444376" y="4107125"/>
            <a:ext cx="45719" cy="4810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776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29"/>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91"/>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8"/>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2"/>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46"/>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4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4" grpId="0" animBg="1"/>
      <p:bldP spid="15" grpId="0" animBg="1"/>
      <p:bldP spid="21" grpId="0" animBg="1"/>
      <p:bldP spid="22" grpId="0" animBg="1"/>
      <p:bldP spid="24" grpId="0" animBg="1"/>
      <p:bldP spid="25" grpId="0" animBg="1"/>
      <p:bldP spid="17" grpId="0" animBg="1"/>
      <p:bldP spid="16" grpId="0" animBg="1"/>
      <p:bldP spid="38" grpId="0" animBg="1"/>
      <p:bldP spid="40" grpId="0" animBg="1"/>
      <p:bldP spid="42" grpId="0" animBg="1"/>
      <p:bldP spid="91" grpId="0"/>
      <p:bldP spid="93" grpId="0"/>
      <p:bldP spid="94" grpId="0"/>
      <p:bldP spid="26" grpId="0"/>
      <p:bldP spid="33" grpId="1" animBg="1"/>
      <p:bldP spid="34" grpId="1" animBg="1"/>
      <p:bldP spid="35" grpId="1" animBg="1"/>
      <p:bldP spid="3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1CA00D6-DAA7-2966-CBED-D2C02F7609D1}"/>
              </a:ext>
            </a:extLst>
          </p:cNvPr>
          <p:cNvSpPr/>
          <p:nvPr/>
        </p:nvSpPr>
        <p:spPr>
          <a:xfrm>
            <a:off x="1313650" y="2625834"/>
            <a:ext cx="2835798" cy="22917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1BD46BC8-E7AC-F484-D11F-3B7C0E762F2E}"/>
              </a:ext>
            </a:extLst>
          </p:cNvPr>
          <p:cNvCxnSpPr/>
          <p:nvPr/>
        </p:nvCxnSpPr>
        <p:spPr>
          <a:xfrm>
            <a:off x="1313650" y="3259549"/>
            <a:ext cx="2835798"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DD462023-CCF0-533E-52EC-EC85AC9E4CE7}"/>
              </a:ext>
            </a:extLst>
          </p:cNvPr>
          <p:cNvCxnSpPr/>
          <p:nvPr/>
        </p:nvCxnSpPr>
        <p:spPr>
          <a:xfrm>
            <a:off x="1321366" y="3771728"/>
            <a:ext cx="2835798"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3332F367-7DF4-F676-6CDA-6CEBE82C3B31}"/>
              </a:ext>
            </a:extLst>
          </p:cNvPr>
          <p:cNvCxnSpPr/>
          <p:nvPr/>
        </p:nvCxnSpPr>
        <p:spPr>
          <a:xfrm>
            <a:off x="1316927" y="4329242"/>
            <a:ext cx="2835798"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3FF169E-71AF-853E-3137-0C023FFF0D48}"/>
              </a:ext>
            </a:extLst>
          </p:cNvPr>
          <p:cNvCxnSpPr>
            <a:cxnSpLocks/>
          </p:cNvCxnSpPr>
          <p:nvPr/>
        </p:nvCxnSpPr>
        <p:spPr>
          <a:xfrm>
            <a:off x="1297055" y="2923407"/>
            <a:ext cx="2811488" cy="3239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E4F1F11-8F85-3486-7267-C394AEE380CF}"/>
              </a:ext>
            </a:extLst>
          </p:cNvPr>
          <p:cNvCxnSpPr>
            <a:cxnSpLocks/>
          </p:cNvCxnSpPr>
          <p:nvPr/>
        </p:nvCxnSpPr>
        <p:spPr>
          <a:xfrm>
            <a:off x="1297055" y="3445501"/>
            <a:ext cx="2811488" cy="3239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D425A39-F877-2786-9AA9-10E641829EE3}"/>
              </a:ext>
            </a:extLst>
          </p:cNvPr>
          <p:cNvCxnSpPr>
            <a:cxnSpLocks/>
          </p:cNvCxnSpPr>
          <p:nvPr/>
        </p:nvCxnSpPr>
        <p:spPr>
          <a:xfrm>
            <a:off x="1333521" y="4003014"/>
            <a:ext cx="2811488" cy="32397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 name="Up Arrow 8">
            <a:extLst>
              <a:ext uri="{FF2B5EF4-FFF2-40B4-BE49-F238E27FC236}">
                <a16:creationId xmlns:a16="http://schemas.microsoft.com/office/drawing/2014/main" id="{2943BE20-5C47-60A4-7CBA-332151BB1713}"/>
              </a:ext>
            </a:extLst>
          </p:cNvPr>
          <p:cNvSpPr/>
          <p:nvPr/>
        </p:nvSpPr>
        <p:spPr>
          <a:xfrm rot="5400000" flipH="1">
            <a:off x="2603887" y="2462273"/>
            <a:ext cx="233848" cy="734754"/>
          </a:xfrm>
          <a:prstGeom prst="upArrow">
            <a:avLst/>
          </a:prstGeom>
          <a:noFill/>
          <a:ln w="19050">
            <a:solidFill>
              <a:schemeClr val="bg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a:extLst>
              <a:ext uri="{FF2B5EF4-FFF2-40B4-BE49-F238E27FC236}">
                <a16:creationId xmlns:a16="http://schemas.microsoft.com/office/drawing/2014/main" id="{7EFA259D-9D39-0712-9216-61C2C5181E98}"/>
              </a:ext>
            </a:extLst>
          </p:cNvPr>
          <p:cNvSpPr/>
          <p:nvPr/>
        </p:nvSpPr>
        <p:spPr>
          <a:xfrm rot="16200000" flipH="1">
            <a:off x="2636441" y="4378521"/>
            <a:ext cx="233848" cy="734754"/>
          </a:xfrm>
          <a:prstGeom prst="upArrow">
            <a:avLst/>
          </a:prstGeom>
          <a:noFill/>
          <a:ln w="19050">
            <a:solidFill>
              <a:schemeClr val="bg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49D59144-69A0-8051-D367-B5E85A55637E}"/>
              </a:ext>
            </a:extLst>
          </p:cNvPr>
          <p:cNvCxnSpPr>
            <a:cxnSpLocks/>
          </p:cNvCxnSpPr>
          <p:nvPr/>
        </p:nvCxnSpPr>
        <p:spPr>
          <a:xfrm flipV="1">
            <a:off x="1419751" y="2956094"/>
            <a:ext cx="0" cy="303455"/>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5545E25C-3609-1F58-79EC-EF0C6BE44715}"/>
              </a:ext>
            </a:extLst>
          </p:cNvPr>
          <p:cNvCxnSpPr>
            <a:cxnSpLocks/>
          </p:cNvCxnSpPr>
          <p:nvPr/>
        </p:nvCxnSpPr>
        <p:spPr>
          <a:xfrm flipV="1">
            <a:off x="1412034" y="3483485"/>
            <a:ext cx="0" cy="303455"/>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3731A2E-6E0F-4FE5-824F-455C63ABD95F}"/>
              </a:ext>
            </a:extLst>
          </p:cNvPr>
          <p:cNvCxnSpPr>
            <a:cxnSpLocks/>
          </p:cNvCxnSpPr>
          <p:nvPr/>
        </p:nvCxnSpPr>
        <p:spPr>
          <a:xfrm flipV="1">
            <a:off x="1423609" y="4040998"/>
            <a:ext cx="0" cy="303455"/>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5E7ACE10-50BF-41C2-61C2-48891BF61868}"/>
              </a:ext>
            </a:extLst>
          </p:cNvPr>
          <p:cNvSpPr/>
          <p:nvPr/>
        </p:nvSpPr>
        <p:spPr>
          <a:xfrm>
            <a:off x="1954278" y="4571646"/>
            <a:ext cx="243069" cy="250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sp>
        <p:nvSpPr>
          <p:cNvPr id="15" name="Oval 14">
            <a:extLst>
              <a:ext uri="{FF2B5EF4-FFF2-40B4-BE49-F238E27FC236}">
                <a16:creationId xmlns:a16="http://schemas.microsoft.com/office/drawing/2014/main" id="{96CEB260-D7C3-5249-78D4-22961DF5BB8B}"/>
              </a:ext>
            </a:extLst>
          </p:cNvPr>
          <p:cNvSpPr/>
          <p:nvPr/>
        </p:nvSpPr>
        <p:spPr>
          <a:xfrm>
            <a:off x="3340369" y="4571646"/>
            <a:ext cx="243069" cy="250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t>
            </a:r>
          </a:p>
        </p:txBody>
      </p:sp>
      <p:cxnSp>
        <p:nvCxnSpPr>
          <p:cNvPr id="16" name="Straight Connector 15">
            <a:extLst>
              <a:ext uri="{FF2B5EF4-FFF2-40B4-BE49-F238E27FC236}">
                <a16:creationId xmlns:a16="http://schemas.microsoft.com/office/drawing/2014/main" id="{CF330848-BD17-160F-1A11-C081D9F5213C}"/>
              </a:ext>
            </a:extLst>
          </p:cNvPr>
          <p:cNvCxnSpPr>
            <a:cxnSpLocks/>
          </p:cNvCxnSpPr>
          <p:nvPr/>
        </p:nvCxnSpPr>
        <p:spPr>
          <a:xfrm flipV="1">
            <a:off x="1305353" y="2312924"/>
            <a:ext cx="2827501" cy="303455"/>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14CE687-3049-8F43-ABD6-D9E134162B05}"/>
              </a:ext>
            </a:extLst>
          </p:cNvPr>
          <p:cNvCxnSpPr>
            <a:cxnSpLocks/>
          </p:cNvCxnSpPr>
          <p:nvPr/>
        </p:nvCxnSpPr>
        <p:spPr>
          <a:xfrm flipV="1">
            <a:off x="1284900" y="1997479"/>
            <a:ext cx="2860109" cy="63429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409591F3-5D0E-BC03-EC8A-3EECADDA4A81}"/>
              </a:ext>
            </a:extLst>
          </p:cNvPr>
          <p:cNvSpPr/>
          <p:nvPr/>
        </p:nvSpPr>
        <p:spPr>
          <a:xfrm>
            <a:off x="2476907" y="1545222"/>
            <a:ext cx="393539" cy="41958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6F036891-5E43-A8A8-F741-108430257ED3}"/>
              </a:ext>
            </a:extLst>
          </p:cNvPr>
          <p:cNvSpPr/>
          <p:nvPr/>
        </p:nvSpPr>
        <p:spPr>
          <a:xfrm>
            <a:off x="2650526" y="1731863"/>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a:extLst>
              <a:ext uri="{FF2B5EF4-FFF2-40B4-BE49-F238E27FC236}">
                <a16:creationId xmlns:a16="http://schemas.microsoft.com/office/drawing/2014/main" id="{CF6B277D-41BA-4B6E-6913-A90F2F77AED2}"/>
              </a:ext>
            </a:extLst>
          </p:cNvPr>
          <p:cNvCxnSpPr>
            <a:cxnSpLocks/>
          </p:cNvCxnSpPr>
          <p:nvPr/>
        </p:nvCxnSpPr>
        <p:spPr>
          <a:xfrm flipV="1">
            <a:off x="4323068" y="2138944"/>
            <a:ext cx="0" cy="30345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BEABF4C5-039D-777F-9C59-A71E86CE0598}"/>
              </a:ext>
            </a:extLst>
          </p:cNvPr>
          <p:cNvSpPr/>
          <p:nvPr/>
        </p:nvSpPr>
        <p:spPr>
          <a:xfrm>
            <a:off x="1606287" y="2776604"/>
            <a:ext cx="368962" cy="39919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849A34F1-F173-C97B-95AE-634560F8D747}"/>
              </a:ext>
            </a:extLst>
          </p:cNvPr>
          <p:cNvSpPr/>
          <p:nvPr/>
        </p:nvSpPr>
        <p:spPr>
          <a:xfrm>
            <a:off x="1606287" y="3322276"/>
            <a:ext cx="368962" cy="39919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DD34C331-9FDE-0F23-5696-0A8ED830810B}"/>
              </a:ext>
            </a:extLst>
          </p:cNvPr>
          <p:cNvSpPr/>
          <p:nvPr/>
        </p:nvSpPr>
        <p:spPr>
          <a:xfrm>
            <a:off x="1606287" y="3853305"/>
            <a:ext cx="368962" cy="39919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AC2439F7-0B33-35C6-0C33-7D469921B436}"/>
              </a:ext>
            </a:extLst>
          </p:cNvPr>
          <p:cNvSpPr/>
          <p:nvPr/>
        </p:nvSpPr>
        <p:spPr>
          <a:xfrm>
            <a:off x="2353434" y="1421800"/>
            <a:ext cx="662308" cy="673819"/>
          </a:xfrm>
          <a:prstGeom prst="ellipse">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a:extLst>
              <a:ext uri="{FF2B5EF4-FFF2-40B4-BE49-F238E27FC236}">
                <a16:creationId xmlns:a16="http://schemas.microsoft.com/office/drawing/2014/main" id="{D414DB11-6EC3-4720-05A0-4B54C1E5B27C}"/>
              </a:ext>
            </a:extLst>
          </p:cNvPr>
          <p:cNvCxnSpPr>
            <a:cxnSpLocks/>
          </p:cNvCxnSpPr>
          <p:nvPr/>
        </p:nvCxnSpPr>
        <p:spPr>
          <a:xfrm flipV="1">
            <a:off x="1304770" y="1848466"/>
            <a:ext cx="2842353" cy="75351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9EA9E5A-356E-3941-A206-E5DC798B2C93}"/>
              </a:ext>
            </a:extLst>
          </p:cNvPr>
          <p:cNvCxnSpPr>
            <a:cxnSpLocks/>
          </p:cNvCxnSpPr>
          <p:nvPr/>
        </p:nvCxnSpPr>
        <p:spPr>
          <a:xfrm>
            <a:off x="4148333" y="1835228"/>
            <a:ext cx="0" cy="81053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Up Arrow 29">
            <a:extLst>
              <a:ext uri="{FF2B5EF4-FFF2-40B4-BE49-F238E27FC236}">
                <a16:creationId xmlns:a16="http://schemas.microsoft.com/office/drawing/2014/main" id="{2A9E8E77-9BCD-59C1-5566-A701B5A1CA21}"/>
              </a:ext>
            </a:extLst>
          </p:cNvPr>
          <p:cNvSpPr/>
          <p:nvPr/>
        </p:nvSpPr>
        <p:spPr>
          <a:xfrm rot="5400000" flipH="1">
            <a:off x="2492218" y="2302830"/>
            <a:ext cx="453769" cy="1074410"/>
          </a:xfrm>
          <a:prstGeom prst="upArrow">
            <a:avLst/>
          </a:prstGeom>
          <a:noFill/>
          <a:ln w="19050">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D53544F-8205-19B9-3EF5-0663021E10F7}"/>
              </a:ext>
            </a:extLst>
          </p:cNvPr>
          <p:cNvSpPr/>
          <p:nvPr/>
        </p:nvSpPr>
        <p:spPr>
          <a:xfrm>
            <a:off x="1339005" y="4522987"/>
            <a:ext cx="320279" cy="33511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t>
            </a:r>
          </a:p>
        </p:txBody>
      </p:sp>
      <p:sp>
        <p:nvSpPr>
          <p:cNvPr id="34" name="Oval 33">
            <a:extLst>
              <a:ext uri="{FF2B5EF4-FFF2-40B4-BE49-F238E27FC236}">
                <a16:creationId xmlns:a16="http://schemas.microsoft.com/office/drawing/2014/main" id="{7A0BA1E0-9EF6-7972-2F6A-83285B38D372}"/>
              </a:ext>
            </a:extLst>
          </p:cNvPr>
          <p:cNvSpPr/>
          <p:nvPr/>
        </p:nvSpPr>
        <p:spPr>
          <a:xfrm>
            <a:off x="3788264" y="4519337"/>
            <a:ext cx="320279" cy="33511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cxnSp>
        <p:nvCxnSpPr>
          <p:cNvPr id="35" name="Straight Connector 34">
            <a:extLst>
              <a:ext uri="{FF2B5EF4-FFF2-40B4-BE49-F238E27FC236}">
                <a16:creationId xmlns:a16="http://schemas.microsoft.com/office/drawing/2014/main" id="{8CDED2E0-97DA-1747-8617-00B757A0F565}"/>
              </a:ext>
            </a:extLst>
          </p:cNvPr>
          <p:cNvCxnSpPr>
            <a:cxnSpLocks/>
          </p:cNvCxnSpPr>
          <p:nvPr/>
        </p:nvCxnSpPr>
        <p:spPr>
          <a:xfrm>
            <a:off x="4149448" y="1987199"/>
            <a:ext cx="0" cy="64414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Up Arrow 35">
            <a:extLst>
              <a:ext uri="{FF2B5EF4-FFF2-40B4-BE49-F238E27FC236}">
                <a16:creationId xmlns:a16="http://schemas.microsoft.com/office/drawing/2014/main" id="{7BC35AA4-CBB5-32FE-8C72-5B97192C9A80}"/>
              </a:ext>
            </a:extLst>
          </p:cNvPr>
          <p:cNvSpPr/>
          <p:nvPr/>
        </p:nvSpPr>
        <p:spPr>
          <a:xfrm rot="16200000" flipH="1">
            <a:off x="2556409" y="4194321"/>
            <a:ext cx="453769" cy="1074410"/>
          </a:xfrm>
          <a:prstGeom prst="upArrow">
            <a:avLst/>
          </a:prstGeom>
          <a:noFill/>
          <a:ln w="19050">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C09EFDCD-C3BD-4084-6786-FBF8B6F53848}"/>
              </a:ext>
            </a:extLst>
          </p:cNvPr>
          <p:cNvSpPr/>
          <p:nvPr/>
        </p:nvSpPr>
        <p:spPr>
          <a:xfrm>
            <a:off x="3630707" y="4396937"/>
            <a:ext cx="529200" cy="529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sp>
        <p:nvSpPr>
          <p:cNvPr id="32" name="Oval 31">
            <a:extLst>
              <a:ext uri="{FF2B5EF4-FFF2-40B4-BE49-F238E27FC236}">
                <a16:creationId xmlns:a16="http://schemas.microsoft.com/office/drawing/2014/main" id="{EAB2BFCE-1F00-DB04-9DC0-ED83796109CE}"/>
              </a:ext>
            </a:extLst>
          </p:cNvPr>
          <p:cNvSpPr/>
          <p:nvPr/>
        </p:nvSpPr>
        <p:spPr>
          <a:xfrm>
            <a:off x="1332940" y="4387762"/>
            <a:ext cx="527768" cy="52926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t>
            </a:r>
          </a:p>
        </p:txBody>
      </p:sp>
      <p:cxnSp>
        <p:nvCxnSpPr>
          <p:cNvPr id="38" name="Straight Connector 37">
            <a:extLst>
              <a:ext uri="{FF2B5EF4-FFF2-40B4-BE49-F238E27FC236}">
                <a16:creationId xmlns:a16="http://schemas.microsoft.com/office/drawing/2014/main" id="{AF1738A8-07C0-5B6D-0F4C-C27621F1EE73}"/>
              </a:ext>
            </a:extLst>
          </p:cNvPr>
          <p:cNvCxnSpPr>
            <a:cxnSpLocks/>
          </p:cNvCxnSpPr>
          <p:nvPr/>
        </p:nvCxnSpPr>
        <p:spPr>
          <a:xfrm>
            <a:off x="4146298" y="2011706"/>
            <a:ext cx="0" cy="64414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64395720-8335-5C28-AAF6-3A1DC28FA928}"/>
              </a:ext>
            </a:extLst>
          </p:cNvPr>
          <p:cNvSpPr txBox="1"/>
          <p:nvPr/>
        </p:nvSpPr>
        <p:spPr>
          <a:xfrm>
            <a:off x="5312763" y="2731625"/>
            <a:ext cx="184731" cy="369332"/>
          </a:xfrm>
          <a:prstGeom prst="rect">
            <a:avLst/>
          </a:prstGeom>
          <a:noFill/>
        </p:spPr>
        <p:txBody>
          <a:bodyPr wrap="none" rtlCol="0">
            <a:spAutoFit/>
          </a:bodyPr>
          <a:lstStyle/>
          <a:p>
            <a:endParaRPr lang="en-US"/>
          </a:p>
        </p:txBody>
      </p:sp>
      <p:sp>
        <p:nvSpPr>
          <p:cNvPr id="40" name="TextBox 39">
            <a:extLst>
              <a:ext uri="{FF2B5EF4-FFF2-40B4-BE49-F238E27FC236}">
                <a16:creationId xmlns:a16="http://schemas.microsoft.com/office/drawing/2014/main" id="{8A9CEC56-56E3-BF57-D744-30AEE13C6F6D}"/>
              </a:ext>
            </a:extLst>
          </p:cNvPr>
          <p:cNvSpPr txBox="1"/>
          <p:nvPr/>
        </p:nvSpPr>
        <p:spPr>
          <a:xfrm>
            <a:off x="265238" y="304821"/>
            <a:ext cx="7016705" cy="461665"/>
          </a:xfrm>
          <a:prstGeom prst="rect">
            <a:avLst/>
          </a:prstGeom>
          <a:noFill/>
        </p:spPr>
        <p:txBody>
          <a:bodyPr wrap="square" rtlCol="0">
            <a:spAutoFit/>
          </a:bodyPr>
          <a:lstStyle/>
          <a:p>
            <a:r>
              <a:rPr lang="en-US" sz="2400" b="1" dirty="0"/>
              <a:t>Mechanism: Response to changes in wind</a:t>
            </a:r>
          </a:p>
        </p:txBody>
      </p:sp>
      <p:sp>
        <p:nvSpPr>
          <p:cNvPr id="41" name="TextBox 40">
            <a:extLst>
              <a:ext uri="{FF2B5EF4-FFF2-40B4-BE49-F238E27FC236}">
                <a16:creationId xmlns:a16="http://schemas.microsoft.com/office/drawing/2014/main" id="{ABF2DEAF-F841-6E49-02BD-8035A5A588C3}"/>
              </a:ext>
            </a:extLst>
          </p:cNvPr>
          <p:cNvSpPr txBox="1"/>
          <p:nvPr/>
        </p:nvSpPr>
        <p:spPr>
          <a:xfrm>
            <a:off x="1086671" y="5820591"/>
            <a:ext cx="2999773" cy="646331"/>
          </a:xfrm>
          <a:prstGeom prst="rect">
            <a:avLst/>
          </a:prstGeom>
          <a:noFill/>
        </p:spPr>
        <p:txBody>
          <a:bodyPr wrap="square" rtlCol="0">
            <a:spAutoFit/>
          </a:bodyPr>
          <a:lstStyle/>
          <a:p>
            <a:r>
              <a:rPr lang="en-US" dirty="0">
                <a:solidFill>
                  <a:srgbClr val="FF0000"/>
                </a:solidFill>
              </a:rPr>
              <a:t>Red</a:t>
            </a:r>
            <a:r>
              <a:rPr lang="en-US" dirty="0"/>
              <a:t>: barotropic dynamics </a:t>
            </a:r>
          </a:p>
          <a:p>
            <a:r>
              <a:rPr lang="en-US" dirty="0">
                <a:solidFill>
                  <a:srgbClr val="0070C0"/>
                </a:solidFill>
              </a:rPr>
              <a:t>Blue</a:t>
            </a:r>
            <a:r>
              <a:rPr lang="en-US" dirty="0"/>
              <a:t>: baroclinic dynamics </a:t>
            </a:r>
          </a:p>
        </p:txBody>
      </p:sp>
      <p:sp>
        <p:nvSpPr>
          <p:cNvPr id="42" name="TextBox 41">
            <a:extLst>
              <a:ext uri="{FF2B5EF4-FFF2-40B4-BE49-F238E27FC236}">
                <a16:creationId xmlns:a16="http://schemas.microsoft.com/office/drawing/2014/main" id="{8DA265B6-356F-0CD7-D00C-C9B012473A74}"/>
              </a:ext>
            </a:extLst>
          </p:cNvPr>
          <p:cNvSpPr txBox="1"/>
          <p:nvPr/>
        </p:nvSpPr>
        <p:spPr>
          <a:xfrm>
            <a:off x="6091530" y="1404082"/>
            <a:ext cx="5405858" cy="923330"/>
          </a:xfrm>
          <a:prstGeom prst="rect">
            <a:avLst/>
          </a:prstGeom>
          <a:noFill/>
        </p:spPr>
        <p:txBody>
          <a:bodyPr wrap="square" rtlCol="0">
            <a:spAutoFit/>
          </a:bodyPr>
          <a:lstStyle/>
          <a:p>
            <a:r>
              <a:rPr lang="en-US" dirty="0"/>
              <a:t>When wind stress increases, </a:t>
            </a:r>
            <a:r>
              <a:rPr lang="en-US" dirty="0">
                <a:solidFill>
                  <a:srgbClr val="0070C0"/>
                </a:solidFill>
              </a:rPr>
              <a:t>baroclinic</a:t>
            </a:r>
            <a:r>
              <a:rPr lang="en-US" dirty="0"/>
              <a:t> structure is saturated, and it is the </a:t>
            </a:r>
            <a:r>
              <a:rPr lang="en-US" dirty="0">
                <a:solidFill>
                  <a:srgbClr val="FF0000"/>
                </a:solidFill>
              </a:rPr>
              <a:t>barotropic</a:t>
            </a:r>
            <a:r>
              <a:rPr lang="en-US" dirty="0"/>
              <a:t> dynamics that respond and adjust the system to a new equilibrium: </a:t>
            </a:r>
          </a:p>
        </p:txBody>
      </p:sp>
      <p:cxnSp>
        <p:nvCxnSpPr>
          <p:cNvPr id="43" name="Straight Arrow Connector 42">
            <a:extLst>
              <a:ext uri="{FF2B5EF4-FFF2-40B4-BE49-F238E27FC236}">
                <a16:creationId xmlns:a16="http://schemas.microsoft.com/office/drawing/2014/main" id="{0D14FF65-06BF-F78D-23B1-986039D6A402}"/>
              </a:ext>
            </a:extLst>
          </p:cNvPr>
          <p:cNvCxnSpPr/>
          <p:nvPr/>
        </p:nvCxnSpPr>
        <p:spPr>
          <a:xfrm>
            <a:off x="1044422" y="5229828"/>
            <a:ext cx="52471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F2DB10A0-A1B3-B3B2-9C30-9CAFD545E4E7}"/>
              </a:ext>
            </a:extLst>
          </p:cNvPr>
          <p:cNvCxnSpPr>
            <a:cxnSpLocks/>
          </p:cNvCxnSpPr>
          <p:nvPr/>
        </p:nvCxnSpPr>
        <p:spPr>
          <a:xfrm flipV="1">
            <a:off x="1046351" y="4675203"/>
            <a:ext cx="0" cy="5546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C56A19D6-2649-7E06-DE1D-400CFA0734EB}"/>
              </a:ext>
            </a:extLst>
          </p:cNvPr>
          <p:cNvSpPr txBox="1"/>
          <p:nvPr/>
        </p:nvSpPr>
        <p:spPr>
          <a:xfrm>
            <a:off x="1586894" y="5031217"/>
            <a:ext cx="443559" cy="369332"/>
          </a:xfrm>
          <a:prstGeom prst="rect">
            <a:avLst/>
          </a:prstGeom>
          <a:noFill/>
        </p:spPr>
        <p:txBody>
          <a:bodyPr wrap="square" rtlCol="0">
            <a:spAutoFit/>
          </a:bodyPr>
          <a:lstStyle/>
          <a:p>
            <a:r>
              <a:rPr lang="en-US" dirty="0"/>
              <a:t>y</a:t>
            </a:r>
          </a:p>
        </p:txBody>
      </p:sp>
      <p:sp>
        <p:nvSpPr>
          <p:cNvPr id="46" name="TextBox 45">
            <a:extLst>
              <a:ext uri="{FF2B5EF4-FFF2-40B4-BE49-F238E27FC236}">
                <a16:creationId xmlns:a16="http://schemas.microsoft.com/office/drawing/2014/main" id="{9A15C81D-9836-8CCD-88C1-C0C4EE54C2DC}"/>
              </a:ext>
            </a:extLst>
          </p:cNvPr>
          <p:cNvSpPr txBox="1"/>
          <p:nvPr/>
        </p:nvSpPr>
        <p:spPr>
          <a:xfrm>
            <a:off x="707511" y="4419246"/>
            <a:ext cx="443559" cy="369332"/>
          </a:xfrm>
          <a:prstGeom prst="rect">
            <a:avLst/>
          </a:prstGeom>
          <a:noFill/>
        </p:spPr>
        <p:txBody>
          <a:bodyPr wrap="square" rtlCol="0">
            <a:spAutoFit/>
          </a:bodyPr>
          <a:lstStyle/>
          <a:p>
            <a:r>
              <a:rPr lang="en-US" dirty="0"/>
              <a:t>z</a:t>
            </a:r>
          </a:p>
        </p:txBody>
      </p:sp>
      <p:cxnSp>
        <p:nvCxnSpPr>
          <p:cNvPr id="47" name="Straight Arrow Connector 46">
            <a:extLst>
              <a:ext uri="{FF2B5EF4-FFF2-40B4-BE49-F238E27FC236}">
                <a16:creationId xmlns:a16="http://schemas.microsoft.com/office/drawing/2014/main" id="{F2194B4E-7067-39B7-E758-F0F5DE7C411A}"/>
              </a:ext>
            </a:extLst>
          </p:cNvPr>
          <p:cNvCxnSpPr>
            <a:cxnSpLocks/>
          </p:cNvCxnSpPr>
          <p:nvPr/>
        </p:nvCxnSpPr>
        <p:spPr>
          <a:xfrm>
            <a:off x="1602863" y="3005040"/>
            <a:ext cx="68513" cy="1512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AA84A37D-1AD1-D331-AF32-025F55BA80ED}"/>
              </a:ext>
            </a:extLst>
          </p:cNvPr>
          <p:cNvCxnSpPr>
            <a:cxnSpLocks/>
          </p:cNvCxnSpPr>
          <p:nvPr/>
        </p:nvCxnSpPr>
        <p:spPr>
          <a:xfrm>
            <a:off x="1602864" y="3556022"/>
            <a:ext cx="68513" cy="1512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4CD2947C-A1E1-4284-57EF-E6241BF8FD4C}"/>
              </a:ext>
            </a:extLst>
          </p:cNvPr>
          <p:cNvCxnSpPr>
            <a:cxnSpLocks/>
          </p:cNvCxnSpPr>
          <p:nvPr/>
        </p:nvCxnSpPr>
        <p:spPr>
          <a:xfrm>
            <a:off x="1614587" y="4095281"/>
            <a:ext cx="68513" cy="1512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409E5B63-C238-39E9-51B2-E736A506EE3C}"/>
              </a:ext>
            </a:extLst>
          </p:cNvPr>
          <p:cNvSpPr txBox="1"/>
          <p:nvPr/>
        </p:nvSpPr>
        <p:spPr>
          <a:xfrm>
            <a:off x="6091530" y="2641842"/>
            <a:ext cx="4680719" cy="646331"/>
          </a:xfrm>
          <a:prstGeom prst="rect">
            <a:avLst/>
          </a:prstGeom>
          <a:noFill/>
        </p:spPr>
        <p:txBody>
          <a:bodyPr wrap="square" rtlCol="0">
            <a:spAutoFit/>
          </a:bodyPr>
          <a:lstStyle/>
          <a:p>
            <a:pPr marL="285750" indent="-285750">
              <a:buFont typeface="Arial" panose="020B0604020202020204" pitchFamily="34" charset="0"/>
              <a:buChar char="•"/>
            </a:pPr>
            <a:r>
              <a:rPr lang="en-US" dirty="0"/>
              <a:t>Increased wind stress drives a stronger northward flow in the surface Ekman layer</a:t>
            </a:r>
          </a:p>
        </p:txBody>
      </p:sp>
      <p:sp>
        <p:nvSpPr>
          <p:cNvPr id="24" name="TextBox 23">
            <a:extLst>
              <a:ext uri="{FF2B5EF4-FFF2-40B4-BE49-F238E27FC236}">
                <a16:creationId xmlns:a16="http://schemas.microsoft.com/office/drawing/2014/main" id="{E2A06F78-2717-6D16-C076-605B005F7BBB}"/>
              </a:ext>
            </a:extLst>
          </p:cNvPr>
          <p:cNvSpPr txBox="1"/>
          <p:nvPr/>
        </p:nvSpPr>
        <p:spPr>
          <a:xfrm>
            <a:off x="6091530" y="3553814"/>
            <a:ext cx="4826833" cy="646331"/>
          </a:xfrm>
          <a:prstGeom prst="rect">
            <a:avLst/>
          </a:prstGeom>
          <a:noFill/>
        </p:spPr>
        <p:txBody>
          <a:bodyPr wrap="square" rtlCol="0">
            <a:spAutoFit/>
          </a:bodyPr>
          <a:lstStyle/>
          <a:p>
            <a:pPr marL="285750" indent="-285750">
              <a:buFont typeface="Arial" panose="020B0604020202020204" pitchFamily="34" charset="0"/>
              <a:buChar char="•"/>
            </a:pPr>
            <a:r>
              <a:rPr lang="en-US" dirty="0"/>
              <a:t>SSH slopes more significantly and generates a stronger barotropic pressure gradient</a:t>
            </a:r>
          </a:p>
        </p:txBody>
      </p:sp>
      <p:sp>
        <p:nvSpPr>
          <p:cNvPr id="26" name="TextBox 25">
            <a:extLst>
              <a:ext uri="{FF2B5EF4-FFF2-40B4-BE49-F238E27FC236}">
                <a16:creationId xmlns:a16="http://schemas.microsoft.com/office/drawing/2014/main" id="{C15269E9-771E-02DB-AED3-6772F6164C18}"/>
              </a:ext>
            </a:extLst>
          </p:cNvPr>
          <p:cNvSpPr txBox="1"/>
          <p:nvPr/>
        </p:nvSpPr>
        <p:spPr>
          <a:xfrm>
            <a:off x="6091530" y="4360799"/>
            <a:ext cx="4826833" cy="1200329"/>
          </a:xfrm>
          <a:prstGeom prst="rect">
            <a:avLst/>
          </a:prstGeom>
          <a:noFill/>
        </p:spPr>
        <p:txBody>
          <a:bodyPr wrap="square" rtlCol="0">
            <a:spAutoFit/>
          </a:bodyPr>
          <a:lstStyle/>
          <a:p>
            <a:pPr marL="285750" indent="-285750">
              <a:buFont typeface="Arial" panose="020B0604020202020204" pitchFamily="34" charset="0"/>
              <a:buChar char="•"/>
            </a:pPr>
            <a:r>
              <a:rPr lang="en-US" dirty="0"/>
              <a:t>The stronger barotropic pressure increases the bottom flow, resulting in stronger TFS (and return flow) that balances the increased wind (Ekman transport)</a:t>
            </a:r>
          </a:p>
        </p:txBody>
      </p:sp>
      <p:sp>
        <p:nvSpPr>
          <p:cNvPr id="55" name="Oval 54">
            <a:extLst>
              <a:ext uri="{FF2B5EF4-FFF2-40B4-BE49-F238E27FC236}">
                <a16:creationId xmlns:a16="http://schemas.microsoft.com/office/drawing/2014/main" id="{EB83B10B-C523-DC10-A1EF-EB0D8728DE9A}"/>
              </a:ext>
            </a:extLst>
          </p:cNvPr>
          <p:cNvSpPr/>
          <p:nvPr/>
        </p:nvSpPr>
        <p:spPr>
          <a:xfrm>
            <a:off x="2496241" y="3336357"/>
            <a:ext cx="345638" cy="364278"/>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CDBEC481-F118-E6C1-B436-5890AEDE76B6}"/>
              </a:ext>
            </a:extLst>
          </p:cNvPr>
          <p:cNvSpPr/>
          <p:nvPr/>
        </p:nvSpPr>
        <p:spPr>
          <a:xfrm>
            <a:off x="2645795" y="3485698"/>
            <a:ext cx="45719" cy="4810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E1AA4B2C-6703-A877-5F9E-34B99E958C43}"/>
              </a:ext>
            </a:extLst>
          </p:cNvPr>
          <p:cNvSpPr/>
          <p:nvPr/>
        </p:nvSpPr>
        <p:spPr>
          <a:xfrm>
            <a:off x="2514373" y="3897334"/>
            <a:ext cx="345638" cy="364278"/>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BC161961-E7A9-F6D0-1AC6-66143B3BDAE9}"/>
              </a:ext>
            </a:extLst>
          </p:cNvPr>
          <p:cNvSpPr/>
          <p:nvPr/>
        </p:nvSpPr>
        <p:spPr>
          <a:xfrm>
            <a:off x="2663927" y="4046675"/>
            <a:ext cx="45719" cy="4810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24DD1DED-2485-DF89-2194-32EDD4F69518}"/>
              </a:ext>
            </a:extLst>
          </p:cNvPr>
          <p:cNvSpPr/>
          <p:nvPr/>
        </p:nvSpPr>
        <p:spPr>
          <a:xfrm>
            <a:off x="2406270" y="3258745"/>
            <a:ext cx="534229" cy="512887"/>
          </a:xfrm>
          <a:prstGeom prst="ellipse">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725F9214-2969-A90F-F5A3-811180FED6C4}"/>
              </a:ext>
            </a:extLst>
          </p:cNvPr>
          <p:cNvSpPr/>
          <p:nvPr/>
        </p:nvSpPr>
        <p:spPr>
          <a:xfrm>
            <a:off x="2417473" y="3808754"/>
            <a:ext cx="534229" cy="512887"/>
          </a:xfrm>
          <a:prstGeom prst="ellipse">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692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17"/>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8"/>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xit" presetSubtype="0" fill="hold" nodeType="withEffect">
                                  <p:stCondLst>
                                    <p:cond delay="0"/>
                                  </p:stCondLst>
                                  <p:childTnLst>
                                    <p:set>
                                      <p:cBhvr>
                                        <p:cTn id="40" dur="1" fill="hold">
                                          <p:stCondLst>
                                            <p:cond delay="0"/>
                                          </p:stCondLst>
                                        </p:cTn>
                                        <p:tgtEl>
                                          <p:spTgt spid="3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0" animBg="1"/>
      <p:bldP spid="33" grpId="0" animBg="1"/>
      <p:bldP spid="34" grpId="0" animBg="1"/>
      <p:bldP spid="36" grpId="0" animBg="1"/>
      <p:bldP spid="31" grpId="0" animBg="1"/>
      <p:bldP spid="32" grpId="0" animBg="1"/>
      <p:bldP spid="22" grpId="0"/>
      <p:bldP spid="24" grpId="0"/>
      <p:bldP spid="26" grpId="0"/>
      <p:bldP spid="59" grpId="0" animBg="1"/>
      <p:bldP spid="6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EBE103-CA33-B977-CB35-11ADE60A1B23}"/>
              </a:ext>
            </a:extLst>
          </p:cNvPr>
          <p:cNvSpPr txBox="1"/>
          <p:nvPr/>
        </p:nvSpPr>
        <p:spPr>
          <a:xfrm>
            <a:off x="621792" y="390144"/>
            <a:ext cx="5474208" cy="830997"/>
          </a:xfrm>
          <a:prstGeom prst="rect">
            <a:avLst/>
          </a:prstGeom>
          <a:noFill/>
        </p:spPr>
        <p:txBody>
          <a:bodyPr wrap="square" rtlCol="0">
            <a:spAutoFit/>
          </a:bodyPr>
          <a:lstStyle/>
          <a:p>
            <a:r>
              <a:rPr lang="en-US" sz="2400" b="1" dirty="0"/>
              <a:t>Results: Response to wind – saturated baroclinicity </a:t>
            </a:r>
          </a:p>
        </p:txBody>
      </p:sp>
      <p:pic>
        <p:nvPicPr>
          <p:cNvPr id="4" name="Picture 3" descr="A picture containing diagram&#10;&#10;Description automatically generated">
            <a:extLst>
              <a:ext uri="{FF2B5EF4-FFF2-40B4-BE49-F238E27FC236}">
                <a16:creationId xmlns:a16="http://schemas.microsoft.com/office/drawing/2014/main" id="{BE331604-28C9-1744-88A9-367E5D9059B3}"/>
              </a:ext>
            </a:extLst>
          </p:cNvPr>
          <p:cNvPicPr>
            <a:picLocks noChangeAspect="1"/>
          </p:cNvPicPr>
          <p:nvPr/>
        </p:nvPicPr>
        <p:blipFill>
          <a:blip r:embed="rId3"/>
          <a:stretch>
            <a:fillRect/>
          </a:stretch>
        </p:blipFill>
        <p:spPr>
          <a:xfrm>
            <a:off x="0" y="1828800"/>
            <a:ext cx="4749800" cy="5029200"/>
          </a:xfrm>
          <a:prstGeom prst="rect">
            <a:avLst/>
          </a:prstGeom>
        </p:spPr>
      </p:pic>
      <p:pic>
        <p:nvPicPr>
          <p:cNvPr id="6" name="Picture 5" descr="Chart&#10;&#10;Description automatically generated">
            <a:extLst>
              <a:ext uri="{FF2B5EF4-FFF2-40B4-BE49-F238E27FC236}">
                <a16:creationId xmlns:a16="http://schemas.microsoft.com/office/drawing/2014/main" id="{9E241595-41F8-741A-7A7C-8B75906CA6FE}"/>
              </a:ext>
            </a:extLst>
          </p:cNvPr>
          <p:cNvPicPr>
            <a:picLocks noChangeAspect="1"/>
          </p:cNvPicPr>
          <p:nvPr/>
        </p:nvPicPr>
        <p:blipFill>
          <a:blip r:embed="rId4"/>
          <a:stretch>
            <a:fillRect/>
          </a:stretch>
        </p:blipFill>
        <p:spPr>
          <a:xfrm>
            <a:off x="4749800" y="2487501"/>
            <a:ext cx="7442200" cy="3711797"/>
          </a:xfrm>
          <a:prstGeom prst="rect">
            <a:avLst/>
          </a:prstGeom>
        </p:spPr>
      </p:pic>
      <p:sp>
        <p:nvSpPr>
          <p:cNvPr id="3" name="TextBox 2">
            <a:extLst>
              <a:ext uri="{FF2B5EF4-FFF2-40B4-BE49-F238E27FC236}">
                <a16:creationId xmlns:a16="http://schemas.microsoft.com/office/drawing/2014/main" id="{037F6AA2-E477-8114-D12D-2D70F6BDCAEF}"/>
              </a:ext>
            </a:extLst>
          </p:cNvPr>
          <p:cNvSpPr txBox="1"/>
          <p:nvPr/>
        </p:nvSpPr>
        <p:spPr>
          <a:xfrm>
            <a:off x="6096000" y="390144"/>
            <a:ext cx="5205984" cy="2031325"/>
          </a:xfrm>
          <a:prstGeom prst="rect">
            <a:avLst/>
          </a:prstGeom>
          <a:noFill/>
        </p:spPr>
        <p:txBody>
          <a:bodyPr wrap="square" rtlCol="0">
            <a:spAutoFit/>
          </a:bodyPr>
          <a:lstStyle/>
          <a:p>
            <a:pPr marL="285750" indent="-285750">
              <a:buFont typeface="Arial" panose="020B0604020202020204" pitchFamily="34" charset="0"/>
              <a:buChar char="•"/>
            </a:pPr>
            <a:r>
              <a:rPr lang="en-US" dirty="0"/>
              <a:t>Baroclinic dynamics is saturated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Isopycnal slopes &amp; Baroclinic transport have no adjustment to wind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It is the barotropic transport that changes and account for the increase in the total transport </a:t>
            </a:r>
          </a:p>
        </p:txBody>
      </p:sp>
      <p:sp>
        <p:nvSpPr>
          <p:cNvPr id="5" name="Down Arrow 4">
            <a:extLst>
              <a:ext uri="{FF2B5EF4-FFF2-40B4-BE49-F238E27FC236}">
                <a16:creationId xmlns:a16="http://schemas.microsoft.com/office/drawing/2014/main" id="{C4E71DF2-F637-B5FF-4C0B-02C62D55665A}"/>
              </a:ext>
            </a:extLst>
          </p:cNvPr>
          <p:cNvSpPr/>
          <p:nvPr/>
        </p:nvSpPr>
        <p:spPr>
          <a:xfrm>
            <a:off x="9756107" y="2555077"/>
            <a:ext cx="156410" cy="3914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7BA21F6-C9E0-697B-CC9F-DCECA0CC1E13}"/>
              </a:ext>
            </a:extLst>
          </p:cNvPr>
          <p:cNvSpPr txBox="1"/>
          <p:nvPr/>
        </p:nvSpPr>
        <p:spPr>
          <a:xfrm>
            <a:off x="9953672" y="2555077"/>
            <a:ext cx="1773870" cy="369332"/>
          </a:xfrm>
          <a:prstGeom prst="rect">
            <a:avLst/>
          </a:prstGeom>
          <a:noFill/>
        </p:spPr>
        <p:txBody>
          <a:bodyPr wrap="square" rtlCol="0">
            <a:spAutoFit/>
          </a:bodyPr>
          <a:lstStyle/>
          <a:p>
            <a:r>
              <a:rPr lang="en-US" dirty="0"/>
              <a:t>Wind doubled </a:t>
            </a:r>
          </a:p>
        </p:txBody>
      </p:sp>
    </p:spTree>
    <p:extLst>
      <p:ext uri="{BB962C8B-B14F-4D97-AF65-F5344CB8AC3E}">
        <p14:creationId xmlns:p14="http://schemas.microsoft.com/office/powerpoint/2010/main" val="199265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line chart&#10;&#10;Description automatically generated">
            <a:extLst>
              <a:ext uri="{FF2B5EF4-FFF2-40B4-BE49-F238E27FC236}">
                <a16:creationId xmlns:a16="http://schemas.microsoft.com/office/drawing/2014/main" id="{D9FAE646-6765-6E2D-B664-F44627605FC9}"/>
              </a:ext>
            </a:extLst>
          </p:cNvPr>
          <p:cNvPicPr>
            <a:picLocks noChangeAspect="1"/>
          </p:cNvPicPr>
          <p:nvPr/>
        </p:nvPicPr>
        <p:blipFill>
          <a:blip r:embed="rId3"/>
          <a:stretch>
            <a:fillRect/>
          </a:stretch>
        </p:blipFill>
        <p:spPr>
          <a:xfrm>
            <a:off x="-1658" y="1720101"/>
            <a:ext cx="7871968" cy="4919980"/>
          </a:xfrm>
          <a:prstGeom prst="rect">
            <a:avLst/>
          </a:prstGeom>
        </p:spPr>
      </p:pic>
      <p:sp>
        <p:nvSpPr>
          <p:cNvPr id="5" name="TextBox 4">
            <a:extLst>
              <a:ext uri="{FF2B5EF4-FFF2-40B4-BE49-F238E27FC236}">
                <a16:creationId xmlns:a16="http://schemas.microsoft.com/office/drawing/2014/main" id="{10AE58C9-C7AC-BA6B-DD11-0E5B90BD36EC}"/>
              </a:ext>
            </a:extLst>
          </p:cNvPr>
          <p:cNvSpPr txBox="1"/>
          <p:nvPr/>
        </p:nvSpPr>
        <p:spPr>
          <a:xfrm>
            <a:off x="621791" y="390144"/>
            <a:ext cx="6710033" cy="830997"/>
          </a:xfrm>
          <a:prstGeom prst="rect">
            <a:avLst/>
          </a:prstGeom>
          <a:noFill/>
        </p:spPr>
        <p:txBody>
          <a:bodyPr wrap="square" rtlCol="0">
            <a:spAutoFit/>
          </a:bodyPr>
          <a:lstStyle/>
          <a:p>
            <a:r>
              <a:rPr lang="en-US" sz="2400" b="1" dirty="0"/>
              <a:t>Results: Response to wind – adjustment by barotropic dynamics </a:t>
            </a:r>
          </a:p>
        </p:txBody>
      </p:sp>
      <p:sp>
        <p:nvSpPr>
          <p:cNvPr id="2" name="TextBox 1">
            <a:extLst>
              <a:ext uri="{FF2B5EF4-FFF2-40B4-BE49-F238E27FC236}">
                <a16:creationId xmlns:a16="http://schemas.microsoft.com/office/drawing/2014/main" id="{F8387C22-3F91-9F5D-727D-4595CC517C95}"/>
              </a:ext>
            </a:extLst>
          </p:cNvPr>
          <p:cNvSpPr txBox="1"/>
          <p:nvPr/>
        </p:nvSpPr>
        <p:spPr>
          <a:xfrm>
            <a:off x="7637506" y="1859339"/>
            <a:ext cx="4267200" cy="3970318"/>
          </a:xfrm>
          <a:prstGeom prst="rect">
            <a:avLst/>
          </a:prstGeom>
          <a:noFill/>
        </p:spPr>
        <p:txBody>
          <a:bodyPr wrap="square" rtlCol="0">
            <a:spAutoFit/>
          </a:bodyPr>
          <a:lstStyle/>
          <a:p>
            <a:pPr marL="285750" indent="-285750">
              <a:buFont typeface="Arial" panose="020B0604020202020204" pitchFamily="34" charset="0"/>
              <a:buChar char="•"/>
            </a:pPr>
            <a:r>
              <a:rPr lang="en-US" dirty="0"/>
              <a:t>Depth-integrated momentum balance is readjusted to a new balance within the first month after doubling of the wind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Return flow at the bottom shows the same adjustment as during the spin-up stage, which is related to the establishment of TFS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Stratified simulation and homogenous simulation undergo a similar adjustment  in response to changes in wind, suggesting that baroclinic eddies are not essential for the wind-TFS balance</a:t>
            </a:r>
          </a:p>
        </p:txBody>
      </p:sp>
      <p:sp>
        <p:nvSpPr>
          <p:cNvPr id="4" name="TextBox 3">
            <a:extLst>
              <a:ext uri="{FF2B5EF4-FFF2-40B4-BE49-F238E27FC236}">
                <a16:creationId xmlns:a16="http://schemas.microsoft.com/office/drawing/2014/main" id="{BA2B22CA-4489-218A-3B73-C4B539AA5188}"/>
              </a:ext>
            </a:extLst>
          </p:cNvPr>
          <p:cNvSpPr txBox="1"/>
          <p:nvPr/>
        </p:nvSpPr>
        <p:spPr>
          <a:xfrm>
            <a:off x="3073281" y="2203170"/>
            <a:ext cx="3913632" cy="369332"/>
          </a:xfrm>
          <a:prstGeom prst="rect">
            <a:avLst/>
          </a:prstGeom>
          <a:solidFill>
            <a:schemeClr val="bg1"/>
          </a:solidFill>
          <a:ln>
            <a:solidFill>
              <a:schemeClr val="tx1"/>
            </a:solidFill>
          </a:ln>
        </p:spPr>
        <p:txBody>
          <a:bodyPr wrap="square" rtlCol="0">
            <a:spAutoFit/>
          </a:bodyPr>
          <a:lstStyle/>
          <a:p>
            <a:pPr algn="ctr"/>
            <a:r>
              <a:rPr lang="en-US" dirty="0"/>
              <a:t>Adjustment of the return flow to Ekman</a:t>
            </a:r>
          </a:p>
        </p:txBody>
      </p:sp>
      <p:sp>
        <p:nvSpPr>
          <p:cNvPr id="7" name="TextBox 6">
            <a:extLst>
              <a:ext uri="{FF2B5EF4-FFF2-40B4-BE49-F238E27FC236}">
                <a16:creationId xmlns:a16="http://schemas.microsoft.com/office/drawing/2014/main" id="{D0CC0874-DD8E-1EF2-C731-EF46A6A6B82A}"/>
              </a:ext>
            </a:extLst>
          </p:cNvPr>
          <p:cNvSpPr txBox="1"/>
          <p:nvPr/>
        </p:nvSpPr>
        <p:spPr>
          <a:xfrm>
            <a:off x="3073281" y="4487440"/>
            <a:ext cx="3913632" cy="369332"/>
          </a:xfrm>
          <a:prstGeom prst="rect">
            <a:avLst/>
          </a:prstGeom>
          <a:solidFill>
            <a:schemeClr val="bg1"/>
          </a:solidFill>
          <a:ln>
            <a:solidFill>
              <a:schemeClr val="tx1"/>
            </a:solidFill>
          </a:ln>
        </p:spPr>
        <p:txBody>
          <a:bodyPr wrap="square" rtlCol="0">
            <a:spAutoFit/>
          </a:bodyPr>
          <a:lstStyle/>
          <a:p>
            <a:pPr algn="ctr"/>
            <a:r>
              <a:rPr lang="en-US" dirty="0"/>
              <a:t>Adjustment of TFS to wind stress</a:t>
            </a:r>
          </a:p>
        </p:txBody>
      </p:sp>
      <p:sp>
        <p:nvSpPr>
          <p:cNvPr id="6" name="Rounded Rectangle 5">
            <a:extLst>
              <a:ext uri="{FF2B5EF4-FFF2-40B4-BE49-F238E27FC236}">
                <a16:creationId xmlns:a16="http://schemas.microsoft.com/office/drawing/2014/main" id="{E1944C51-F358-068A-66F1-A466F65D411B}"/>
              </a:ext>
            </a:extLst>
          </p:cNvPr>
          <p:cNvSpPr/>
          <p:nvPr/>
        </p:nvSpPr>
        <p:spPr>
          <a:xfrm>
            <a:off x="287294" y="4180091"/>
            <a:ext cx="7122695" cy="249053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a:extLst>
              <a:ext uri="{FF2B5EF4-FFF2-40B4-BE49-F238E27FC236}">
                <a16:creationId xmlns:a16="http://schemas.microsoft.com/office/drawing/2014/main" id="{8E11A7C3-C26C-234F-DB50-64E9135D8BDC}"/>
              </a:ext>
            </a:extLst>
          </p:cNvPr>
          <p:cNvSpPr/>
          <p:nvPr/>
        </p:nvSpPr>
        <p:spPr>
          <a:xfrm>
            <a:off x="926432" y="1467853"/>
            <a:ext cx="156410" cy="3914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3AC5807-036E-374A-2A42-39BB2F2DA4E7}"/>
              </a:ext>
            </a:extLst>
          </p:cNvPr>
          <p:cNvSpPr txBox="1"/>
          <p:nvPr/>
        </p:nvSpPr>
        <p:spPr>
          <a:xfrm>
            <a:off x="1123997" y="1467853"/>
            <a:ext cx="1773870" cy="369332"/>
          </a:xfrm>
          <a:prstGeom prst="rect">
            <a:avLst/>
          </a:prstGeom>
          <a:noFill/>
        </p:spPr>
        <p:txBody>
          <a:bodyPr wrap="square" rtlCol="0">
            <a:spAutoFit/>
          </a:bodyPr>
          <a:lstStyle/>
          <a:p>
            <a:r>
              <a:rPr lang="en-US" dirty="0"/>
              <a:t>Wind doubled </a:t>
            </a:r>
          </a:p>
        </p:txBody>
      </p:sp>
    </p:spTree>
    <p:extLst>
      <p:ext uri="{BB962C8B-B14F-4D97-AF65-F5344CB8AC3E}">
        <p14:creationId xmlns:p14="http://schemas.microsoft.com/office/powerpoint/2010/main" val="277783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2312</TotalTime>
  <Words>986</Words>
  <Application>Microsoft Macintosh PowerPoint</Application>
  <PresentationFormat>Widescreen</PresentationFormat>
  <Paragraphs>116</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Xihan Zhang</dc:creator>
  <cp:lastModifiedBy>Xihan Zhang</cp:lastModifiedBy>
  <cp:revision>175</cp:revision>
  <dcterms:created xsi:type="dcterms:W3CDTF">2022-10-12T04:32:26Z</dcterms:created>
  <dcterms:modified xsi:type="dcterms:W3CDTF">2022-10-31T21:33:07Z</dcterms:modified>
</cp:coreProperties>
</file>