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300" r:id="rId2"/>
    <p:sldId id="351" r:id="rId3"/>
    <p:sldId id="677" r:id="rId4"/>
    <p:sldId id="879" r:id="rId5"/>
    <p:sldId id="679" r:id="rId6"/>
    <p:sldId id="676" r:id="rId7"/>
    <p:sldId id="860" r:id="rId8"/>
    <p:sldId id="862" r:id="rId9"/>
    <p:sldId id="863" r:id="rId10"/>
    <p:sldId id="880" r:id="rId11"/>
    <p:sldId id="859" r:id="rId12"/>
    <p:sldId id="695" r:id="rId13"/>
    <p:sldId id="852" r:id="rId14"/>
    <p:sldId id="739" r:id="rId15"/>
    <p:sldId id="867" r:id="rId16"/>
    <p:sldId id="876" r:id="rId17"/>
    <p:sldId id="877" r:id="rId18"/>
    <p:sldId id="872" r:id="rId19"/>
    <p:sldId id="868" r:id="rId20"/>
    <p:sldId id="869" r:id="rId21"/>
    <p:sldId id="87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EA81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52"/>
    <p:restoredTop sz="96405"/>
  </p:normalViewPr>
  <p:slideViewPr>
    <p:cSldViewPr snapToGrid="0" snapToObjects="1">
      <p:cViewPr>
        <p:scale>
          <a:sx n="147" d="100"/>
          <a:sy n="147" d="100"/>
        </p:scale>
        <p:origin x="384" y="6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image" Target="../media/image33.jpeg"/><Relationship Id="rId2" Type="http://schemas.microsoft.com/office/2011/relationships/chartColorStyle" Target="colors1.xml"/><Relationship Id="rId1" Type="http://schemas.microsoft.com/office/2011/relationships/chartStyle" Target="style1.xml"/><Relationship Id="rId6" Type="http://schemas.openxmlformats.org/officeDocument/2006/relationships/package" Target="../embeddings/Microsoft_Excel_Worksheet.xlsx"/><Relationship Id="rId5" Type="http://schemas.openxmlformats.org/officeDocument/2006/relationships/image" Target="../media/image35.tiff"/><Relationship Id="rId4" Type="http://schemas.openxmlformats.org/officeDocument/2006/relationships/image" Target="../media/image34.tiff"/></Relationships>
</file>

<file path=ppt/charts/_rels/chart2.xml.rels><?xml version="1.0" encoding="UTF-8" standalone="yes"?>
<Relationships xmlns="http://schemas.openxmlformats.org/package/2006/relationships"><Relationship Id="rId3" Type="http://schemas.openxmlformats.org/officeDocument/2006/relationships/image" Target="../media/image33.jpeg"/><Relationship Id="rId2" Type="http://schemas.microsoft.com/office/2011/relationships/chartColorStyle" Target="colors2.xml"/><Relationship Id="rId1" Type="http://schemas.microsoft.com/office/2011/relationships/chartStyle" Target="style2.xml"/><Relationship Id="rId6" Type="http://schemas.openxmlformats.org/officeDocument/2006/relationships/package" Target="../embeddings/Microsoft_Excel_Worksheet1.xlsx"/><Relationship Id="rId5" Type="http://schemas.openxmlformats.org/officeDocument/2006/relationships/image" Target="../media/image35.tiff"/><Relationship Id="rId4" Type="http://schemas.openxmlformats.org/officeDocument/2006/relationships/image" Target="../media/image34.tiff"/></Relationships>
</file>

<file path=ppt/charts/_rels/chart3.xml.rels><?xml version="1.0" encoding="UTF-8" standalone="yes"?>
<Relationships xmlns="http://schemas.openxmlformats.org/package/2006/relationships"><Relationship Id="rId3" Type="http://schemas.openxmlformats.org/officeDocument/2006/relationships/image" Target="../media/image33.jpeg"/><Relationship Id="rId2" Type="http://schemas.microsoft.com/office/2011/relationships/chartColorStyle" Target="colors3.xml"/><Relationship Id="rId1" Type="http://schemas.microsoft.com/office/2011/relationships/chartStyle" Target="style3.xml"/><Relationship Id="rId6" Type="http://schemas.openxmlformats.org/officeDocument/2006/relationships/package" Target="../embeddings/Microsoft_Excel_Worksheet2.xlsx"/><Relationship Id="rId5" Type="http://schemas.openxmlformats.org/officeDocument/2006/relationships/image" Target="../media/image35.tiff"/><Relationship Id="rId4" Type="http://schemas.openxmlformats.org/officeDocument/2006/relationships/image" Target="../media/image34.tiff"/></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87503486618685"/>
          <c:y val="5.213702379051504E-2"/>
          <c:w val="0.64146246377493532"/>
          <c:h val="0.93963081455835096"/>
        </c:manualLayout>
      </c:layout>
      <c:pieChart>
        <c:varyColors val="1"/>
        <c:ser>
          <c:idx val="0"/>
          <c:order val="0"/>
          <c:tx>
            <c:strRef>
              <c:f>Sheet1!$B$1</c:f>
              <c:strCache>
                <c:ptCount val="1"/>
                <c:pt idx="0">
                  <c:v>Sales</c:v>
                </c:pt>
              </c:strCache>
            </c:strRef>
          </c:tx>
          <c:spPr>
            <a:ln>
              <a:solidFill>
                <a:schemeClr val="accent1">
                  <a:shade val="50000"/>
                  <a:alpha val="50000"/>
                </a:schemeClr>
              </a:solidFill>
            </a:ln>
          </c:spPr>
          <c:explosion val="12"/>
          <c:dPt>
            <c:idx val="0"/>
            <c:bubble3D val="0"/>
            <c:explosion val="5"/>
            <c:spPr>
              <a:blipFill dpi="0" rotWithShape="1">
                <a:blip xmlns:r="http://schemas.openxmlformats.org/officeDocument/2006/relationships" r:embed="rId3"/>
                <a:srcRect/>
                <a:stretch>
                  <a:fillRect/>
                </a:stretch>
              </a:blipFill>
              <a:ln>
                <a:solidFill>
                  <a:schemeClr val="accent1">
                    <a:shade val="50000"/>
                    <a:alpha val="50000"/>
                  </a:schemeClr>
                </a:solidFill>
              </a:ln>
              <a:effectLst/>
            </c:spPr>
            <c:extLst>
              <c:ext xmlns:c16="http://schemas.microsoft.com/office/drawing/2014/chart" uri="{C3380CC4-5D6E-409C-BE32-E72D297353CC}">
                <c16:uniqueId val="{00000001-FE2E-F343-A08D-92C50608C5C9}"/>
              </c:ext>
            </c:extLst>
          </c:dPt>
          <c:dPt>
            <c:idx val="1"/>
            <c:bubble3D val="0"/>
            <c:explosion val="4"/>
            <c:spPr>
              <a:blipFill dpi="0" rotWithShape="1">
                <a:blip xmlns:r="http://schemas.openxmlformats.org/officeDocument/2006/relationships" r:embed="rId4"/>
                <a:srcRect/>
                <a:stretch>
                  <a:fillRect/>
                </a:stretch>
              </a:blipFill>
              <a:ln>
                <a:solidFill>
                  <a:schemeClr val="accent1">
                    <a:shade val="50000"/>
                    <a:alpha val="50000"/>
                  </a:schemeClr>
                </a:solidFill>
              </a:ln>
              <a:effectLst/>
            </c:spPr>
            <c:extLst>
              <c:ext xmlns:c16="http://schemas.microsoft.com/office/drawing/2014/chart" uri="{C3380CC4-5D6E-409C-BE32-E72D297353CC}">
                <c16:uniqueId val="{00000003-FE2E-F343-A08D-92C50608C5C9}"/>
              </c:ext>
            </c:extLst>
          </c:dPt>
          <c:dPt>
            <c:idx val="2"/>
            <c:bubble3D val="0"/>
            <c:explosion val="5"/>
            <c:spPr>
              <a:blipFill dpi="0" rotWithShape="1">
                <a:blip xmlns:r="http://schemas.openxmlformats.org/officeDocument/2006/relationships" r:embed="rId5"/>
                <a:srcRect/>
                <a:stretch>
                  <a:fillRect/>
                </a:stretch>
              </a:blipFill>
              <a:ln>
                <a:solidFill>
                  <a:schemeClr val="accent1">
                    <a:shade val="50000"/>
                    <a:alpha val="50000"/>
                  </a:schemeClr>
                </a:solidFill>
              </a:ln>
              <a:effectLst/>
            </c:spPr>
            <c:extLst>
              <c:ext xmlns:c16="http://schemas.microsoft.com/office/drawing/2014/chart" uri="{C3380CC4-5D6E-409C-BE32-E72D297353CC}">
                <c16:uniqueId val="{00000005-FE2E-F343-A08D-92C50608C5C9}"/>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solidFill>
                  <a:schemeClr val="accent1">
                    <a:shade val="50000"/>
                    <a:alpha val="50000"/>
                  </a:schemeClr>
                </a:solidFill>
              </a:ln>
              <a:effectLst/>
            </c:spPr>
            <c:extLst>
              <c:ext xmlns:c16="http://schemas.microsoft.com/office/drawing/2014/chart" uri="{C3380CC4-5D6E-409C-BE32-E72D297353CC}">
                <c16:uniqueId val="{00000007-FE2E-F343-A08D-92C50608C5C9}"/>
              </c:ext>
            </c:extLst>
          </c:dPt>
          <c:dLbls>
            <c:delete val="1"/>
          </c:dLbls>
          <c:cat>
            <c:strRef>
              <c:f>Sheet1!$A$2:$A$5</c:f>
              <c:strCache>
                <c:ptCount val="3"/>
                <c:pt idx="0">
                  <c:v>1st Qtr</c:v>
                </c:pt>
                <c:pt idx="1">
                  <c:v>2nd Qtr</c:v>
                </c:pt>
                <c:pt idx="2">
                  <c:v>3rd Qtr</c:v>
                </c:pt>
              </c:strCache>
            </c:strRef>
          </c:cat>
          <c:val>
            <c:numRef>
              <c:f>Sheet1!$B$2:$B$5</c:f>
              <c:numCache>
                <c:formatCode>General</c:formatCode>
                <c:ptCount val="4"/>
                <c:pt idx="0">
                  <c:v>3</c:v>
                </c:pt>
                <c:pt idx="1">
                  <c:v>3</c:v>
                </c:pt>
                <c:pt idx="2">
                  <c:v>3</c:v>
                </c:pt>
              </c:numCache>
            </c:numRef>
          </c:val>
          <c:extLst>
            <c:ext xmlns:c16="http://schemas.microsoft.com/office/drawing/2014/chart" uri="{C3380CC4-5D6E-409C-BE32-E72D297353CC}">
              <c16:uniqueId val="{00000008-FE2E-F343-A08D-92C50608C5C9}"/>
            </c:ext>
          </c:extLst>
        </c:ser>
        <c:dLbls>
          <c:dLblPos val="inEnd"/>
          <c:showLegendKey val="0"/>
          <c:showVal val="0"/>
          <c:showCatName val="0"/>
          <c:showSerName val="0"/>
          <c:showPercent val="1"/>
          <c:showBubbleSize val="0"/>
          <c:showLeaderLines val="1"/>
        </c:dLbls>
        <c:firstSliceAng val="12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6">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87503486618685"/>
          <c:y val="5.213702379051504E-2"/>
          <c:w val="0.64146246377493532"/>
          <c:h val="0.93963081455835096"/>
        </c:manualLayout>
      </c:layout>
      <c:pieChart>
        <c:varyColors val="1"/>
        <c:ser>
          <c:idx val="0"/>
          <c:order val="0"/>
          <c:tx>
            <c:strRef>
              <c:f>Sheet1!$B$1</c:f>
              <c:strCache>
                <c:ptCount val="1"/>
                <c:pt idx="0">
                  <c:v>Sales</c:v>
                </c:pt>
              </c:strCache>
            </c:strRef>
          </c:tx>
          <c:spPr>
            <a:ln>
              <a:solidFill>
                <a:schemeClr val="accent1">
                  <a:shade val="50000"/>
                  <a:alpha val="50000"/>
                </a:schemeClr>
              </a:solidFill>
            </a:ln>
          </c:spPr>
          <c:explosion val="12"/>
          <c:dPt>
            <c:idx val="0"/>
            <c:bubble3D val="0"/>
            <c:explosion val="5"/>
            <c:spPr>
              <a:blipFill dpi="0" rotWithShape="1">
                <a:blip xmlns:r="http://schemas.openxmlformats.org/officeDocument/2006/relationships" r:embed="rId3"/>
                <a:srcRect/>
                <a:stretch>
                  <a:fillRect/>
                </a:stretch>
              </a:blipFill>
              <a:ln>
                <a:solidFill>
                  <a:schemeClr val="accent1">
                    <a:shade val="50000"/>
                    <a:alpha val="50000"/>
                  </a:schemeClr>
                </a:solidFill>
              </a:ln>
              <a:effectLst/>
            </c:spPr>
            <c:extLst>
              <c:ext xmlns:c16="http://schemas.microsoft.com/office/drawing/2014/chart" uri="{C3380CC4-5D6E-409C-BE32-E72D297353CC}">
                <c16:uniqueId val="{00000001-FE2E-F343-A08D-92C50608C5C9}"/>
              </c:ext>
            </c:extLst>
          </c:dPt>
          <c:dPt>
            <c:idx val="1"/>
            <c:bubble3D val="0"/>
            <c:explosion val="4"/>
            <c:spPr>
              <a:blipFill dpi="0" rotWithShape="1">
                <a:blip xmlns:r="http://schemas.openxmlformats.org/officeDocument/2006/relationships" r:embed="rId4"/>
                <a:srcRect/>
                <a:stretch>
                  <a:fillRect/>
                </a:stretch>
              </a:blipFill>
              <a:ln>
                <a:solidFill>
                  <a:schemeClr val="accent1">
                    <a:shade val="50000"/>
                    <a:alpha val="50000"/>
                  </a:schemeClr>
                </a:solidFill>
              </a:ln>
              <a:effectLst/>
            </c:spPr>
            <c:extLst>
              <c:ext xmlns:c16="http://schemas.microsoft.com/office/drawing/2014/chart" uri="{C3380CC4-5D6E-409C-BE32-E72D297353CC}">
                <c16:uniqueId val="{00000003-FE2E-F343-A08D-92C50608C5C9}"/>
              </c:ext>
            </c:extLst>
          </c:dPt>
          <c:dPt>
            <c:idx val="2"/>
            <c:bubble3D val="0"/>
            <c:explosion val="5"/>
            <c:spPr>
              <a:blipFill dpi="0" rotWithShape="1">
                <a:blip xmlns:r="http://schemas.openxmlformats.org/officeDocument/2006/relationships" r:embed="rId5"/>
                <a:srcRect/>
                <a:stretch>
                  <a:fillRect/>
                </a:stretch>
              </a:blipFill>
              <a:ln>
                <a:solidFill>
                  <a:schemeClr val="accent1">
                    <a:shade val="50000"/>
                    <a:alpha val="50000"/>
                  </a:schemeClr>
                </a:solidFill>
              </a:ln>
              <a:effectLst/>
            </c:spPr>
            <c:extLst>
              <c:ext xmlns:c16="http://schemas.microsoft.com/office/drawing/2014/chart" uri="{C3380CC4-5D6E-409C-BE32-E72D297353CC}">
                <c16:uniqueId val="{00000005-FE2E-F343-A08D-92C50608C5C9}"/>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solidFill>
                  <a:schemeClr val="accent1">
                    <a:shade val="50000"/>
                    <a:alpha val="50000"/>
                  </a:schemeClr>
                </a:solidFill>
              </a:ln>
              <a:effectLst/>
            </c:spPr>
            <c:extLst>
              <c:ext xmlns:c16="http://schemas.microsoft.com/office/drawing/2014/chart" uri="{C3380CC4-5D6E-409C-BE32-E72D297353CC}">
                <c16:uniqueId val="{00000007-FE2E-F343-A08D-92C50608C5C9}"/>
              </c:ext>
            </c:extLst>
          </c:dPt>
          <c:dLbls>
            <c:delete val="1"/>
          </c:dLbls>
          <c:cat>
            <c:strRef>
              <c:f>Sheet1!$A$2:$A$5</c:f>
              <c:strCache>
                <c:ptCount val="3"/>
                <c:pt idx="0">
                  <c:v>1st Qtr</c:v>
                </c:pt>
                <c:pt idx="1">
                  <c:v>2nd Qtr</c:v>
                </c:pt>
                <c:pt idx="2">
                  <c:v>3rd Qtr</c:v>
                </c:pt>
              </c:strCache>
            </c:strRef>
          </c:cat>
          <c:val>
            <c:numRef>
              <c:f>Sheet1!$B$2:$B$5</c:f>
              <c:numCache>
                <c:formatCode>General</c:formatCode>
                <c:ptCount val="4"/>
                <c:pt idx="0">
                  <c:v>3</c:v>
                </c:pt>
                <c:pt idx="1">
                  <c:v>3</c:v>
                </c:pt>
                <c:pt idx="2">
                  <c:v>3</c:v>
                </c:pt>
              </c:numCache>
            </c:numRef>
          </c:val>
          <c:extLst>
            <c:ext xmlns:c16="http://schemas.microsoft.com/office/drawing/2014/chart" uri="{C3380CC4-5D6E-409C-BE32-E72D297353CC}">
              <c16:uniqueId val="{00000008-FE2E-F343-A08D-92C50608C5C9}"/>
            </c:ext>
          </c:extLst>
        </c:ser>
        <c:dLbls>
          <c:dLblPos val="inEnd"/>
          <c:showLegendKey val="0"/>
          <c:showVal val="0"/>
          <c:showCatName val="0"/>
          <c:showSerName val="0"/>
          <c:showPercent val="1"/>
          <c:showBubbleSize val="0"/>
          <c:showLeaderLines val="1"/>
        </c:dLbls>
        <c:firstSliceAng val="12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6">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87503486618685"/>
          <c:y val="5.213702379051504E-2"/>
          <c:w val="0.64146246377493532"/>
          <c:h val="0.93963081455835096"/>
        </c:manualLayout>
      </c:layout>
      <c:pieChart>
        <c:varyColors val="1"/>
        <c:ser>
          <c:idx val="0"/>
          <c:order val="0"/>
          <c:tx>
            <c:strRef>
              <c:f>Sheet1!$B$1</c:f>
              <c:strCache>
                <c:ptCount val="1"/>
                <c:pt idx="0">
                  <c:v>Sales</c:v>
                </c:pt>
              </c:strCache>
            </c:strRef>
          </c:tx>
          <c:spPr>
            <a:ln>
              <a:solidFill>
                <a:schemeClr val="accent1">
                  <a:shade val="50000"/>
                  <a:alpha val="50000"/>
                </a:schemeClr>
              </a:solidFill>
            </a:ln>
          </c:spPr>
          <c:explosion val="12"/>
          <c:dPt>
            <c:idx val="0"/>
            <c:bubble3D val="0"/>
            <c:explosion val="5"/>
            <c:spPr>
              <a:blipFill dpi="0" rotWithShape="1">
                <a:blip xmlns:r="http://schemas.openxmlformats.org/officeDocument/2006/relationships" r:embed="rId3"/>
                <a:srcRect/>
                <a:stretch>
                  <a:fillRect/>
                </a:stretch>
              </a:blipFill>
              <a:ln>
                <a:solidFill>
                  <a:schemeClr val="accent1">
                    <a:shade val="50000"/>
                    <a:alpha val="50000"/>
                  </a:schemeClr>
                </a:solidFill>
              </a:ln>
              <a:effectLst/>
            </c:spPr>
            <c:extLst>
              <c:ext xmlns:c16="http://schemas.microsoft.com/office/drawing/2014/chart" uri="{C3380CC4-5D6E-409C-BE32-E72D297353CC}">
                <c16:uniqueId val="{00000001-FE2E-F343-A08D-92C50608C5C9}"/>
              </c:ext>
            </c:extLst>
          </c:dPt>
          <c:dPt>
            <c:idx val="1"/>
            <c:bubble3D val="0"/>
            <c:explosion val="4"/>
            <c:spPr>
              <a:blipFill dpi="0" rotWithShape="1">
                <a:blip xmlns:r="http://schemas.openxmlformats.org/officeDocument/2006/relationships" r:embed="rId4"/>
                <a:srcRect/>
                <a:stretch>
                  <a:fillRect/>
                </a:stretch>
              </a:blipFill>
              <a:ln>
                <a:solidFill>
                  <a:schemeClr val="accent1">
                    <a:shade val="50000"/>
                    <a:alpha val="50000"/>
                  </a:schemeClr>
                </a:solidFill>
              </a:ln>
              <a:effectLst/>
            </c:spPr>
            <c:extLst>
              <c:ext xmlns:c16="http://schemas.microsoft.com/office/drawing/2014/chart" uri="{C3380CC4-5D6E-409C-BE32-E72D297353CC}">
                <c16:uniqueId val="{00000003-FE2E-F343-A08D-92C50608C5C9}"/>
              </c:ext>
            </c:extLst>
          </c:dPt>
          <c:dPt>
            <c:idx val="2"/>
            <c:bubble3D val="0"/>
            <c:explosion val="5"/>
            <c:spPr>
              <a:blipFill dpi="0" rotWithShape="1">
                <a:blip xmlns:r="http://schemas.openxmlformats.org/officeDocument/2006/relationships" r:embed="rId5"/>
                <a:srcRect/>
                <a:stretch>
                  <a:fillRect/>
                </a:stretch>
              </a:blipFill>
              <a:ln>
                <a:solidFill>
                  <a:schemeClr val="accent1">
                    <a:shade val="50000"/>
                    <a:alpha val="50000"/>
                  </a:schemeClr>
                </a:solidFill>
              </a:ln>
              <a:effectLst/>
            </c:spPr>
            <c:extLst>
              <c:ext xmlns:c16="http://schemas.microsoft.com/office/drawing/2014/chart" uri="{C3380CC4-5D6E-409C-BE32-E72D297353CC}">
                <c16:uniqueId val="{00000005-FE2E-F343-A08D-92C50608C5C9}"/>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solidFill>
                  <a:schemeClr val="accent1">
                    <a:shade val="50000"/>
                    <a:alpha val="50000"/>
                  </a:schemeClr>
                </a:solidFill>
              </a:ln>
              <a:effectLst/>
            </c:spPr>
            <c:extLst>
              <c:ext xmlns:c16="http://schemas.microsoft.com/office/drawing/2014/chart" uri="{C3380CC4-5D6E-409C-BE32-E72D297353CC}">
                <c16:uniqueId val="{00000007-FE2E-F343-A08D-92C50608C5C9}"/>
              </c:ext>
            </c:extLst>
          </c:dPt>
          <c:dLbls>
            <c:delete val="1"/>
          </c:dLbls>
          <c:cat>
            <c:strRef>
              <c:f>Sheet1!$A$2:$A$5</c:f>
              <c:strCache>
                <c:ptCount val="3"/>
                <c:pt idx="0">
                  <c:v>1st Qtr</c:v>
                </c:pt>
                <c:pt idx="1">
                  <c:v>2nd Qtr</c:v>
                </c:pt>
                <c:pt idx="2">
                  <c:v>3rd Qtr</c:v>
                </c:pt>
              </c:strCache>
            </c:strRef>
          </c:cat>
          <c:val>
            <c:numRef>
              <c:f>Sheet1!$B$2:$B$5</c:f>
              <c:numCache>
                <c:formatCode>General</c:formatCode>
                <c:ptCount val="4"/>
                <c:pt idx="0">
                  <c:v>3</c:v>
                </c:pt>
                <c:pt idx="1">
                  <c:v>3</c:v>
                </c:pt>
                <c:pt idx="2">
                  <c:v>3</c:v>
                </c:pt>
              </c:numCache>
            </c:numRef>
          </c:val>
          <c:extLst>
            <c:ext xmlns:c16="http://schemas.microsoft.com/office/drawing/2014/chart" uri="{C3380CC4-5D6E-409C-BE32-E72D297353CC}">
              <c16:uniqueId val="{00000008-FE2E-F343-A08D-92C50608C5C9}"/>
            </c:ext>
          </c:extLst>
        </c:ser>
        <c:dLbls>
          <c:dLblPos val="inEnd"/>
          <c:showLegendKey val="0"/>
          <c:showVal val="0"/>
          <c:showCatName val="0"/>
          <c:showSerName val="0"/>
          <c:showPercent val="1"/>
          <c:showBubbleSize val="0"/>
          <c:showLeaderLines val="1"/>
        </c:dLbls>
        <c:firstSliceAng val="12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6">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ED52E8-A3F2-BF4D-A4EE-E656AFCE7B75}" type="datetimeFigureOut">
              <a:rPr lang="en-US" smtClean="0"/>
              <a:t>10/28/22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93646A-1A09-484E-894A-E3E608E50894}" type="slidenum">
              <a:rPr lang="en-US" smtClean="0"/>
              <a:t>‹#›</a:t>
            </a:fld>
            <a:endParaRPr lang="en-US"/>
          </a:p>
        </p:txBody>
      </p:sp>
    </p:spTree>
    <p:extLst>
      <p:ext uri="{BB962C8B-B14F-4D97-AF65-F5344CB8AC3E}">
        <p14:creationId xmlns:p14="http://schemas.microsoft.com/office/powerpoint/2010/main" val="350382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I’m Tyler, a postdoc down in Hobart, and I’ll give you a quick </a:t>
            </a:r>
            <a:r>
              <a:rPr lang="en-US" dirty="0" err="1"/>
              <a:t>schpeel</a:t>
            </a:r>
            <a:r>
              <a:rPr lang="en-US" dirty="0"/>
              <a:t> on the sensitivity of Southern Ocean carbon cycling to grazing rates in a global marine </a:t>
            </a:r>
            <a:r>
              <a:rPr lang="en-US" dirty="0" err="1"/>
              <a:t>biogeocheical</a:t>
            </a:r>
            <a:r>
              <a:rPr lang="en-US" dirty="0"/>
              <a:t> model.</a:t>
            </a:r>
          </a:p>
        </p:txBody>
      </p:sp>
      <p:sp>
        <p:nvSpPr>
          <p:cNvPr id="4" name="Slide Number Placeholder 3"/>
          <p:cNvSpPr>
            <a:spLocks noGrp="1"/>
          </p:cNvSpPr>
          <p:nvPr>
            <p:ph type="sldNum" sz="quarter" idx="5"/>
          </p:nvPr>
        </p:nvSpPr>
        <p:spPr/>
        <p:txBody>
          <a:bodyPr/>
          <a:lstStyle/>
          <a:p>
            <a:fld id="{FDE06F9D-B5F1-514E-AFEF-3B772BF6F7A6}" type="slidenum">
              <a:rPr lang="en-US" smtClean="0"/>
              <a:t>1</a:t>
            </a:fld>
            <a:endParaRPr lang="en-US"/>
          </a:p>
        </p:txBody>
      </p:sp>
    </p:spTree>
    <p:extLst>
      <p:ext uri="{BB962C8B-B14F-4D97-AF65-F5344CB8AC3E}">
        <p14:creationId xmlns:p14="http://schemas.microsoft.com/office/powerpoint/2010/main" val="3063074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In the outer circle a schematic 10 CMIP6 BGC planktonic food webs is shown. Outside each schematic the name of the model, the country of development, and the number of parameters in the grazing formulation are noted.</a:t>
            </a:r>
          </a:p>
          <a:p>
            <a:endParaRPr lang="en-US" dirty="0"/>
          </a:p>
          <a:p>
            <a:endParaRPr lang="en-US" dirty="0"/>
          </a:p>
          <a:p>
            <a:r>
              <a:rPr lang="en-US" dirty="0"/>
              <a:t>* Add Flags to </a:t>
            </a:r>
            <a:r>
              <a:rPr lang="en-US" dirty="0" err="1"/>
              <a:t>stree</a:t>
            </a:r>
            <a:r>
              <a:rPr lang="en-US" dirty="0"/>
              <a:t> international bit?</a:t>
            </a:r>
          </a:p>
          <a:p>
            <a:r>
              <a:rPr lang="en-US" dirty="0"/>
              <a:t>Show Range</a:t>
            </a:r>
          </a:p>
          <a:p>
            <a:endParaRPr lang="en-US" dirty="0"/>
          </a:p>
          <a:p>
            <a:r>
              <a:rPr lang="en-US" dirty="0"/>
              <a:t>Get Text box angle consistent with mean of bounding line</a:t>
            </a:r>
          </a:p>
          <a:p>
            <a:r>
              <a:rPr lang="en-US" dirty="0"/>
              <a:t>	-Same with Schematics</a:t>
            </a:r>
          </a:p>
        </p:txBody>
      </p:sp>
      <p:sp>
        <p:nvSpPr>
          <p:cNvPr id="4" name="Slide Number Placeholder 3"/>
          <p:cNvSpPr>
            <a:spLocks noGrp="1"/>
          </p:cNvSpPr>
          <p:nvPr>
            <p:ph type="sldNum" sz="quarter" idx="5"/>
          </p:nvPr>
        </p:nvSpPr>
        <p:spPr/>
        <p:txBody>
          <a:bodyPr/>
          <a:lstStyle/>
          <a:p>
            <a:fld id="{FC5E30E2-48E7-FB44-BAD6-E21840205E9C}" type="slidenum">
              <a:rPr lang="en-US" smtClean="0"/>
              <a:t>10</a:t>
            </a:fld>
            <a:endParaRPr lang="en-US"/>
          </a:p>
        </p:txBody>
      </p:sp>
    </p:spTree>
    <p:extLst>
      <p:ext uri="{BB962C8B-B14F-4D97-AF65-F5344CB8AC3E}">
        <p14:creationId xmlns:p14="http://schemas.microsoft.com/office/powerpoint/2010/main" val="3994829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In the outer circle a schematic 10 CMIP6 BGC planktonic food webs is shown. Outside each schematic the name of the model, the country of development, and the number of parameters in the grazing formulation are noted.</a:t>
            </a:r>
          </a:p>
          <a:p>
            <a:endParaRPr lang="en-US" dirty="0"/>
          </a:p>
          <a:p>
            <a:endParaRPr lang="en-US" dirty="0"/>
          </a:p>
          <a:p>
            <a:r>
              <a:rPr lang="en-US" dirty="0"/>
              <a:t>* Add Flags to </a:t>
            </a:r>
            <a:r>
              <a:rPr lang="en-US" dirty="0" err="1"/>
              <a:t>stree</a:t>
            </a:r>
            <a:r>
              <a:rPr lang="en-US" dirty="0"/>
              <a:t> international bit?</a:t>
            </a:r>
          </a:p>
          <a:p>
            <a:r>
              <a:rPr lang="en-US" dirty="0"/>
              <a:t>Show Range</a:t>
            </a:r>
          </a:p>
          <a:p>
            <a:endParaRPr lang="en-US" dirty="0"/>
          </a:p>
          <a:p>
            <a:r>
              <a:rPr lang="en-US" dirty="0"/>
              <a:t>Get Text box angle consistent with mean of bounding line</a:t>
            </a:r>
          </a:p>
          <a:p>
            <a:r>
              <a:rPr lang="en-US" dirty="0"/>
              <a:t>	-Same with Schematics</a:t>
            </a:r>
          </a:p>
        </p:txBody>
      </p:sp>
      <p:sp>
        <p:nvSpPr>
          <p:cNvPr id="4" name="Slide Number Placeholder 3"/>
          <p:cNvSpPr>
            <a:spLocks noGrp="1"/>
          </p:cNvSpPr>
          <p:nvPr>
            <p:ph type="sldNum" sz="quarter" idx="5"/>
          </p:nvPr>
        </p:nvSpPr>
        <p:spPr/>
        <p:txBody>
          <a:bodyPr/>
          <a:lstStyle/>
          <a:p>
            <a:fld id="{FC5E30E2-48E7-FB44-BAD6-E21840205E9C}" type="slidenum">
              <a:rPr lang="en-US" smtClean="0"/>
              <a:t>11</a:t>
            </a:fld>
            <a:endParaRPr lang="en-US"/>
          </a:p>
        </p:txBody>
      </p:sp>
    </p:spTree>
    <p:extLst>
      <p:ext uri="{BB962C8B-B14F-4D97-AF65-F5344CB8AC3E}">
        <p14:creationId xmlns:p14="http://schemas.microsoft.com/office/powerpoint/2010/main" val="2005934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283CC5-7CA1-DA42-A162-A74A963FE816}" type="slidenum">
              <a:rPr lang="en-US" smtClean="0"/>
              <a:t>12</a:t>
            </a:fld>
            <a:endParaRPr lang="en-US"/>
          </a:p>
        </p:txBody>
      </p:sp>
    </p:spTree>
    <p:extLst>
      <p:ext uri="{BB962C8B-B14F-4D97-AF65-F5344CB8AC3E}">
        <p14:creationId xmlns:p14="http://schemas.microsoft.com/office/powerpoint/2010/main" val="4246635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So, for example, in two ensembles tuned to the same net primary production, I found a 2 Pg/</a:t>
            </a:r>
            <a:r>
              <a:rPr lang="en-AU" sz="1200" kern="1200" dirty="0" err="1">
                <a:solidFill>
                  <a:schemeClr val="tx1"/>
                </a:solidFill>
                <a:effectLst/>
                <a:latin typeface="+mn-lt"/>
                <a:ea typeface="+mn-ea"/>
                <a:cs typeface="+mn-cs"/>
              </a:rPr>
              <a:t>yr</a:t>
            </a:r>
            <a:r>
              <a:rPr lang="en-AU" sz="1200" kern="1200" dirty="0">
                <a:solidFill>
                  <a:schemeClr val="tx1"/>
                </a:solidFill>
                <a:effectLst/>
                <a:latin typeface="+mn-lt"/>
                <a:ea typeface="+mn-ea"/>
                <a:cs typeface="+mn-cs"/>
              </a:rPr>
              <a:t> difference in how much of that carbon got sequestered. That’s double the most optimistic estimates of Southern Ocean Iron Fertilization, and more concerningly the difference in grazing pressure prescribed in those two ensembles, was less than 5% of the full range prescribed in contemporary IPCC models.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This all goes to say, there could be a huge bias in predictions of the biological pump based on how we assume zooplankton are grazing.  </a:t>
            </a:r>
            <a:endParaRPr lang="en-US" dirty="0"/>
          </a:p>
          <a:p>
            <a:endParaRPr lang="en-US" dirty="0"/>
          </a:p>
        </p:txBody>
      </p:sp>
      <p:sp>
        <p:nvSpPr>
          <p:cNvPr id="4" name="Slide Number Placeholder 3"/>
          <p:cNvSpPr>
            <a:spLocks noGrp="1"/>
          </p:cNvSpPr>
          <p:nvPr>
            <p:ph type="sldNum" sz="quarter" idx="5"/>
          </p:nvPr>
        </p:nvSpPr>
        <p:spPr/>
        <p:txBody>
          <a:bodyPr/>
          <a:lstStyle/>
          <a:p>
            <a:fld id="{A4FB8746-100F-CD43-80A6-FD578BC89C60}" type="slidenum">
              <a:rPr lang="en-US" smtClean="0"/>
              <a:t>13</a:t>
            </a:fld>
            <a:endParaRPr lang="en-US"/>
          </a:p>
        </p:txBody>
      </p:sp>
    </p:spTree>
    <p:extLst>
      <p:ext uri="{BB962C8B-B14F-4D97-AF65-F5344CB8AC3E}">
        <p14:creationId xmlns:p14="http://schemas.microsoft.com/office/powerpoint/2010/main" val="2741897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do type II next to type III?</a:t>
            </a:r>
          </a:p>
          <a:p>
            <a:endParaRPr lang="en-US" dirty="0"/>
          </a:p>
          <a:p>
            <a:r>
              <a:rPr lang="en-US" dirty="0"/>
              <a:t>Or just one </a:t>
            </a:r>
            <a:r>
              <a:rPr lang="en-US" dirty="0" err="1"/>
              <a:t>globa</a:t>
            </a:r>
            <a:r>
              <a:rPr lang="en-US" dirty="0"/>
              <a:t>?</a:t>
            </a:r>
          </a:p>
        </p:txBody>
      </p:sp>
      <p:sp>
        <p:nvSpPr>
          <p:cNvPr id="4" name="Slide Number Placeholder 3"/>
          <p:cNvSpPr>
            <a:spLocks noGrp="1"/>
          </p:cNvSpPr>
          <p:nvPr>
            <p:ph type="sldNum" sz="quarter" idx="5"/>
          </p:nvPr>
        </p:nvSpPr>
        <p:spPr/>
        <p:txBody>
          <a:bodyPr/>
          <a:lstStyle/>
          <a:p>
            <a:fld id="{939460D9-55C2-3044-A5AA-51585BF4BBFF}" type="slidenum">
              <a:rPr lang="en-US" smtClean="0"/>
              <a:t>14</a:t>
            </a:fld>
            <a:endParaRPr lang="en-US"/>
          </a:p>
        </p:txBody>
      </p:sp>
    </p:spTree>
    <p:extLst>
      <p:ext uri="{BB962C8B-B14F-4D97-AF65-F5344CB8AC3E}">
        <p14:creationId xmlns:p14="http://schemas.microsoft.com/office/powerpoint/2010/main" val="748710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if we can get it right (one way or another), and start to feel more confident about the way </a:t>
            </a:r>
            <a:r>
              <a:rPr lang="en-US" dirty="0" err="1"/>
              <a:t>bgc</a:t>
            </a:r>
            <a:r>
              <a:rPr lang="en-US" dirty="0"/>
              <a:t> models simulate grazing, I think it will open up a lot of really interesting avenues for investigation into how marine carbon cycling will respond to a changing climate.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just as one hypothesis, we have all these competing physical processes with plenty of uncertainties, but lets say the ones that increase light and reduce nutrients (so shallower mixing, say) end up dominating in the SO</a:t>
            </a:r>
          </a:p>
          <a:p>
            <a:endParaRPr lang="en-US" dirty="0"/>
          </a:p>
        </p:txBody>
      </p:sp>
      <p:sp>
        <p:nvSpPr>
          <p:cNvPr id="4" name="Slide Number Placeholder 3"/>
          <p:cNvSpPr>
            <a:spLocks noGrp="1"/>
          </p:cNvSpPr>
          <p:nvPr>
            <p:ph type="sldNum" sz="quarter" idx="5"/>
          </p:nvPr>
        </p:nvSpPr>
        <p:spPr/>
        <p:txBody>
          <a:bodyPr/>
          <a:lstStyle/>
          <a:p>
            <a:fld id="{A4FB8746-100F-CD43-80A6-FD578BC89C60}" type="slidenum">
              <a:rPr lang="en-US" smtClean="0"/>
              <a:t>16</a:t>
            </a:fld>
            <a:endParaRPr lang="en-US"/>
          </a:p>
        </p:txBody>
      </p:sp>
    </p:spTree>
    <p:extLst>
      <p:ext uri="{BB962C8B-B14F-4D97-AF65-F5344CB8AC3E}">
        <p14:creationId xmlns:p14="http://schemas.microsoft.com/office/powerpoint/2010/main" val="3889813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This should lead to a shift toward small phytoplankton which have higher light requirements but lower nutrient requirements.</a:t>
            </a:r>
          </a:p>
        </p:txBody>
      </p:sp>
      <p:sp>
        <p:nvSpPr>
          <p:cNvPr id="4" name="Slide Number Placeholder 3"/>
          <p:cNvSpPr>
            <a:spLocks noGrp="1"/>
          </p:cNvSpPr>
          <p:nvPr>
            <p:ph type="sldNum" sz="quarter" idx="5"/>
          </p:nvPr>
        </p:nvSpPr>
        <p:spPr/>
        <p:txBody>
          <a:bodyPr/>
          <a:lstStyle/>
          <a:p>
            <a:fld id="{A4FB8746-100F-CD43-80A6-FD578BC89C60}" type="slidenum">
              <a:rPr lang="en-US" smtClean="0"/>
              <a:t>17</a:t>
            </a:fld>
            <a:endParaRPr lang="en-US"/>
          </a:p>
        </p:txBody>
      </p:sp>
    </p:spTree>
    <p:extLst>
      <p:ext uri="{BB962C8B-B14F-4D97-AF65-F5344CB8AC3E}">
        <p14:creationId xmlns:p14="http://schemas.microsoft.com/office/powerpoint/2010/main" val="3048697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And in turn, that shift to small phytoplankton would likely be followed by a shift to </a:t>
            </a:r>
            <a:r>
              <a:rPr lang="en-US" dirty="0" err="1"/>
              <a:t>salpes</a:t>
            </a:r>
            <a:r>
              <a:rPr lang="en-US" dirty="0"/>
              <a:t> and other filter feeders and microzooplankton which graze faster but are only physically capable of grazing on those smaller phytoplankton.</a:t>
            </a:r>
          </a:p>
          <a:p>
            <a:endParaRPr lang="en-US" dirty="0"/>
          </a:p>
          <a:p>
            <a:r>
              <a:rPr lang="en-US" dirty="0"/>
              <a:t>Now in addition to preferring small phytoplankton and grazing faster, these zooplankton also typically cant swim and have lower carbon content than your canonical crustacean,</a:t>
            </a:r>
          </a:p>
          <a:p>
            <a:endParaRPr lang="en-US" dirty="0"/>
          </a:p>
          <a:p>
            <a:r>
              <a:rPr lang="en-US" dirty="0"/>
              <a:t>That means they are going to have totally different active and passive carbon export pathways that could be parameterized.</a:t>
            </a:r>
          </a:p>
          <a:p>
            <a:r>
              <a:rPr lang="en-US" dirty="0"/>
              <a:t>…</a:t>
            </a:r>
          </a:p>
          <a:p>
            <a:r>
              <a:rPr lang="en-US" dirty="0"/>
              <a:t>Which is all to say I'm quite curious how that all would play out in terms of the strength of the biological pump and ULTIMATELY the ocean's ability to buffer a changing climate. </a:t>
            </a:r>
          </a:p>
          <a:p>
            <a:endParaRPr lang="en-US" dirty="0"/>
          </a:p>
          <a:p>
            <a:r>
              <a:rPr lang="en-US" dirty="0"/>
              <a:t>So, This is where I think </a:t>
            </a:r>
            <a:r>
              <a:rPr lang="en-US" dirty="0" err="1"/>
              <a:t>bgc</a:t>
            </a:r>
            <a:r>
              <a:rPr lang="en-US" dirty="0"/>
              <a:t> models are so valuable, we can qualitatively all predict the direction of any given process, but to figure out how they all combine, and which ones win out, and what that means for our future, we really do need a computer to do the math.</a:t>
            </a:r>
          </a:p>
        </p:txBody>
      </p:sp>
      <p:sp>
        <p:nvSpPr>
          <p:cNvPr id="4" name="Slide Number Placeholder 3"/>
          <p:cNvSpPr>
            <a:spLocks noGrp="1"/>
          </p:cNvSpPr>
          <p:nvPr>
            <p:ph type="sldNum" sz="quarter" idx="5"/>
          </p:nvPr>
        </p:nvSpPr>
        <p:spPr/>
        <p:txBody>
          <a:bodyPr/>
          <a:lstStyle/>
          <a:p>
            <a:fld id="{A4FB8746-100F-CD43-80A6-FD578BC89C60}" type="slidenum">
              <a:rPr lang="en-US" smtClean="0"/>
              <a:t>18</a:t>
            </a:fld>
            <a:endParaRPr lang="en-US"/>
          </a:p>
        </p:txBody>
      </p:sp>
    </p:spTree>
    <p:extLst>
      <p:ext uri="{BB962C8B-B14F-4D97-AF65-F5344CB8AC3E}">
        <p14:creationId xmlns:p14="http://schemas.microsoft.com/office/powerpoint/2010/main" val="2115682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And with that, I'm done!</a:t>
            </a:r>
          </a:p>
          <a:p>
            <a:endParaRPr lang="en-US" dirty="0"/>
          </a:p>
          <a:p>
            <a:r>
              <a:rPr lang="en-US" dirty="0"/>
              <a:t>A Big THANK YOU to the institutions, supervisors, and co-authors.</a:t>
            </a:r>
          </a:p>
          <a:p>
            <a:endParaRPr lang="en-US" dirty="0"/>
          </a:p>
          <a:p>
            <a:r>
              <a:rPr lang="en-US" dirty="0"/>
              <a:t>And now I'll open it up to questions. </a:t>
            </a:r>
          </a:p>
        </p:txBody>
      </p:sp>
      <p:sp>
        <p:nvSpPr>
          <p:cNvPr id="4" name="Slide Number Placeholder 3"/>
          <p:cNvSpPr>
            <a:spLocks noGrp="1"/>
          </p:cNvSpPr>
          <p:nvPr>
            <p:ph type="sldNum" sz="quarter" idx="5"/>
          </p:nvPr>
        </p:nvSpPr>
        <p:spPr/>
        <p:txBody>
          <a:bodyPr/>
          <a:lstStyle/>
          <a:p>
            <a:fld id="{A4FB8746-100F-CD43-80A6-FD578BC89C60}" type="slidenum">
              <a:rPr lang="en-US" smtClean="0"/>
              <a:t>21</a:t>
            </a:fld>
            <a:endParaRPr lang="en-US"/>
          </a:p>
        </p:txBody>
      </p:sp>
    </p:spTree>
    <p:extLst>
      <p:ext uri="{BB962C8B-B14F-4D97-AF65-F5344CB8AC3E}">
        <p14:creationId xmlns:p14="http://schemas.microsoft.com/office/powerpoint/2010/main" val="2291077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first some really quick background</a:t>
            </a:r>
          </a:p>
          <a:p>
            <a:endParaRPr lang="en-US" dirty="0"/>
          </a:p>
          <a:p>
            <a:r>
              <a:rPr lang="en-US" sz="1200" dirty="0">
                <a:latin typeface="LM Roman 10" pitchFamily="2" charset="77"/>
              </a:rPr>
              <a:t>Grazing by zooplankton dominates phytoplankton loss rates and thus the amount of phytoplankton available for NPP.</a:t>
            </a:r>
          </a:p>
          <a:p>
            <a:endParaRPr lang="en-US" sz="1200" dirty="0">
              <a:latin typeface="LM Roman 10" pitchFamily="2" charset="77"/>
            </a:endParaRPr>
          </a:p>
          <a:p>
            <a:r>
              <a:rPr lang="en-US" dirty="0">
                <a:latin typeface="LM Roman 10" pitchFamily="2" charset="77"/>
              </a:rPr>
              <a:t>That carbon is then routed into gross secondary production, which fuels higher trophic levels.</a:t>
            </a:r>
          </a:p>
          <a:p>
            <a:endParaRPr lang="en-US" dirty="0">
              <a:latin typeface="LM Roman 10" pitchFamily="2" charset="77"/>
            </a:endParaRPr>
          </a:p>
          <a:p>
            <a:r>
              <a:rPr lang="en-US" dirty="0">
                <a:latin typeface="LM Roman 10" pitchFamily="2" charset="77"/>
              </a:rPr>
              <a:t>And Export Production is in turn modified by both the size of NPP as well as the distribution of POC in the phytoplankton and zooplankton pools.</a:t>
            </a:r>
          </a:p>
          <a:p>
            <a:endParaRPr lang="en-US" dirty="0">
              <a:latin typeface="LM Roman 10" pitchFamily="2" charset="77"/>
            </a:endParaRPr>
          </a:p>
          <a:p>
            <a:endParaRPr lang="en-US" dirty="0">
              <a:latin typeface="LM Roman 10" pitchFamily="2" charset="77"/>
            </a:endParaRPr>
          </a:p>
        </p:txBody>
      </p:sp>
      <p:sp>
        <p:nvSpPr>
          <p:cNvPr id="4" name="Slide Number Placeholder 3"/>
          <p:cNvSpPr>
            <a:spLocks noGrp="1"/>
          </p:cNvSpPr>
          <p:nvPr>
            <p:ph type="sldNum" sz="quarter" idx="5"/>
          </p:nvPr>
        </p:nvSpPr>
        <p:spPr/>
        <p:txBody>
          <a:bodyPr/>
          <a:lstStyle/>
          <a:p>
            <a:fld id="{FDE06F9D-B5F1-514E-AFEF-3B772BF6F7A6}" type="slidenum">
              <a:rPr lang="en-US" smtClean="0"/>
              <a:t>2</a:t>
            </a:fld>
            <a:endParaRPr lang="en-US"/>
          </a:p>
        </p:txBody>
      </p:sp>
    </p:spTree>
    <p:extLst>
      <p:ext uri="{BB962C8B-B14F-4D97-AF65-F5344CB8AC3E}">
        <p14:creationId xmlns:p14="http://schemas.microsoft.com/office/powerpoint/2010/main" val="55221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do we known about how grazing rates and how they vary.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 zooplankton are food limited at low phytoplankton concentrations but eventually become satiated at high ones.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mean that we need two parameters to describe grazing: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Gmax, which describes the rate of grazing at saturation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K, which describes how much prey is needed to get there,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DE06F9D-B5F1-514E-AFEF-3B772BF6F7A6}" type="slidenum">
              <a:rPr lang="en-US" smtClean="0"/>
              <a:t>3</a:t>
            </a:fld>
            <a:endParaRPr lang="en-US"/>
          </a:p>
        </p:txBody>
      </p:sp>
    </p:spTree>
    <p:extLst>
      <p:ext uri="{BB962C8B-B14F-4D97-AF65-F5344CB8AC3E}">
        <p14:creationId xmlns:p14="http://schemas.microsoft.com/office/powerpoint/2010/main" val="549910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do we known about how grazing rates and how they vary.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 zooplankton are food limited at low phytoplankton concentrations but eventually become satiated at high ones.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mean that we need two parameters to describe grazing: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Gmax, which describes the rate of grazing at saturation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K, which describes how much prey is needed to get there,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DE06F9D-B5F1-514E-AFEF-3B772BF6F7A6}" type="slidenum">
              <a:rPr lang="en-US" smtClean="0"/>
              <a:t>4</a:t>
            </a:fld>
            <a:endParaRPr lang="en-US"/>
          </a:p>
        </p:txBody>
      </p:sp>
    </p:spTree>
    <p:extLst>
      <p:ext uri="{BB962C8B-B14F-4D97-AF65-F5344CB8AC3E}">
        <p14:creationId xmlns:p14="http://schemas.microsoft.com/office/powerpoint/2010/main" val="2604565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what are the values of these parameters?</a:t>
            </a:r>
          </a:p>
          <a:p>
            <a:endParaRPr lang="en-US" dirty="0"/>
          </a:p>
          <a:p>
            <a:r>
              <a:rPr lang="en-US" dirty="0"/>
              <a:t>Well its really hard to measure them in-situ,  but there have been a lot of laboratory dilution experiments, some of which I’ve plotted here on log-log scale.</a:t>
            </a:r>
          </a:p>
          <a:p>
            <a:endParaRPr lang="en-US" dirty="0"/>
          </a:p>
          <a:p>
            <a:r>
              <a:rPr lang="en-US" dirty="0"/>
              <a:t>The problem is, they span nearly 4 orders of magnitude and vary with species, size, and age. </a:t>
            </a:r>
          </a:p>
        </p:txBody>
      </p:sp>
      <p:sp>
        <p:nvSpPr>
          <p:cNvPr id="4" name="Slide Number Placeholder 3"/>
          <p:cNvSpPr>
            <a:spLocks noGrp="1"/>
          </p:cNvSpPr>
          <p:nvPr>
            <p:ph type="sldNum" sz="quarter" idx="5"/>
          </p:nvPr>
        </p:nvSpPr>
        <p:spPr/>
        <p:txBody>
          <a:bodyPr/>
          <a:lstStyle/>
          <a:p>
            <a:fld id="{FDE06F9D-B5F1-514E-AFEF-3B772BF6F7A6}" type="slidenum">
              <a:rPr lang="en-US" smtClean="0"/>
              <a:t>5</a:t>
            </a:fld>
            <a:endParaRPr lang="en-US"/>
          </a:p>
        </p:txBody>
      </p:sp>
    </p:spTree>
    <p:extLst>
      <p:ext uri="{BB962C8B-B14F-4D97-AF65-F5344CB8AC3E}">
        <p14:creationId xmlns:p14="http://schemas.microsoft.com/office/powerpoint/2010/main" val="507639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unsurprisingly, the values that get used in models, overlaid now in red, are also all of over the place.</a:t>
            </a:r>
          </a:p>
          <a:p>
            <a:endParaRPr lang="en-US" dirty="0"/>
          </a:p>
          <a:p>
            <a:r>
              <a:rPr lang="en-US" dirty="0"/>
              <a:t>Now despite this uncertainty, I couldn’t find any global sensitivity analysis testing anywhere near a </a:t>
            </a:r>
          </a:p>
          <a:p>
            <a:r>
              <a:rPr lang="en-US" dirty="0"/>
              <a:t>large enough range of grazing parameters. </a:t>
            </a:r>
          </a:p>
        </p:txBody>
      </p:sp>
      <p:sp>
        <p:nvSpPr>
          <p:cNvPr id="4" name="Slide Number Placeholder 3"/>
          <p:cNvSpPr>
            <a:spLocks noGrp="1"/>
          </p:cNvSpPr>
          <p:nvPr>
            <p:ph type="sldNum" sz="quarter" idx="5"/>
          </p:nvPr>
        </p:nvSpPr>
        <p:spPr/>
        <p:txBody>
          <a:bodyPr/>
          <a:lstStyle/>
          <a:p>
            <a:fld id="{FDE06F9D-B5F1-514E-AFEF-3B772BF6F7A6}" type="slidenum">
              <a:rPr lang="en-US" smtClean="0"/>
              <a:t>6</a:t>
            </a:fld>
            <a:endParaRPr lang="en-US"/>
          </a:p>
        </p:txBody>
      </p:sp>
    </p:spTree>
    <p:extLst>
      <p:ext uri="{BB962C8B-B14F-4D97-AF65-F5344CB8AC3E}">
        <p14:creationId xmlns:p14="http://schemas.microsoft.com/office/powerpoint/2010/main" val="1768372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In the outer circle a schematic 10 CMIP6 BGC planktonic food webs is shown. Outside each schematic the name of the model, the country of development, and the number of parameters in the grazing formulation are noted.</a:t>
            </a:r>
          </a:p>
          <a:p>
            <a:endParaRPr lang="en-US" dirty="0"/>
          </a:p>
          <a:p>
            <a:endParaRPr lang="en-US" dirty="0"/>
          </a:p>
          <a:p>
            <a:r>
              <a:rPr lang="en-US" dirty="0"/>
              <a:t>* Add Flags to </a:t>
            </a:r>
            <a:r>
              <a:rPr lang="en-US" dirty="0" err="1"/>
              <a:t>stree</a:t>
            </a:r>
            <a:r>
              <a:rPr lang="en-US" dirty="0"/>
              <a:t> international bit?</a:t>
            </a:r>
          </a:p>
          <a:p>
            <a:r>
              <a:rPr lang="en-US" dirty="0"/>
              <a:t>Show Range</a:t>
            </a:r>
          </a:p>
          <a:p>
            <a:endParaRPr lang="en-US" dirty="0"/>
          </a:p>
          <a:p>
            <a:r>
              <a:rPr lang="en-US" dirty="0"/>
              <a:t>Get Text box angle consistent with mean of bounding line</a:t>
            </a:r>
          </a:p>
          <a:p>
            <a:r>
              <a:rPr lang="en-US" dirty="0"/>
              <a:t>	-Same with Schematics</a:t>
            </a:r>
          </a:p>
        </p:txBody>
      </p:sp>
      <p:sp>
        <p:nvSpPr>
          <p:cNvPr id="4" name="Slide Number Placeholder 3"/>
          <p:cNvSpPr>
            <a:spLocks noGrp="1"/>
          </p:cNvSpPr>
          <p:nvPr>
            <p:ph type="sldNum" sz="quarter" idx="5"/>
          </p:nvPr>
        </p:nvSpPr>
        <p:spPr/>
        <p:txBody>
          <a:bodyPr/>
          <a:lstStyle/>
          <a:p>
            <a:fld id="{FC5E30E2-48E7-FB44-BAD6-E21840205E9C}" type="slidenum">
              <a:rPr lang="en-US" smtClean="0"/>
              <a:t>7</a:t>
            </a:fld>
            <a:endParaRPr lang="en-US"/>
          </a:p>
        </p:txBody>
      </p:sp>
    </p:spTree>
    <p:extLst>
      <p:ext uri="{BB962C8B-B14F-4D97-AF65-F5344CB8AC3E}">
        <p14:creationId xmlns:p14="http://schemas.microsoft.com/office/powerpoint/2010/main" val="4088115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unsurprisingly, the values that get used in models, overlaid now in red, are also all of over the place.</a:t>
            </a:r>
          </a:p>
          <a:p>
            <a:endParaRPr lang="en-US" dirty="0"/>
          </a:p>
          <a:p>
            <a:r>
              <a:rPr lang="en-US" dirty="0"/>
              <a:t>Now despite this uncertainty, I couldn’t find any global sensitivity analysis testing anywhere near a </a:t>
            </a:r>
          </a:p>
          <a:p>
            <a:r>
              <a:rPr lang="en-US" dirty="0"/>
              <a:t>large enough range of grazing parameters. </a:t>
            </a:r>
          </a:p>
        </p:txBody>
      </p:sp>
      <p:sp>
        <p:nvSpPr>
          <p:cNvPr id="4" name="Slide Number Placeholder 3"/>
          <p:cNvSpPr>
            <a:spLocks noGrp="1"/>
          </p:cNvSpPr>
          <p:nvPr>
            <p:ph type="sldNum" sz="quarter" idx="5"/>
          </p:nvPr>
        </p:nvSpPr>
        <p:spPr/>
        <p:txBody>
          <a:bodyPr/>
          <a:lstStyle/>
          <a:p>
            <a:fld id="{FDE06F9D-B5F1-514E-AFEF-3B772BF6F7A6}" type="slidenum">
              <a:rPr lang="en-US" smtClean="0"/>
              <a:t>8</a:t>
            </a:fld>
            <a:endParaRPr lang="en-US"/>
          </a:p>
        </p:txBody>
      </p:sp>
    </p:spTree>
    <p:extLst>
      <p:ext uri="{BB962C8B-B14F-4D97-AF65-F5344CB8AC3E}">
        <p14:creationId xmlns:p14="http://schemas.microsoft.com/office/powerpoint/2010/main" val="1969015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unsurprisingly, the values that get used in models, overlaid now in red, are also all of over the place.</a:t>
            </a:r>
          </a:p>
          <a:p>
            <a:endParaRPr lang="en-US" dirty="0"/>
          </a:p>
          <a:p>
            <a:r>
              <a:rPr lang="en-US" dirty="0"/>
              <a:t>Now despite this uncertainty, I couldn’t find any global sensitivity analysis testing anywhere near a </a:t>
            </a:r>
          </a:p>
          <a:p>
            <a:r>
              <a:rPr lang="en-US" dirty="0"/>
              <a:t>large enough range of grazing parameters. </a:t>
            </a:r>
          </a:p>
        </p:txBody>
      </p:sp>
      <p:sp>
        <p:nvSpPr>
          <p:cNvPr id="4" name="Slide Number Placeholder 3"/>
          <p:cNvSpPr>
            <a:spLocks noGrp="1"/>
          </p:cNvSpPr>
          <p:nvPr>
            <p:ph type="sldNum" sz="quarter" idx="5"/>
          </p:nvPr>
        </p:nvSpPr>
        <p:spPr/>
        <p:txBody>
          <a:bodyPr/>
          <a:lstStyle/>
          <a:p>
            <a:fld id="{FDE06F9D-B5F1-514E-AFEF-3B772BF6F7A6}" type="slidenum">
              <a:rPr lang="en-US" smtClean="0"/>
              <a:t>9</a:t>
            </a:fld>
            <a:endParaRPr lang="en-US"/>
          </a:p>
        </p:txBody>
      </p:sp>
    </p:spTree>
    <p:extLst>
      <p:ext uri="{BB962C8B-B14F-4D97-AF65-F5344CB8AC3E}">
        <p14:creationId xmlns:p14="http://schemas.microsoft.com/office/powerpoint/2010/main" val="3363218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46A1C-18A3-4F43-9F49-ABEE2634D7D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E372406-9771-6A4C-B177-A66EAA7B43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CC7280A-16A9-E24A-BD9F-52693ACBB3D1}"/>
              </a:ext>
            </a:extLst>
          </p:cNvPr>
          <p:cNvSpPr>
            <a:spLocks noGrp="1"/>
          </p:cNvSpPr>
          <p:nvPr>
            <p:ph type="dt" sz="half" idx="10"/>
          </p:nvPr>
        </p:nvSpPr>
        <p:spPr/>
        <p:txBody>
          <a:bodyPr/>
          <a:lstStyle/>
          <a:p>
            <a:fld id="{08C4C96E-BCFE-2248-AE06-0F6B6D54A367}" type="datetimeFigureOut">
              <a:rPr lang="en-US" smtClean="0"/>
              <a:t>10/28/22</a:t>
            </a:fld>
            <a:endParaRPr lang="en-US"/>
          </a:p>
        </p:txBody>
      </p:sp>
      <p:sp>
        <p:nvSpPr>
          <p:cNvPr id="5" name="Footer Placeholder 4">
            <a:extLst>
              <a:ext uri="{FF2B5EF4-FFF2-40B4-BE49-F238E27FC236}">
                <a16:creationId xmlns:a16="http://schemas.microsoft.com/office/drawing/2014/main" id="{97209753-6082-534A-9B67-A8AE83272C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0F0A79-C14F-1246-A90A-8879D671AB4C}"/>
              </a:ext>
            </a:extLst>
          </p:cNvPr>
          <p:cNvSpPr>
            <a:spLocks noGrp="1"/>
          </p:cNvSpPr>
          <p:nvPr>
            <p:ph type="sldNum" sz="quarter" idx="12"/>
          </p:nvPr>
        </p:nvSpPr>
        <p:spPr/>
        <p:txBody>
          <a:bodyPr/>
          <a:lstStyle/>
          <a:p>
            <a:fld id="{7BA546E6-5D9A-FC4E-BDFE-8FF0DAB6583D}" type="slidenum">
              <a:rPr lang="en-US" smtClean="0"/>
              <a:t>‹#›</a:t>
            </a:fld>
            <a:endParaRPr lang="en-US"/>
          </a:p>
        </p:txBody>
      </p:sp>
    </p:spTree>
    <p:extLst>
      <p:ext uri="{BB962C8B-B14F-4D97-AF65-F5344CB8AC3E}">
        <p14:creationId xmlns:p14="http://schemas.microsoft.com/office/powerpoint/2010/main" val="2340338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5FEBC-CBE8-9842-861D-588CA8CF1EC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707D558-3D25-8843-AAE5-C36C3FFF082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8487B16-5FAB-EC46-81E6-6D60ACF98DCA}"/>
              </a:ext>
            </a:extLst>
          </p:cNvPr>
          <p:cNvSpPr>
            <a:spLocks noGrp="1"/>
          </p:cNvSpPr>
          <p:nvPr>
            <p:ph type="dt" sz="half" idx="10"/>
          </p:nvPr>
        </p:nvSpPr>
        <p:spPr/>
        <p:txBody>
          <a:bodyPr/>
          <a:lstStyle/>
          <a:p>
            <a:fld id="{08C4C96E-BCFE-2248-AE06-0F6B6D54A367}" type="datetimeFigureOut">
              <a:rPr lang="en-US" smtClean="0"/>
              <a:t>10/28/22</a:t>
            </a:fld>
            <a:endParaRPr lang="en-US"/>
          </a:p>
        </p:txBody>
      </p:sp>
      <p:sp>
        <p:nvSpPr>
          <p:cNvPr id="5" name="Footer Placeholder 4">
            <a:extLst>
              <a:ext uri="{FF2B5EF4-FFF2-40B4-BE49-F238E27FC236}">
                <a16:creationId xmlns:a16="http://schemas.microsoft.com/office/drawing/2014/main" id="{A93C7F07-CEBE-A647-888A-D01716A86B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7F761-8CB4-6E4D-8358-59313039EF8D}"/>
              </a:ext>
            </a:extLst>
          </p:cNvPr>
          <p:cNvSpPr>
            <a:spLocks noGrp="1"/>
          </p:cNvSpPr>
          <p:nvPr>
            <p:ph type="sldNum" sz="quarter" idx="12"/>
          </p:nvPr>
        </p:nvSpPr>
        <p:spPr/>
        <p:txBody>
          <a:bodyPr/>
          <a:lstStyle/>
          <a:p>
            <a:fld id="{7BA546E6-5D9A-FC4E-BDFE-8FF0DAB6583D}" type="slidenum">
              <a:rPr lang="en-US" smtClean="0"/>
              <a:t>‹#›</a:t>
            </a:fld>
            <a:endParaRPr lang="en-US"/>
          </a:p>
        </p:txBody>
      </p:sp>
    </p:spTree>
    <p:extLst>
      <p:ext uri="{BB962C8B-B14F-4D97-AF65-F5344CB8AC3E}">
        <p14:creationId xmlns:p14="http://schemas.microsoft.com/office/powerpoint/2010/main" val="3113207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A840E9-66B2-6244-B72A-7CBA4FC24E9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10E67F2-555D-B94E-904A-43142312A32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0CC5AF8-5984-394E-B027-CF511C910B0E}"/>
              </a:ext>
            </a:extLst>
          </p:cNvPr>
          <p:cNvSpPr>
            <a:spLocks noGrp="1"/>
          </p:cNvSpPr>
          <p:nvPr>
            <p:ph type="dt" sz="half" idx="10"/>
          </p:nvPr>
        </p:nvSpPr>
        <p:spPr/>
        <p:txBody>
          <a:bodyPr/>
          <a:lstStyle/>
          <a:p>
            <a:fld id="{08C4C96E-BCFE-2248-AE06-0F6B6D54A367}" type="datetimeFigureOut">
              <a:rPr lang="en-US" smtClean="0"/>
              <a:t>10/28/22</a:t>
            </a:fld>
            <a:endParaRPr lang="en-US"/>
          </a:p>
        </p:txBody>
      </p:sp>
      <p:sp>
        <p:nvSpPr>
          <p:cNvPr id="5" name="Footer Placeholder 4">
            <a:extLst>
              <a:ext uri="{FF2B5EF4-FFF2-40B4-BE49-F238E27FC236}">
                <a16:creationId xmlns:a16="http://schemas.microsoft.com/office/drawing/2014/main" id="{DA653B51-C6B2-B447-9FA3-086D683286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064DC5-2776-AA4A-8110-8DB0AAECF99D}"/>
              </a:ext>
            </a:extLst>
          </p:cNvPr>
          <p:cNvSpPr>
            <a:spLocks noGrp="1"/>
          </p:cNvSpPr>
          <p:nvPr>
            <p:ph type="sldNum" sz="quarter" idx="12"/>
          </p:nvPr>
        </p:nvSpPr>
        <p:spPr/>
        <p:txBody>
          <a:bodyPr/>
          <a:lstStyle/>
          <a:p>
            <a:fld id="{7BA546E6-5D9A-FC4E-BDFE-8FF0DAB6583D}" type="slidenum">
              <a:rPr lang="en-US" smtClean="0"/>
              <a:t>‹#›</a:t>
            </a:fld>
            <a:endParaRPr lang="en-US"/>
          </a:p>
        </p:txBody>
      </p:sp>
    </p:spTree>
    <p:extLst>
      <p:ext uri="{BB962C8B-B14F-4D97-AF65-F5344CB8AC3E}">
        <p14:creationId xmlns:p14="http://schemas.microsoft.com/office/powerpoint/2010/main" val="1549545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1 ">
    <p:spTree>
      <p:nvGrpSpPr>
        <p:cNvPr id="1" name=""/>
        <p:cNvGrpSpPr/>
        <p:nvPr/>
      </p:nvGrpSpPr>
      <p:grpSpPr>
        <a:xfrm>
          <a:off x="0" y="0"/>
          <a:ext cx="0" cy="0"/>
          <a:chOff x="0" y="0"/>
          <a:chExt cx="0" cy="0"/>
        </a:xfrm>
      </p:grpSpPr>
      <p:sp>
        <p:nvSpPr>
          <p:cNvPr id="6" name="Freeform: Shape 27">
            <a:extLst>
              <a:ext uri="{FF2B5EF4-FFF2-40B4-BE49-F238E27FC236}">
                <a16:creationId xmlns:a16="http://schemas.microsoft.com/office/drawing/2014/main" id="{51742571-DF63-DF46-9D21-1F591FA704D5}"/>
              </a:ext>
            </a:extLst>
          </p:cNvPr>
          <p:cNvSpPr/>
          <p:nvPr userDrawn="1"/>
        </p:nvSpPr>
        <p:spPr>
          <a:xfrm>
            <a:off x="0" y="0"/>
            <a:ext cx="8610601" cy="6858001"/>
          </a:xfrm>
          <a:custGeom>
            <a:avLst/>
            <a:gdLst>
              <a:gd name="connsiteX0" fmla="*/ 0 w 8610601"/>
              <a:gd name="connsiteY0" fmla="*/ 0 h 6858001"/>
              <a:gd name="connsiteX1" fmla="*/ 8610601 w 8610601"/>
              <a:gd name="connsiteY1" fmla="*/ 0 h 6858001"/>
              <a:gd name="connsiteX2" fmla="*/ 8610601 w 8610601"/>
              <a:gd name="connsiteY2" fmla="*/ 1 h 6858001"/>
              <a:gd name="connsiteX3" fmla="*/ 5181601 w 8610601"/>
              <a:gd name="connsiteY3" fmla="*/ 3429001 h 6858001"/>
              <a:gd name="connsiteX4" fmla="*/ 8610601 w 8610601"/>
              <a:gd name="connsiteY4" fmla="*/ 6858001 h 6858001"/>
              <a:gd name="connsiteX5" fmla="*/ 0 w 8610601"/>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10601" h="6858001">
                <a:moveTo>
                  <a:pt x="0" y="0"/>
                </a:moveTo>
                <a:lnTo>
                  <a:pt x="8610601" y="0"/>
                </a:lnTo>
                <a:lnTo>
                  <a:pt x="8610601" y="1"/>
                </a:lnTo>
                <a:cubicBezTo>
                  <a:pt x="6716817" y="1"/>
                  <a:pt x="5181601" y="1535217"/>
                  <a:pt x="5181601" y="3429001"/>
                </a:cubicBezTo>
                <a:cubicBezTo>
                  <a:pt x="5181601" y="5322785"/>
                  <a:pt x="6716817" y="6858001"/>
                  <a:pt x="8610601" y="6858001"/>
                </a:cubicBezTo>
                <a:lnTo>
                  <a:pt x="0" y="6858001"/>
                </a:lnTo>
                <a:close/>
              </a:path>
            </a:pathLst>
          </a:custGeom>
          <a:solidFill>
            <a:srgbClr val="012D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pic>
        <p:nvPicPr>
          <p:cNvPr id="3" name="Picture 2" descr="A picture containing logo&#10;&#10;Description automatically generated">
            <a:extLst>
              <a:ext uri="{FF2B5EF4-FFF2-40B4-BE49-F238E27FC236}">
                <a16:creationId xmlns:a16="http://schemas.microsoft.com/office/drawing/2014/main" id="{E793FFFD-D6A4-6648-AEDA-76EC5D2D322B}"/>
              </a:ext>
            </a:extLst>
          </p:cNvPr>
          <p:cNvPicPr>
            <a:picLocks noChangeAspect="1"/>
          </p:cNvPicPr>
          <p:nvPr userDrawn="1"/>
        </p:nvPicPr>
        <p:blipFill>
          <a:blip r:embed="rId2"/>
          <a:stretch>
            <a:fillRect/>
          </a:stretch>
        </p:blipFill>
        <p:spPr>
          <a:xfrm>
            <a:off x="6007606" y="2227302"/>
            <a:ext cx="5301270" cy="2403396"/>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FE57B134-5487-8948-9CF9-778FE86DF883}"/>
              </a:ext>
            </a:extLst>
          </p:cNvPr>
          <p:cNvPicPr>
            <a:picLocks noChangeAspect="1"/>
          </p:cNvPicPr>
          <p:nvPr userDrawn="1"/>
        </p:nvPicPr>
        <p:blipFill>
          <a:blip r:embed="rId3"/>
          <a:stretch>
            <a:fillRect/>
          </a:stretch>
        </p:blipFill>
        <p:spPr>
          <a:xfrm>
            <a:off x="7871791" y="5664703"/>
            <a:ext cx="3881682" cy="878710"/>
          </a:xfrm>
          <a:prstGeom prst="rect">
            <a:avLst/>
          </a:prstGeom>
        </p:spPr>
      </p:pic>
    </p:spTree>
    <p:extLst>
      <p:ext uri="{BB962C8B-B14F-4D97-AF65-F5344CB8AC3E}">
        <p14:creationId xmlns:p14="http://schemas.microsoft.com/office/powerpoint/2010/main" val="4040936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ent 1">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E1222A0-0826-AB44-8AF8-A63B2EC74907}"/>
              </a:ext>
            </a:extLst>
          </p:cNvPr>
          <p:cNvSpPr txBox="1"/>
          <p:nvPr userDrawn="1"/>
        </p:nvSpPr>
        <p:spPr>
          <a:xfrm>
            <a:off x="836915" y="6332465"/>
            <a:ext cx="54502" cy="169277"/>
          </a:xfrm>
          <a:prstGeom prst="rect">
            <a:avLst/>
          </a:prstGeom>
          <a:noFill/>
        </p:spPr>
        <p:txBody>
          <a:bodyPr wrap="none" lIns="0" tIns="0" rIns="0" bIns="0" rtlCol="0">
            <a:spAutoFit/>
          </a:bodyPr>
          <a:lstStyle/>
          <a:p>
            <a:pPr algn="ctr"/>
            <a:fld id="{EB288C9E-C8EC-D74F-ACF6-550FE1A1877B}" type="slidenum">
              <a:rPr lang="en-US" sz="1100" b="1" i="0" smtClean="0">
                <a:solidFill>
                  <a:schemeClr val="bg1"/>
                </a:solidFill>
                <a:latin typeface="Montserrat" pitchFamily="2" charset="77"/>
              </a:rPr>
              <a:pPr algn="ctr"/>
              <a:t>‹#›</a:t>
            </a:fld>
            <a:endParaRPr lang="en-US" sz="1100" b="1" i="0" dirty="0">
              <a:solidFill>
                <a:schemeClr val="bg1"/>
              </a:solidFill>
              <a:latin typeface="Montserrat" pitchFamily="2" charset="77"/>
            </a:endParaRPr>
          </a:p>
        </p:txBody>
      </p:sp>
      <p:sp>
        <p:nvSpPr>
          <p:cNvPr id="17" name="Picture Placeholder 16">
            <a:extLst>
              <a:ext uri="{FF2B5EF4-FFF2-40B4-BE49-F238E27FC236}">
                <a16:creationId xmlns:a16="http://schemas.microsoft.com/office/drawing/2014/main" id="{3ABC840A-97A6-499C-B7C3-AE584F3CC9CC}"/>
              </a:ext>
            </a:extLst>
          </p:cNvPr>
          <p:cNvSpPr>
            <a:spLocks noGrp="1" noChangeAspect="1"/>
          </p:cNvSpPr>
          <p:nvPr>
            <p:ph type="pic" sz="quarter" idx="13" hasCustomPrompt="1"/>
          </p:nvPr>
        </p:nvSpPr>
        <p:spPr>
          <a:xfrm>
            <a:off x="6693816" y="702469"/>
            <a:ext cx="6976882" cy="5453062"/>
          </a:xfrm>
          <a:custGeom>
            <a:avLst/>
            <a:gdLst>
              <a:gd name="connsiteX0" fmla="*/ 2611184 w 6976882"/>
              <a:gd name="connsiteY0" fmla="*/ 0 h 5453062"/>
              <a:gd name="connsiteX1" fmla="*/ 2726531 w 6976882"/>
              <a:gd name="connsiteY1" fmla="*/ 0 h 5453062"/>
              <a:gd name="connsiteX2" fmla="*/ 6976882 w 6976882"/>
              <a:gd name="connsiteY2" fmla="*/ 0 h 5453062"/>
              <a:gd name="connsiteX3" fmla="*/ 6976882 w 6976882"/>
              <a:gd name="connsiteY3" fmla="*/ 5453062 h 5453062"/>
              <a:gd name="connsiteX4" fmla="*/ 2726531 w 6976882"/>
              <a:gd name="connsiteY4" fmla="*/ 5453062 h 5453062"/>
              <a:gd name="connsiteX5" fmla="*/ 2611184 w 6976882"/>
              <a:gd name="connsiteY5" fmla="*/ 5453062 h 5453062"/>
              <a:gd name="connsiteX6" fmla="*/ 2611184 w 6976882"/>
              <a:gd name="connsiteY6" fmla="*/ 5447238 h 5453062"/>
              <a:gd name="connsiteX7" fmla="*/ 2447759 w 6976882"/>
              <a:gd name="connsiteY7" fmla="*/ 5438985 h 5453062"/>
              <a:gd name="connsiteX8" fmla="*/ 0 w 6976882"/>
              <a:gd name="connsiteY8" fmla="*/ 2726531 h 5453062"/>
              <a:gd name="connsiteX9" fmla="*/ 2447759 w 6976882"/>
              <a:gd name="connsiteY9" fmla="*/ 14077 h 5453062"/>
              <a:gd name="connsiteX10" fmla="*/ 2611184 w 6976882"/>
              <a:gd name="connsiteY10" fmla="*/ 5825 h 5453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6882" h="5453062">
                <a:moveTo>
                  <a:pt x="2611184" y="0"/>
                </a:moveTo>
                <a:lnTo>
                  <a:pt x="2726531" y="0"/>
                </a:lnTo>
                <a:lnTo>
                  <a:pt x="6976882" y="0"/>
                </a:lnTo>
                <a:lnTo>
                  <a:pt x="6976882" y="5453062"/>
                </a:lnTo>
                <a:lnTo>
                  <a:pt x="2726531" y="5453062"/>
                </a:lnTo>
                <a:lnTo>
                  <a:pt x="2611184" y="5453062"/>
                </a:lnTo>
                <a:lnTo>
                  <a:pt x="2611184" y="5447238"/>
                </a:lnTo>
                <a:lnTo>
                  <a:pt x="2447759" y="5438985"/>
                </a:lnTo>
                <a:cubicBezTo>
                  <a:pt x="1072890" y="5299360"/>
                  <a:pt x="0" y="4138238"/>
                  <a:pt x="0" y="2726531"/>
                </a:cubicBezTo>
                <a:cubicBezTo>
                  <a:pt x="0" y="1314824"/>
                  <a:pt x="1072890" y="153703"/>
                  <a:pt x="2447759" y="14077"/>
                </a:cubicBezTo>
                <a:lnTo>
                  <a:pt x="2611184" y="5825"/>
                </a:lnTo>
                <a:close/>
              </a:path>
            </a:pathLst>
          </a:custGeom>
          <a:pattFill prst="lgCheck">
            <a:fgClr>
              <a:schemeClr val="bg1">
                <a:lumMod val="85000"/>
              </a:schemeClr>
            </a:fgClr>
            <a:bgClr>
              <a:schemeClr val="bg1"/>
            </a:bgClr>
          </a:pattFill>
          <a:ln>
            <a:noFill/>
          </a:ln>
        </p:spPr>
        <p:txBody>
          <a:bodyPr wrap="square" anchor="ctr">
            <a:noAutofit/>
          </a:bodyPr>
          <a:lstStyle>
            <a:lvl1pPr marL="0" indent="0" algn="ctr">
              <a:buNone/>
              <a:defRPr sz="1200" baseline="0">
                <a:solidFill>
                  <a:schemeClr val="tx1"/>
                </a:solidFill>
              </a:defRPr>
            </a:lvl1pPr>
          </a:lstStyle>
          <a:p>
            <a:r>
              <a:rPr lang="en-US" dirty="0"/>
              <a:t>add picture here</a:t>
            </a:r>
          </a:p>
        </p:txBody>
      </p:sp>
      <p:grpSp>
        <p:nvGrpSpPr>
          <p:cNvPr id="5" name="Group 4">
            <a:extLst>
              <a:ext uri="{FF2B5EF4-FFF2-40B4-BE49-F238E27FC236}">
                <a16:creationId xmlns:a16="http://schemas.microsoft.com/office/drawing/2014/main" id="{42117F5E-F5F5-A04C-81CC-2BD493E6CF10}"/>
              </a:ext>
            </a:extLst>
          </p:cNvPr>
          <p:cNvGrpSpPr/>
          <p:nvPr userDrawn="1"/>
        </p:nvGrpSpPr>
        <p:grpSpPr>
          <a:xfrm>
            <a:off x="-1007763" y="6085267"/>
            <a:ext cx="2652519" cy="674973"/>
            <a:chOff x="-969663" y="6047167"/>
            <a:chExt cx="2652519" cy="674973"/>
          </a:xfrm>
        </p:grpSpPr>
        <p:sp>
          <p:nvSpPr>
            <p:cNvPr id="6" name="Freeform: Shape 8">
              <a:extLst>
                <a:ext uri="{FF2B5EF4-FFF2-40B4-BE49-F238E27FC236}">
                  <a16:creationId xmlns:a16="http://schemas.microsoft.com/office/drawing/2014/main" id="{5FEFBC74-B73B-914F-9BEE-56456F0238E4}"/>
                </a:ext>
              </a:extLst>
            </p:cNvPr>
            <p:cNvSpPr/>
            <p:nvPr/>
          </p:nvSpPr>
          <p:spPr>
            <a:xfrm rot="16200000">
              <a:off x="19110" y="5058394"/>
              <a:ext cx="674973" cy="2652519"/>
            </a:xfrm>
            <a:custGeom>
              <a:avLst/>
              <a:gdLst>
                <a:gd name="connsiteX0" fmla="*/ 0 w 1545888"/>
                <a:gd name="connsiteY0" fmla="*/ 0 h 6075051"/>
                <a:gd name="connsiteX1" fmla="*/ 1545887 w 1545888"/>
                <a:gd name="connsiteY1" fmla="*/ 0 h 6075051"/>
                <a:gd name="connsiteX2" fmla="*/ 1545887 w 1545888"/>
                <a:gd name="connsiteY2" fmla="*/ 5301047 h 6075051"/>
                <a:gd name="connsiteX3" fmla="*/ 1545835 w 1545888"/>
                <a:gd name="connsiteY3" fmla="*/ 5301047 h 6075051"/>
                <a:gd name="connsiteX4" fmla="*/ 1545888 w 1545888"/>
                <a:gd name="connsiteY4" fmla="*/ 5302107 h 6075051"/>
                <a:gd name="connsiteX5" fmla="*/ 772944 w 1545888"/>
                <a:gd name="connsiteY5" fmla="*/ 6075051 h 6075051"/>
                <a:gd name="connsiteX6" fmla="*/ 0 w 1545888"/>
                <a:gd name="connsiteY6" fmla="*/ 5302107 h 6075051"/>
                <a:gd name="connsiteX7" fmla="*/ 54 w 1545888"/>
                <a:gd name="connsiteY7" fmla="*/ 5301047 h 6075051"/>
                <a:gd name="connsiteX8" fmla="*/ 0 w 1545888"/>
                <a:gd name="connsiteY8" fmla="*/ 5301047 h 607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5888" h="6075051">
                  <a:moveTo>
                    <a:pt x="0" y="0"/>
                  </a:moveTo>
                  <a:lnTo>
                    <a:pt x="1545887" y="0"/>
                  </a:lnTo>
                  <a:lnTo>
                    <a:pt x="1545887" y="5301047"/>
                  </a:lnTo>
                  <a:lnTo>
                    <a:pt x="1545835" y="5301047"/>
                  </a:lnTo>
                  <a:lnTo>
                    <a:pt x="1545888" y="5302107"/>
                  </a:lnTo>
                  <a:cubicBezTo>
                    <a:pt x="1545888" y="5728992"/>
                    <a:pt x="1199829" y="6075051"/>
                    <a:pt x="772944" y="6075051"/>
                  </a:cubicBezTo>
                  <a:cubicBezTo>
                    <a:pt x="346059" y="6075051"/>
                    <a:pt x="0" y="5728992"/>
                    <a:pt x="0" y="5302107"/>
                  </a:cubicBezTo>
                  <a:lnTo>
                    <a:pt x="54" y="5301047"/>
                  </a:lnTo>
                  <a:lnTo>
                    <a:pt x="0" y="5301047"/>
                  </a:lnTo>
                  <a:close/>
                </a:path>
              </a:pathLst>
            </a:custGeom>
            <a:solidFill>
              <a:srgbClr val="012D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pic>
          <p:nvPicPr>
            <p:cNvPr id="7" name="Picture 6" descr="Logo, company name&#10;&#10;Description automatically generated">
              <a:extLst>
                <a:ext uri="{FF2B5EF4-FFF2-40B4-BE49-F238E27FC236}">
                  <a16:creationId xmlns:a16="http://schemas.microsoft.com/office/drawing/2014/main" id="{824CA426-E0A5-F243-A017-463ACE59E2CA}"/>
                </a:ext>
              </a:extLst>
            </p:cNvPr>
            <p:cNvPicPr>
              <a:picLocks noChangeAspect="1"/>
            </p:cNvPicPr>
            <p:nvPr/>
          </p:nvPicPr>
          <p:blipFill>
            <a:blip r:embed="rId2"/>
            <a:stretch>
              <a:fillRect/>
            </a:stretch>
          </p:blipFill>
          <p:spPr>
            <a:xfrm>
              <a:off x="356596" y="6159125"/>
              <a:ext cx="994912" cy="451055"/>
            </a:xfrm>
            <a:prstGeom prst="rect">
              <a:avLst/>
            </a:prstGeom>
          </p:spPr>
        </p:pic>
      </p:grpSp>
    </p:spTree>
    <p:extLst>
      <p:ext uri="{BB962C8B-B14F-4D97-AF65-F5344CB8AC3E}">
        <p14:creationId xmlns:p14="http://schemas.microsoft.com/office/powerpoint/2010/main" val="734491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06FD2-EC50-534F-B46E-110F2D6FBAA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E54707B-E63D-8249-8142-85099D69DCD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E258BB8-1748-8A46-90E2-F90B7CC41F17}"/>
              </a:ext>
            </a:extLst>
          </p:cNvPr>
          <p:cNvSpPr>
            <a:spLocks noGrp="1"/>
          </p:cNvSpPr>
          <p:nvPr>
            <p:ph type="dt" sz="half" idx="10"/>
          </p:nvPr>
        </p:nvSpPr>
        <p:spPr/>
        <p:txBody>
          <a:bodyPr/>
          <a:lstStyle/>
          <a:p>
            <a:fld id="{08C4C96E-BCFE-2248-AE06-0F6B6D54A367}" type="datetimeFigureOut">
              <a:rPr lang="en-US" smtClean="0"/>
              <a:t>10/28/22</a:t>
            </a:fld>
            <a:endParaRPr lang="en-US"/>
          </a:p>
        </p:txBody>
      </p:sp>
      <p:sp>
        <p:nvSpPr>
          <p:cNvPr id="5" name="Footer Placeholder 4">
            <a:extLst>
              <a:ext uri="{FF2B5EF4-FFF2-40B4-BE49-F238E27FC236}">
                <a16:creationId xmlns:a16="http://schemas.microsoft.com/office/drawing/2014/main" id="{E350397A-D708-F641-99FB-3B9BDF0A85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FA3183-F5A3-5340-976F-31FD9492B359}"/>
              </a:ext>
            </a:extLst>
          </p:cNvPr>
          <p:cNvSpPr>
            <a:spLocks noGrp="1"/>
          </p:cNvSpPr>
          <p:nvPr>
            <p:ph type="sldNum" sz="quarter" idx="12"/>
          </p:nvPr>
        </p:nvSpPr>
        <p:spPr/>
        <p:txBody>
          <a:bodyPr/>
          <a:lstStyle/>
          <a:p>
            <a:fld id="{7BA546E6-5D9A-FC4E-BDFE-8FF0DAB6583D}" type="slidenum">
              <a:rPr lang="en-US" smtClean="0"/>
              <a:t>‹#›</a:t>
            </a:fld>
            <a:endParaRPr lang="en-US"/>
          </a:p>
        </p:txBody>
      </p:sp>
    </p:spTree>
    <p:extLst>
      <p:ext uri="{BB962C8B-B14F-4D97-AF65-F5344CB8AC3E}">
        <p14:creationId xmlns:p14="http://schemas.microsoft.com/office/powerpoint/2010/main" val="268976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A9C2E-F98B-1945-BBA9-5BA7C8A0AD3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B11E398-EA8E-5E4A-8B87-D60DEFA3E4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DB95667-1B41-7E4E-9C40-A9F211C4EE28}"/>
              </a:ext>
            </a:extLst>
          </p:cNvPr>
          <p:cNvSpPr>
            <a:spLocks noGrp="1"/>
          </p:cNvSpPr>
          <p:nvPr>
            <p:ph type="dt" sz="half" idx="10"/>
          </p:nvPr>
        </p:nvSpPr>
        <p:spPr/>
        <p:txBody>
          <a:bodyPr/>
          <a:lstStyle/>
          <a:p>
            <a:fld id="{08C4C96E-BCFE-2248-AE06-0F6B6D54A367}" type="datetimeFigureOut">
              <a:rPr lang="en-US" smtClean="0"/>
              <a:t>10/28/22</a:t>
            </a:fld>
            <a:endParaRPr lang="en-US"/>
          </a:p>
        </p:txBody>
      </p:sp>
      <p:sp>
        <p:nvSpPr>
          <p:cNvPr id="5" name="Footer Placeholder 4">
            <a:extLst>
              <a:ext uri="{FF2B5EF4-FFF2-40B4-BE49-F238E27FC236}">
                <a16:creationId xmlns:a16="http://schemas.microsoft.com/office/drawing/2014/main" id="{4EAFB924-B1D1-CE4D-B3C2-8E77563CB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6BD38B-BE29-1144-BAE6-5C05DCEDD350}"/>
              </a:ext>
            </a:extLst>
          </p:cNvPr>
          <p:cNvSpPr>
            <a:spLocks noGrp="1"/>
          </p:cNvSpPr>
          <p:nvPr>
            <p:ph type="sldNum" sz="quarter" idx="12"/>
          </p:nvPr>
        </p:nvSpPr>
        <p:spPr/>
        <p:txBody>
          <a:bodyPr/>
          <a:lstStyle/>
          <a:p>
            <a:fld id="{7BA546E6-5D9A-FC4E-BDFE-8FF0DAB6583D}" type="slidenum">
              <a:rPr lang="en-US" smtClean="0"/>
              <a:t>‹#›</a:t>
            </a:fld>
            <a:endParaRPr lang="en-US"/>
          </a:p>
        </p:txBody>
      </p:sp>
    </p:spTree>
    <p:extLst>
      <p:ext uri="{BB962C8B-B14F-4D97-AF65-F5344CB8AC3E}">
        <p14:creationId xmlns:p14="http://schemas.microsoft.com/office/powerpoint/2010/main" val="4162882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9C70E-6BFB-C54D-BD5B-B0353E92F0D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64BBF1D-11EB-FF42-B23E-A9CB359288F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FED0F37-D6F8-DC47-8E99-3E96E3E9FA7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5B345DB-2BAA-3647-8413-B78EBEF4191A}"/>
              </a:ext>
            </a:extLst>
          </p:cNvPr>
          <p:cNvSpPr>
            <a:spLocks noGrp="1"/>
          </p:cNvSpPr>
          <p:nvPr>
            <p:ph type="dt" sz="half" idx="10"/>
          </p:nvPr>
        </p:nvSpPr>
        <p:spPr/>
        <p:txBody>
          <a:bodyPr/>
          <a:lstStyle/>
          <a:p>
            <a:fld id="{08C4C96E-BCFE-2248-AE06-0F6B6D54A367}" type="datetimeFigureOut">
              <a:rPr lang="en-US" smtClean="0"/>
              <a:t>10/28/22</a:t>
            </a:fld>
            <a:endParaRPr lang="en-US"/>
          </a:p>
        </p:txBody>
      </p:sp>
      <p:sp>
        <p:nvSpPr>
          <p:cNvPr id="6" name="Footer Placeholder 5">
            <a:extLst>
              <a:ext uri="{FF2B5EF4-FFF2-40B4-BE49-F238E27FC236}">
                <a16:creationId xmlns:a16="http://schemas.microsoft.com/office/drawing/2014/main" id="{8EA1FB14-9974-7049-B31F-19213940D6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576CB0-CBA7-F345-8481-DE7670767183}"/>
              </a:ext>
            </a:extLst>
          </p:cNvPr>
          <p:cNvSpPr>
            <a:spLocks noGrp="1"/>
          </p:cNvSpPr>
          <p:nvPr>
            <p:ph type="sldNum" sz="quarter" idx="12"/>
          </p:nvPr>
        </p:nvSpPr>
        <p:spPr/>
        <p:txBody>
          <a:bodyPr/>
          <a:lstStyle/>
          <a:p>
            <a:fld id="{7BA546E6-5D9A-FC4E-BDFE-8FF0DAB6583D}" type="slidenum">
              <a:rPr lang="en-US" smtClean="0"/>
              <a:t>‹#›</a:t>
            </a:fld>
            <a:endParaRPr lang="en-US"/>
          </a:p>
        </p:txBody>
      </p:sp>
    </p:spTree>
    <p:extLst>
      <p:ext uri="{BB962C8B-B14F-4D97-AF65-F5344CB8AC3E}">
        <p14:creationId xmlns:p14="http://schemas.microsoft.com/office/powerpoint/2010/main" val="839946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A1369-4021-6F43-BAC2-9FD9B554930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76FFD11-D18A-614C-A250-7F8106067E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5334A3F-5326-2C4D-9166-8F943EE16A2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F2F6479-1CFE-A54D-A93E-924467AD36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26F708E-4A59-7E4C-85F3-17606F32FB9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E31ECC3-C9F2-8C4F-88AC-BF21030A151B}"/>
              </a:ext>
            </a:extLst>
          </p:cNvPr>
          <p:cNvSpPr>
            <a:spLocks noGrp="1"/>
          </p:cNvSpPr>
          <p:nvPr>
            <p:ph type="dt" sz="half" idx="10"/>
          </p:nvPr>
        </p:nvSpPr>
        <p:spPr/>
        <p:txBody>
          <a:bodyPr/>
          <a:lstStyle/>
          <a:p>
            <a:fld id="{08C4C96E-BCFE-2248-AE06-0F6B6D54A367}" type="datetimeFigureOut">
              <a:rPr lang="en-US" smtClean="0"/>
              <a:t>10/28/22</a:t>
            </a:fld>
            <a:endParaRPr lang="en-US"/>
          </a:p>
        </p:txBody>
      </p:sp>
      <p:sp>
        <p:nvSpPr>
          <p:cNvPr id="8" name="Footer Placeholder 7">
            <a:extLst>
              <a:ext uri="{FF2B5EF4-FFF2-40B4-BE49-F238E27FC236}">
                <a16:creationId xmlns:a16="http://schemas.microsoft.com/office/drawing/2014/main" id="{07F20F97-D578-4740-8982-FCE9BA22EA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E3A452-211D-1C42-B0B9-A7E116A88D9B}"/>
              </a:ext>
            </a:extLst>
          </p:cNvPr>
          <p:cNvSpPr>
            <a:spLocks noGrp="1"/>
          </p:cNvSpPr>
          <p:nvPr>
            <p:ph type="sldNum" sz="quarter" idx="12"/>
          </p:nvPr>
        </p:nvSpPr>
        <p:spPr/>
        <p:txBody>
          <a:bodyPr/>
          <a:lstStyle/>
          <a:p>
            <a:fld id="{7BA546E6-5D9A-FC4E-BDFE-8FF0DAB6583D}" type="slidenum">
              <a:rPr lang="en-US" smtClean="0"/>
              <a:t>‹#›</a:t>
            </a:fld>
            <a:endParaRPr lang="en-US"/>
          </a:p>
        </p:txBody>
      </p:sp>
    </p:spTree>
    <p:extLst>
      <p:ext uri="{BB962C8B-B14F-4D97-AF65-F5344CB8AC3E}">
        <p14:creationId xmlns:p14="http://schemas.microsoft.com/office/powerpoint/2010/main" val="2710113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9B58A-4F11-1A4C-A1DC-9296008ECE8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DA528D3-E0BA-F445-8652-B1F16EB05ED1}"/>
              </a:ext>
            </a:extLst>
          </p:cNvPr>
          <p:cNvSpPr>
            <a:spLocks noGrp="1"/>
          </p:cNvSpPr>
          <p:nvPr>
            <p:ph type="dt" sz="half" idx="10"/>
          </p:nvPr>
        </p:nvSpPr>
        <p:spPr/>
        <p:txBody>
          <a:bodyPr/>
          <a:lstStyle/>
          <a:p>
            <a:fld id="{08C4C96E-BCFE-2248-AE06-0F6B6D54A367}" type="datetimeFigureOut">
              <a:rPr lang="en-US" smtClean="0"/>
              <a:t>10/28/22</a:t>
            </a:fld>
            <a:endParaRPr lang="en-US"/>
          </a:p>
        </p:txBody>
      </p:sp>
      <p:sp>
        <p:nvSpPr>
          <p:cNvPr id="4" name="Footer Placeholder 3">
            <a:extLst>
              <a:ext uri="{FF2B5EF4-FFF2-40B4-BE49-F238E27FC236}">
                <a16:creationId xmlns:a16="http://schemas.microsoft.com/office/drawing/2014/main" id="{BC91B08A-96F1-F94C-8D9D-9EAF05FEB9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1C0065-AC2B-D141-ACC8-380EB3E73281}"/>
              </a:ext>
            </a:extLst>
          </p:cNvPr>
          <p:cNvSpPr>
            <a:spLocks noGrp="1"/>
          </p:cNvSpPr>
          <p:nvPr>
            <p:ph type="sldNum" sz="quarter" idx="12"/>
          </p:nvPr>
        </p:nvSpPr>
        <p:spPr/>
        <p:txBody>
          <a:bodyPr/>
          <a:lstStyle/>
          <a:p>
            <a:fld id="{7BA546E6-5D9A-FC4E-BDFE-8FF0DAB6583D}" type="slidenum">
              <a:rPr lang="en-US" smtClean="0"/>
              <a:t>‹#›</a:t>
            </a:fld>
            <a:endParaRPr lang="en-US"/>
          </a:p>
        </p:txBody>
      </p:sp>
    </p:spTree>
    <p:extLst>
      <p:ext uri="{BB962C8B-B14F-4D97-AF65-F5344CB8AC3E}">
        <p14:creationId xmlns:p14="http://schemas.microsoft.com/office/powerpoint/2010/main" val="182634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ED82F8-4302-4B4F-86F5-CE9143FDFCB8}"/>
              </a:ext>
            </a:extLst>
          </p:cNvPr>
          <p:cNvSpPr>
            <a:spLocks noGrp="1"/>
          </p:cNvSpPr>
          <p:nvPr>
            <p:ph type="dt" sz="half" idx="10"/>
          </p:nvPr>
        </p:nvSpPr>
        <p:spPr/>
        <p:txBody>
          <a:bodyPr/>
          <a:lstStyle/>
          <a:p>
            <a:fld id="{08C4C96E-BCFE-2248-AE06-0F6B6D54A367}" type="datetimeFigureOut">
              <a:rPr lang="en-US" smtClean="0"/>
              <a:t>10/28/22</a:t>
            </a:fld>
            <a:endParaRPr lang="en-US"/>
          </a:p>
        </p:txBody>
      </p:sp>
      <p:sp>
        <p:nvSpPr>
          <p:cNvPr id="3" name="Footer Placeholder 2">
            <a:extLst>
              <a:ext uri="{FF2B5EF4-FFF2-40B4-BE49-F238E27FC236}">
                <a16:creationId xmlns:a16="http://schemas.microsoft.com/office/drawing/2014/main" id="{515F96AD-0032-4A4A-8F3E-25A06FA48E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F1BABE-2B07-3949-8170-F47D35D8A836}"/>
              </a:ext>
            </a:extLst>
          </p:cNvPr>
          <p:cNvSpPr>
            <a:spLocks noGrp="1"/>
          </p:cNvSpPr>
          <p:nvPr>
            <p:ph type="sldNum" sz="quarter" idx="12"/>
          </p:nvPr>
        </p:nvSpPr>
        <p:spPr/>
        <p:txBody>
          <a:bodyPr/>
          <a:lstStyle/>
          <a:p>
            <a:fld id="{7BA546E6-5D9A-FC4E-BDFE-8FF0DAB6583D}" type="slidenum">
              <a:rPr lang="en-US" smtClean="0"/>
              <a:t>‹#›</a:t>
            </a:fld>
            <a:endParaRPr lang="en-US"/>
          </a:p>
        </p:txBody>
      </p:sp>
    </p:spTree>
    <p:extLst>
      <p:ext uri="{BB962C8B-B14F-4D97-AF65-F5344CB8AC3E}">
        <p14:creationId xmlns:p14="http://schemas.microsoft.com/office/powerpoint/2010/main" val="2773003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0F80E-8F39-3342-9907-B1F8C13741A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219D0E7-D040-A048-B753-B8E0D5F192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E39A4C0-F018-B642-A660-BEE81A0B54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E492F85-E840-4A44-97CE-255D047D063A}"/>
              </a:ext>
            </a:extLst>
          </p:cNvPr>
          <p:cNvSpPr>
            <a:spLocks noGrp="1"/>
          </p:cNvSpPr>
          <p:nvPr>
            <p:ph type="dt" sz="half" idx="10"/>
          </p:nvPr>
        </p:nvSpPr>
        <p:spPr/>
        <p:txBody>
          <a:bodyPr/>
          <a:lstStyle/>
          <a:p>
            <a:fld id="{08C4C96E-BCFE-2248-AE06-0F6B6D54A367}" type="datetimeFigureOut">
              <a:rPr lang="en-US" smtClean="0"/>
              <a:t>10/28/22</a:t>
            </a:fld>
            <a:endParaRPr lang="en-US"/>
          </a:p>
        </p:txBody>
      </p:sp>
      <p:sp>
        <p:nvSpPr>
          <p:cNvPr id="6" name="Footer Placeholder 5">
            <a:extLst>
              <a:ext uri="{FF2B5EF4-FFF2-40B4-BE49-F238E27FC236}">
                <a16:creationId xmlns:a16="http://schemas.microsoft.com/office/drawing/2014/main" id="{B2A63665-6C40-D34C-85EE-22485DF220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99A748-7896-BB4E-A6EA-43607AF5084A}"/>
              </a:ext>
            </a:extLst>
          </p:cNvPr>
          <p:cNvSpPr>
            <a:spLocks noGrp="1"/>
          </p:cNvSpPr>
          <p:nvPr>
            <p:ph type="sldNum" sz="quarter" idx="12"/>
          </p:nvPr>
        </p:nvSpPr>
        <p:spPr/>
        <p:txBody>
          <a:bodyPr/>
          <a:lstStyle/>
          <a:p>
            <a:fld id="{7BA546E6-5D9A-FC4E-BDFE-8FF0DAB6583D}" type="slidenum">
              <a:rPr lang="en-US" smtClean="0"/>
              <a:t>‹#›</a:t>
            </a:fld>
            <a:endParaRPr lang="en-US"/>
          </a:p>
        </p:txBody>
      </p:sp>
    </p:spTree>
    <p:extLst>
      <p:ext uri="{BB962C8B-B14F-4D97-AF65-F5344CB8AC3E}">
        <p14:creationId xmlns:p14="http://schemas.microsoft.com/office/powerpoint/2010/main" val="417976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B7778-41FE-3B44-A562-09C6AB2D0FE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F8B94DC-6DDB-8046-BACE-31FA8C10EA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EF9C78-6BEA-1340-AA35-BC97F6081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CE43083-71B0-2645-B56F-07E5C58D3EDE}"/>
              </a:ext>
            </a:extLst>
          </p:cNvPr>
          <p:cNvSpPr>
            <a:spLocks noGrp="1"/>
          </p:cNvSpPr>
          <p:nvPr>
            <p:ph type="dt" sz="half" idx="10"/>
          </p:nvPr>
        </p:nvSpPr>
        <p:spPr/>
        <p:txBody>
          <a:bodyPr/>
          <a:lstStyle/>
          <a:p>
            <a:fld id="{08C4C96E-BCFE-2248-AE06-0F6B6D54A367}" type="datetimeFigureOut">
              <a:rPr lang="en-US" smtClean="0"/>
              <a:t>10/28/22</a:t>
            </a:fld>
            <a:endParaRPr lang="en-US"/>
          </a:p>
        </p:txBody>
      </p:sp>
      <p:sp>
        <p:nvSpPr>
          <p:cNvPr id="6" name="Footer Placeholder 5">
            <a:extLst>
              <a:ext uri="{FF2B5EF4-FFF2-40B4-BE49-F238E27FC236}">
                <a16:creationId xmlns:a16="http://schemas.microsoft.com/office/drawing/2014/main" id="{88186D5E-6A05-AE48-BA12-F606BD2618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A811E8-644F-824B-AC47-7653D5D5F381}"/>
              </a:ext>
            </a:extLst>
          </p:cNvPr>
          <p:cNvSpPr>
            <a:spLocks noGrp="1"/>
          </p:cNvSpPr>
          <p:nvPr>
            <p:ph type="sldNum" sz="quarter" idx="12"/>
          </p:nvPr>
        </p:nvSpPr>
        <p:spPr/>
        <p:txBody>
          <a:bodyPr/>
          <a:lstStyle/>
          <a:p>
            <a:fld id="{7BA546E6-5D9A-FC4E-BDFE-8FF0DAB6583D}" type="slidenum">
              <a:rPr lang="en-US" smtClean="0"/>
              <a:t>‹#›</a:t>
            </a:fld>
            <a:endParaRPr lang="en-US"/>
          </a:p>
        </p:txBody>
      </p:sp>
    </p:spTree>
    <p:extLst>
      <p:ext uri="{BB962C8B-B14F-4D97-AF65-F5344CB8AC3E}">
        <p14:creationId xmlns:p14="http://schemas.microsoft.com/office/powerpoint/2010/main" val="420185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211F53-2C8B-4147-8F8D-A7888DEB9E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353F7CD-8DD5-EB40-BE09-E2CB6CC59C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6F30FAF-5484-6E41-9C0F-C470E36EF4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C4C96E-BCFE-2248-AE06-0F6B6D54A367}" type="datetimeFigureOut">
              <a:rPr lang="en-US" smtClean="0"/>
              <a:t>10/28/22</a:t>
            </a:fld>
            <a:endParaRPr lang="en-US"/>
          </a:p>
        </p:txBody>
      </p:sp>
      <p:sp>
        <p:nvSpPr>
          <p:cNvPr id="5" name="Footer Placeholder 4">
            <a:extLst>
              <a:ext uri="{FF2B5EF4-FFF2-40B4-BE49-F238E27FC236}">
                <a16:creationId xmlns:a16="http://schemas.microsoft.com/office/drawing/2014/main" id="{2464F688-2B75-234F-9A55-3DE46C7EAF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C0B0EE-1AC4-1540-9FCA-A4D12D419A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A546E6-5D9A-FC4E-BDFE-8FF0DAB6583D}" type="slidenum">
              <a:rPr lang="en-US" smtClean="0"/>
              <a:t>‹#›</a:t>
            </a:fld>
            <a:endParaRPr lang="en-US"/>
          </a:p>
        </p:txBody>
      </p:sp>
    </p:spTree>
    <p:extLst>
      <p:ext uri="{BB962C8B-B14F-4D97-AF65-F5344CB8AC3E}">
        <p14:creationId xmlns:p14="http://schemas.microsoft.com/office/powerpoint/2010/main" val="3379305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25.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22.png"/><Relationship Id="rId10" Type="http://schemas.openxmlformats.org/officeDocument/2006/relationships/image" Target="../media/image13.png"/><Relationship Id="rId4" Type="http://schemas.openxmlformats.org/officeDocument/2006/relationships/image" Target="../media/image26.jpeg"/><Relationship Id="rId9" Type="http://schemas.openxmlformats.org/officeDocument/2006/relationships/image" Target="../media/image12.pn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9.png"/><Relationship Id="rId7"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emf"/><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3.emf"/><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24.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8DE7642F-5865-45C9-8FFD-E5D4B9483CFB}"/>
              </a:ext>
            </a:extLst>
          </p:cNvPr>
          <p:cNvSpPr txBox="1"/>
          <p:nvPr/>
        </p:nvSpPr>
        <p:spPr>
          <a:xfrm>
            <a:off x="612858" y="4166064"/>
            <a:ext cx="4541033" cy="2100190"/>
          </a:xfrm>
          <a:prstGeom prst="rect">
            <a:avLst/>
          </a:prstGeom>
          <a:noFill/>
        </p:spPr>
        <p:txBody>
          <a:bodyPr wrap="square" lIns="0" tIns="0" rIns="0" bIns="0" rtlCol="0">
            <a:spAutoFit/>
          </a:bodyPr>
          <a:lstStyle/>
          <a:p>
            <a:pPr>
              <a:lnSpc>
                <a:spcPct val="130000"/>
              </a:lnSpc>
              <a:spcBef>
                <a:spcPts val="600"/>
              </a:spcBef>
            </a:pPr>
            <a:r>
              <a:rPr lang="en-AU" sz="2000" b="1" dirty="0">
                <a:solidFill>
                  <a:schemeClr val="bg1"/>
                </a:solidFill>
                <a:latin typeface="Helvetica" pitchFamily="2" charset="0"/>
              </a:rPr>
              <a:t>Tyler Rohr</a:t>
            </a:r>
          </a:p>
          <a:p>
            <a:pPr>
              <a:lnSpc>
                <a:spcPct val="130000"/>
              </a:lnSpc>
              <a:spcBef>
                <a:spcPts val="600"/>
              </a:spcBef>
            </a:pPr>
            <a:r>
              <a:rPr lang="en-AU" sz="1400" b="1" dirty="0">
                <a:solidFill>
                  <a:schemeClr val="bg1"/>
                </a:solidFill>
                <a:latin typeface="Helvetica" pitchFamily="2" charset="0"/>
              </a:rPr>
              <a:t>IMAS – Lecturer in SO Biogeochemical Modelling</a:t>
            </a:r>
          </a:p>
          <a:p>
            <a:pPr>
              <a:lnSpc>
                <a:spcPct val="130000"/>
              </a:lnSpc>
              <a:spcBef>
                <a:spcPts val="600"/>
              </a:spcBef>
            </a:pPr>
            <a:endParaRPr lang="en-AU" sz="1400" b="1" dirty="0">
              <a:solidFill>
                <a:schemeClr val="bg1"/>
              </a:solidFill>
              <a:latin typeface="Helvetica" pitchFamily="2" charset="0"/>
            </a:endParaRPr>
          </a:p>
          <a:p>
            <a:pPr>
              <a:lnSpc>
                <a:spcPct val="130000"/>
              </a:lnSpc>
              <a:spcBef>
                <a:spcPts val="600"/>
              </a:spcBef>
            </a:pPr>
            <a:r>
              <a:rPr lang="en-AU" sz="1400" b="1" dirty="0">
                <a:solidFill>
                  <a:schemeClr val="bg1"/>
                </a:solidFill>
                <a:latin typeface="Helvetica" pitchFamily="2" charset="0"/>
              </a:rPr>
              <a:t>Co-authors: Anthony Richardson, Andrew </a:t>
            </a:r>
            <a:r>
              <a:rPr lang="en-AU" sz="1400" b="1" dirty="0" err="1">
                <a:solidFill>
                  <a:schemeClr val="bg1"/>
                </a:solidFill>
                <a:latin typeface="Helvetica" pitchFamily="2" charset="0"/>
              </a:rPr>
              <a:t>Lenton</a:t>
            </a:r>
            <a:r>
              <a:rPr lang="en-AU" sz="1400" b="1" dirty="0">
                <a:solidFill>
                  <a:schemeClr val="bg1"/>
                </a:solidFill>
                <a:latin typeface="Helvetica" pitchFamily="2" charset="0"/>
              </a:rPr>
              <a:t>, Elizabeth </a:t>
            </a:r>
            <a:r>
              <a:rPr lang="en-AU" sz="1400" b="1" dirty="0" err="1">
                <a:solidFill>
                  <a:schemeClr val="bg1"/>
                </a:solidFill>
                <a:latin typeface="Helvetica" pitchFamily="2" charset="0"/>
              </a:rPr>
              <a:t>Shadwick</a:t>
            </a:r>
            <a:r>
              <a:rPr lang="en-AU" sz="1400" b="1" dirty="0">
                <a:solidFill>
                  <a:schemeClr val="bg1"/>
                </a:solidFill>
                <a:latin typeface="Helvetica" pitchFamily="2" charset="0"/>
              </a:rPr>
              <a:t>, Matt Chamberlin</a:t>
            </a:r>
          </a:p>
          <a:p>
            <a:pPr>
              <a:lnSpc>
                <a:spcPct val="130000"/>
              </a:lnSpc>
              <a:spcBef>
                <a:spcPts val="1000"/>
              </a:spcBef>
            </a:pPr>
            <a:endParaRPr lang="en-ID" sz="1200" dirty="0">
              <a:solidFill>
                <a:schemeClr val="bg1"/>
              </a:solidFill>
              <a:latin typeface="Montserrat" pitchFamily="2" charset="77"/>
            </a:endParaRPr>
          </a:p>
        </p:txBody>
      </p:sp>
      <p:sp>
        <p:nvSpPr>
          <p:cNvPr id="42" name="TextBox 41">
            <a:extLst>
              <a:ext uri="{FF2B5EF4-FFF2-40B4-BE49-F238E27FC236}">
                <a16:creationId xmlns:a16="http://schemas.microsoft.com/office/drawing/2014/main" id="{5A82ACE6-3E0E-4762-AC6C-9F6A2AB4768A}"/>
              </a:ext>
            </a:extLst>
          </p:cNvPr>
          <p:cNvSpPr txBox="1"/>
          <p:nvPr/>
        </p:nvSpPr>
        <p:spPr>
          <a:xfrm>
            <a:off x="612858" y="2011628"/>
            <a:ext cx="4267366" cy="1292662"/>
          </a:xfrm>
          <a:prstGeom prst="rect">
            <a:avLst/>
          </a:prstGeom>
          <a:noFill/>
        </p:spPr>
        <p:txBody>
          <a:bodyPr wrap="square" lIns="0" tIns="0" rIns="0" bIns="0" rtlCol="0">
            <a:spAutoFit/>
          </a:bodyPr>
          <a:lstStyle/>
          <a:p>
            <a:r>
              <a:rPr kumimoji="0" lang="en-ID" sz="2800" b="1" i="0" u="none" strike="noStrike" kern="1200" cap="none" spc="0" normalizeH="0" baseline="0" noProof="0" dirty="0">
                <a:ln>
                  <a:noFill/>
                </a:ln>
                <a:solidFill>
                  <a:schemeClr val="bg1"/>
                </a:solidFill>
                <a:effectLst/>
                <a:uLnTx/>
                <a:uFillTx/>
                <a:latin typeface="Helvetica" pitchFamily="2" charset="0"/>
              </a:rPr>
              <a:t>Are Climate Models </a:t>
            </a:r>
            <a:r>
              <a:rPr lang="en-ID" sz="2800" b="1" dirty="0">
                <a:solidFill>
                  <a:schemeClr val="bg1"/>
                </a:solidFill>
                <a:latin typeface="Helvetica" pitchFamily="2" charset="0"/>
              </a:rPr>
              <a:t>Biased by Zooplankton Grazing?</a:t>
            </a:r>
            <a:endParaRPr kumimoji="0" lang="en-ID" sz="2800" b="1" i="0" u="none" strike="noStrike" kern="1200" cap="none" spc="0" normalizeH="0" baseline="0" noProof="0" dirty="0">
              <a:ln>
                <a:noFill/>
              </a:ln>
              <a:solidFill>
                <a:schemeClr val="bg1"/>
              </a:solidFill>
              <a:effectLst/>
              <a:uLnTx/>
              <a:uFillTx/>
              <a:latin typeface="Helvetica" pitchFamily="2" charset="0"/>
            </a:endParaRPr>
          </a:p>
        </p:txBody>
      </p:sp>
    </p:spTree>
    <p:extLst>
      <p:ext uri="{BB962C8B-B14F-4D97-AF65-F5344CB8AC3E}">
        <p14:creationId xmlns:p14="http://schemas.microsoft.com/office/powerpoint/2010/main" val="234330279"/>
      </p:ext>
    </p:extLst>
  </p:cSld>
  <p:clrMapOvr>
    <a:masterClrMapping/>
  </p:clrMapOvr>
  <mc:AlternateContent xmlns:mc="http://schemas.openxmlformats.org/markup-compatibility/2006" xmlns:p14="http://schemas.microsoft.com/office/powerpoint/2010/main">
    <mc:Choice Requires="p14">
      <p:transition spd="slow" p14:dur="2000" advTm="11383"/>
    </mc:Choice>
    <mc:Fallback xmlns="">
      <p:transition spd="slow" advTm="1138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Freeform 197">
            <a:extLst>
              <a:ext uri="{FF2B5EF4-FFF2-40B4-BE49-F238E27FC236}">
                <a16:creationId xmlns:a16="http://schemas.microsoft.com/office/drawing/2014/main" id="{A22D856B-271A-B34C-9790-0ED51704DC02}"/>
              </a:ext>
            </a:extLst>
          </p:cNvPr>
          <p:cNvSpPr/>
          <p:nvPr/>
        </p:nvSpPr>
        <p:spPr>
          <a:xfrm rot="8640000">
            <a:off x="5707342" y="244496"/>
            <a:ext cx="37269" cy="27424"/>
          </a:xfrm>
          <a:custGeom>
            <a:avLst/>
            <a:gdLst>
              <a:gd name="connsiteX0" fmla="*/ 36987 w 37269"/>
              <a:gd name="connsiteY0" fmla="*/ 27424 h 27424"/>
              <a:gd name="connsiteX1" fmla="*/ 0 w 37269"/>
              <a:gd name="connsiteY1" fmla="*/ 551 h 27424"/>
              <a:gd name="connsiteX2" fmla="*/ 400 w 37269"/>
              <a:gd name="connsiteY2" fmla="*/ 0 h 27424"/>
              <a:gd name="connsiteX3" fmla="*/ 21735 w 37269"/>
              <a:gd name="connsiteY3" fmla="*/ 16340 h 27424"/>
              <a:gd name="connsiteX4" fmla="*/ 37269 w 37269"/>
              <a:gd name="connsiteY4" fmla="*/ 27037 h 27424"/>
              <a:gd name="connsiteX5" fmla="*/ 36987 w 37269"/>
              <a:gd name="connsiteY5" fmla="*/ 27424 h 2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69" h="27424">
                <a:moveTo>
                  <a:pt x="36987" y="27424"/>
                </a:moveTo>
                <a:lnTo>
                  <a:pt x="0" y="551"/>
                </a:lnTo>
                <a:lnTo>
                  <a:pt x="400" y="0"/>
                </a:lnTo>
                <a:lnTo>
                  <a:pt x="21735" y="16340"/>
                </a:lnTo>
                <a:lnTo>
                  <a:pt x="37269" y="27037"/>
                </a:lnTo>
                <a:lnTo>
                  <a:pt x="36987" y="27424"/>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197" name="Freeform 196">
            <a:extLst>
              <a:ext uri="{FF2B5EF4-FFF2-40B4-BE49-F238E27FC236}">
                <a16:creationId xmlns:a16="http://schemas.microsoft.com/office/drawing/2014/main" id="{9C64F293-2AB3-FB46-BB35-619F0B76F78C}"/>
              </a:ext>
            </a:extLst>
          </p:cNvPr>
          <p:cNvSpPr/>
          <p:nvPr/>
        </p:nvSpPr>
        <p:spPr>
          <a:xfrm rot="8640000">
            <a:off x="4077602" y="193230"/>
            <a:ext cx="1825527" cy="1274172"/>
          </a:xfrm>
          <a:custGeom>
            <a:avLst/>
            <a:gdLst>
              <a:gd name="connsiteX0" fmla="*/ 0 w 1825527"/>
              <a:gd name="connsiteY0" fmla="*/ 680874 h 1274172"/>
              <a:gd name="connsiteX1" fmla="*/ 494683 w 1825527"/>
              <a:gd name="connsiteY1" fmla="*/ 0 h 1274172"/>
              <a:gd name="connsiteX2" fmla="*/ 678670 w 1825527"/>
              <a:gd name="connsiteY2" fmla="*/ 119982 h 1274172"/>
              <a:gd name="connsiteX3" fmla="*/ 1766672 w 1825527"/>
              <a:gd name="connsiteY3" fmla="*/ 433473 h 1274172"/>
              <a:gd name="connsiteX4" fmla="*/ 1825527 w 1825527"/>
              <a:gd name="connsiteY4" fmla="*/ 432663 h 1274172"/>
              <a:gd name="connsiteX5" fmla="*/ 1825526 w 1825527"/>
              <a:gd name="connsiteY5" fmla="*/ 1272955 h 1274172"/>
              <a:gd name="connsiteX6" fmla="*/ 1737172 w 1825527"/>
              <a:gd name="connsiteY6" fmla="*/ 1274172 h 1274172"/>
              <a:gd name="connsiteX7" fmla="*/ 118910 w 1825527"/>
              <a:gd name="connsiteY7" fmla="*/ 762756 h 1274172"/>
              <a:gd name="connsiteX8" fmla="*/ 0 w 1825527"/>
              <a:gd name="connsiteY8" fmla="*/ 680874 h 127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5527" h="1274172">
                <a:moveTo>
                  <a:pt x="0" y="680874"/>
                </a:moveTo>
                <a:lnTo>
                  <a:pt x="494683" y="0"/>
                </a:lnTo>
                <a:lnTo>
                  <a:pt x="678670" y="119982"/>
                </a:lnTo>
                <a:cubicBezTo>
                  <a:pt x="1018885" y="318001"/>
                  <a:pt x="1392913" y="420699"/>
                  <a:pt x="1766672" y="433473"/>
                </a:cubicBezTo>
                <a:lnTo>
                  <a:pt x="1825527" y="432663"/>
                </a:lnTo>
                <a:lnTo>
                  <a:pt x="1825526" y="1272955"/>
                </a:lnTo>
                <a:lnTo>
                  <a:pt x="1737172" y="1274172"/>
                </a:lnTo>
                <a:cubicBezTo>
                  <a:pt x="1177614" y="1255046"/>
                  <a:pt x="617614" y="1087834"/>
                  <a:pt x="118910" y="762756"/>
                </a:cubicBezTo>
                <a:lnTo>
                  <a:pt x="0" y="680874"/>
                </a:lnTo>
                <a:close/>
              </a:path>
            </a:pathLst>
          </a:custGeom>
          <a:solidFill>
            <a:schemeClr val="bg1">
              <a:lumMod val="6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196" name="Freeform 195">
            <a:extLst>
              <a:ext uri="{FF2B5EF4-FFF2-40B4-BE49-F238E27FC236}">
                <a16:creationId xmlns:a16="http://schemas.microsoft.com/office/drawing/2014/main" id="{F755187D-0312-3A4E-A5E8-EF6A4226FA45}"/>
              </a:ext>
            </a:extLst>
          </p:cNvPr>
          <p:cNvSpPr/>
          <p:nvPr/>
        </p:nvSpPr>
        <p:spPr>
          <a:xfrm rot="8640000">
            <a:off x="5725564" y="-98059"/>
            <a:ext cx="1615663" cy="1808009"/>
          </a:xfrm>
          <a:custGeom>
            <a:avLst/>
            <a:gdLst>
              <a:gd name="connsiteX0" fmla="*/ 1120860 w 1615663"/>
              <a:gd name="connsiteY0" fmla="*/ 1808009 h 1808009"/>
              <a:gd name="connsiteX1" fmla="*/ 1012602 w 1615663"/>
              <a:gd name="connsiteY1" fmla="*/ 1725094 h 1808009"/>
              <a:gd name="connsiteX2" fmla="*/ 26146 w 1615663"/>
              <a:gd name="connsiteY2" fmla="*/ 344071 h 1808009"/>
              <a:gd name="connsiteX3" fmla="*/ 0 w 1615663"/>
              <a:gd name="connsiteY3" fmla="*/ 259665 h 1808009"/>
              <a:gd name="connsiteX4" fmla="*/ 799167 w 1615663"/>
              <a:gd name="connsiteY4" fmla="*/ 0 h 1808009"/>
              <a:gd name="connsiteX5" fmla="*/ 816584 w 1615663"/>
              <a:gd name="connsiteY5" fmla="*/ 56226 h 1808009"/>
              <a:gd name="connsiteX6" fmla="*/ 1450943 w 1615663"/>
              <a:gd name="connsiteY6" fmla="*/ 994104 h 1808009"/>
              <a:gd name="connsiteX7" fmla="*/ 1615663 w 1615663"/>
              <a:gd name="connsiteY7" fmla="*/ 1126971 h 1808009"/>
              <a:gd name="connsiteX8" fmla="*/ 1120860 w 1615663"/>
              <a:gd name="connsiteY8" fmla="*/ 1808009 h 180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5663" h="1808009">
                <a:moveTo>
                  <a:pt x="1120860" y="1808009"/>
                </a:moveTo>
                <a:lnTo>
                  <a:pt x="1012602" y="1725094"/>
                </a:lnTo>
                <a:cubicBezTo>
                  <a:pt x="549327" y="1351253"/>
                  <a:pt x="217249" y="870333"/>
                  <a:pt x="26146" y="344071"/>
                </a:cubicBezTo>
                <a:lnTo>
                  <a:pt x="0" y="259665"/>
                </a:lnTo>
                <a:lnTo>
                  <a:pt x="799167" y="0"/>
                </a:lnTo>
                <a:lnTo>
                  <a:pt x="816584" y="56226"/>
                </a:lnTo>
                <a:cubicBezTo>
                  <a:pt x="944231" y="407745"/>
                  <a:pt x="1157483" y="731731"/>
                  <a:pt x="1450943" y="994104"/>
                </a:cubicBezTo>
                <a:lnTo>
                  <a:pt x="1615663" y="1126971"/>
                </a:lnTo>
                <a:lnTo>
                  <a:pt x="1120860" y="1808009"/>
                </a:lnTo>
                <a:close/>
              </a:path>
            </a:pathLst>
          </a:custGeom>
          <a:solidFill>
            <a:srgbClr val="A6A6A6">
              <a:alpha val="1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193" name="Freeform 192">
            <a:extLst>
              <a:ext uri="{FF2B5EF4-FFF2-40B4-BE49-F238E27FC236}">
                <a16:creationId xmlns:a16="http://schemas.microsoft.com/office/drawing/2014/main" id="{C37E25C5-4CCA-C041-82AE-6C9536C03813}"/>
              </a:ext>
            </a:extLst>
          </p:cNvPr>
          <p:cNvSpPr/>
          <p:nvPr/>
        </p:nvSpPr>
        <p:spPr>
          <a:xfrm rot="8640000">
            <a:off x="2567263" y="1293820"/>
            <a:ext cx="1821590" cy="1270371"/>
          </a:xfrm>
          <a:custGeom>
            <a:avLst/>
            <a:gdLst>
              <a:gd name="connsiteX0" fmla="*/ 0 w 1821590"/>
              <a:gd name="connsiteY0" fmla="*/ 1270371 h 1270371"/>
              <a:gd name="connsiteX1" fmla="*/ 0 w 1821590"/>
              <a:gd name="connsiteY1" fmla="*/ 430079 h 1270371"/>
              <a:gd name="connsiteX2" fmla="*/ 119379 w 1821590"/>
              <a:gd name="connsiteY2" fmla="*/ 428436 h 1270371"/>
              <a:gd name="connsiteX3" fmla="*/ 1180912 w 1821590"/>
              <a:gd name="connsiteY3" fmla="*/ 98367 h 1270371"/>
              <a:gd name="connsiteX4" fmla="*/ 1327314 w 1821590"/>
              <a:gd name="connsiteY4" fmla="*/ 0 h 1270371"/>
              <a:gd name="connsiteX5" fmla="*/ 1821590 w 1821590"/>
              <a:gd name="connsiteY5" fmla="*/ 680311 h 1270371"/>
              <a:gd name="connsiteX6" fmla="*/ 1615482 w 1821590"/>
              <a:gd name="connsiteY6" fmla="*/ 818795 h 1270371"/>
              <a:gd name="connsiteX7" fmla="*/ 170726 w 1821590"/>
              <a:gd name="connsiteY7" fmla="*/ 1268020 h 1270371"/>
              <a:gd name="connsiteX8" fmla="*/ 0 w 1821590"/>
              <a:gd name="connsiteY8" fmla="*/ 1270371 h 127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1590" h="1270371">
                <a:moveTo>
                  <a:pt x="0" y="1270371"/>
                </a:moveTo>
                <a:lnTo>
                  <a:pt x="0" y="430079"/>
                </a:lnTo>
                <a:lnTo>
                  <a:pt x="119379" y="428436"/>
                </a:lnTo>
                <a:cubicBezTo>
                  <a:pt x="491668" y="405457"/>
                  <a:pt x="856873" y="293635"/>
                  <a:pt x="1180912" y="98367"/>
                </a:cubicBezTo>
                <a:lnTo>
                  <a:pt x="1327314" y="0"/>
                </a:lnTo>
                <a:lnTo>
                  <a:pt x="1821590" y="680311"/>
                </a:lnTo>
                <a:lnTo>
                  <a:pt x="1615482" y="818795"/>
                </a:lnTo>
                <a:cubicBezTo>
                  <a:pt x="1174461" y="1084556"/>
                  <a:pt x="677415" y="1236747"/>
                  <a:pt x="170726" y="1268020"/>
                </a:cubicBezTo>
                <a:lnTo>
                  <a:pt x="0" y="1270371"/>
                </a:lnTo>
                <a:close/>
              </a:path>
            </a:pathLst>
          </a:custGeom>
          <a:solidFill>
            <a:schemeClr val="bg1">
              <a:lumMod val="6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192" name="Freeform 191">
            <a:extLst>
              <a:ext uri="{FF2B5EF4-FFF2-40B4-BE49-F238E27FC236}">
                <a16:creationId xmlns:a16="http://schemas.microsoft.com/office/drawing/2014/main" id="{E8C87BDD-8A49-7841-BD40-2AB043976407}"/>
              </a:ext>
            </a:extLst>
          </p:cNvPr>
          <p:cNvSpPr/>
          <p:nvPr/>
        </p:nvSpPr>
        <p:spPr>
          <a:xfrm rot="8640000">
            <a:off x="7427695" y="887227"/>
            <a:ext cx="950837" cy="1914772"/>
          </a:xfrm>
          <a:custGeom>
            <a:avLst/>
            <a:gdLst>
              <a:gd name="connsiteX0" fmla="*/ 151671 w 950837"/>
              <a:gd name="connsiteY0" fmla="*/ 1914772 h 1914772"/>
              <a:gd name="connsiteX1" fmla="*/ 101149 w 950837"/>
              <a:gd name="connsiteY1" fmla="*/ 1751676 h 1914772"/>
              <a:gd name="connsiteX2" fmla="*/ 81934 w 950837"/>
              <a:gd name="connsiteY2" fmla="*/ 238813 h 1914772"/>
              <a:gd name="connsiteX3" fmla="*/ 149948 w 950837"/>
              <a:gd name="connsiteY3" fmla="*/ 0 h 1914772"/>
              <a:gd name="connsiteX4" fmla="*/ 949704 w 950837"/>
              <a:gd name="connsiteY4" fmla="*/ 259856 h 1914772"/>
              <a:gd name="connsiteX5" fmla="*/ 901392 w 950837"/>
              <a:gd name="connsiteY5" fmla="*/ 429490 h 1914772"/>
              <a:gd name="connsiteX6" fmla="*/ 915510 w 950837"/>
              <a:gd name="connsiteY6" fmla="*/ 1541065 h 1914772"/>
              <a:gd name="connsiteX7" fmla="*/ 950837 w 950837"/>
              <a:gd name="connsiteY7" fmla="*/ 1655107 h 1914772"/>
              <a:gd name="connsiteX8" fmla="*/ 151671 w 950837"/>
              <a:gd name="connsiteY8" fmla="*/ 1914772 h 191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837" h="1914772">
                <a:moveTo>
                  <a:pt x="151671" y="1914772"/>
                </a:moveTo>
                <a:lnTo>
                  <a:pt x="101149" y="1751676"/>
                </a:lnTo>
                <a:cubicBezTo>
                  <a:pt x="-25684" y="1260122"/>
                  <a:pt x="-34537" y="740373"/>
                  <a:pt x="81934" y="238813"/>
                </a:cubicBezTo>
                <a:lnTo>
                  <a:pt x="149948" y="0"/>
                </a:lnTo>
                <a:lnTo>
                  <a:pt x="949704" y="259856"/>
                </a:lnTo>
                <a:lnTo>
                  <a:pt x="901392" y="429490"/>
                </a:lnTo>
                <a:cubicBezTo>
                  <a:pt x="815815" y="798011"/>
                  <a:pt x="822321" y="1179896"/>
                  <a:pt x="915510" y="1541065"/>
                </a:cubicBezTo>
                <a:lnTo>
                  <a:pt x="950837" y="1655107"/>
                </a:lnTo>
                <a:lnTo>
                  <a:pt x="151671" y="1914772"/>
                </a:lnTo>
                <a:close/>
              </a:path>
            </a:pathLst>
          </a:custGeom>
          <a:solidFill>
            <a:srgbClr val="A6A6A6">
              <a:alpha val="1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186" name="Freeform 185">
            <a:extLst>
              <a:ext uri="{FF2B5EF4-FFF2-40B4-BE49-F238E27FC236}">
                <a16:creationId xmlns:a16="http://schemas.microsoft.com/office/drawing/2014/main" id="{DF80AFF4-5655-BC45-A78D-6E14FE63A64D}"/>
              </a:ext>
            </a:extLst>
          </p:cNvPr>
          <p:cNvSpPr/>
          <p:nvPr/>
        </p:nvSpPr>
        <p:spPr>
          <a:xfrm rot="8640000">
            <a:off x="2164786" y="2483607"/>
            <a:ext cx="1620785" cy="1810398"/>
          </a:xfrm>
          <a:custGeom>
            <a:avLst/>
            <a:gdLst>
              <a:gd name="connsiteX0" fmla="*/ 494024 w 1620785"/>
              <a:gd name="connsiteY0" fmla="*/ 1810398 h 1810398"/>
              <a:gd name="connsiteX1" fmla="*/ 494268 w 1620785"/>
              <a:gd name="connsiteY1" fmla="*/ 1810220 h 1810398"/>
              <a:gd name="connsiteX2" fmla="*/ 0 w 1620785"/>
              <a:gd name="connsiteY2" fmla="*/ 1129918 h 1810398"/>
              <a:gd name="connsiteX3" fmla="*/ 4835 w 1620785"/>
              <a:gd name="connsiteY3" fmla="*/ 1126669 h 1810398"/>
              <a:gd name="connsiteX4" fmla="*/ 496832 w 1620785"/>
              <a:gd name="connsiteY4" fmla="*/ 627705 h 1810398"/>
              <a:gd name="connsiteX5" fmla="*/ 819340 w 1620785"/>
              <a:gd name="connsiteY5" fmla="*/ 5600 h 1810398"/>
              <a:gd name="connsiteX6" fmla="*/ 820935 w 1620785"/>
              <a:gd name="connsiteY6" fmla="*/ 0 h 1810398"/>
              <a:gd name="connsiteX7" fmla="*/ 1620677 w 1620785"/>
              <a:gd name="connsiteY7" fmla="*/ 259852 h 1810398"/>
              <a:gd name="connsiteX8" fmla="*/ 1620785 w 1620785"/>
              <a:gd name="connsiteY8" fmla="*/ 259519 h 1810398"/>
              <a:gd name="connsiteX9" fmla="*/ 1616257 w 1620785"/>
              <a:gd name="connsiteY9" fmla="*/ 275419 h 1810398"/>
              <a:gd name="connsiteX10" fmla="*/ 1177322 w 1620785"/>
              <a:gd name="connsiteY10" fmla="*/ 1122109 h 1810398"/>
              <a:gd name="connsiteX11" fmla="*/ 507711 w 1620785"/>
              <a:gd name="connsiteY11" fmla="*/ 1801202 h 1810398"/>
              <a:gd name="connsiteX12" fmla="*/ 494024 w 1620785"/>
              <a:gd name="connsiteY12" fmla="*/ 1810398 h 181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0785" h="1810398">
                <a:moveTo>
                  <a:pt x="494024" y="1810398"/>
                </a:moveTo>
                <a:lnTo>
                  <a:pt x="494268" y="1810220"/>
                </a:lnTo>
                <a:lnTo>
                  <a:pt x="0" y="1129918"/>
                </a:lnTo>
                <a:lnTo>
                  <a:pt x="4835" y="1126669"/>
                </a:lnTo>
                <a:cubicBezTo>
                  <a:pt x="188561" y="989611"/>
                  <a:pt x="355014" y="822901"/>
                  <a:pt x="496832" y="627705"/>
                </a:cubicBezTo>
                <a:cubicBezTo>
                  <a:pt x="638650" y="432509"/>
                  <a:pt x="745764" y="222687"/>
                  <a:pt x="819340" y="5600"/>
                </a:cubicBezTo>
                <a:lnTo>
                  <a:pt x="820935" y="0"/>
                </a:lnTo>
                <a:lnTo>
                  <a:pt x="1620677" y="259852"/>
                </a:lnTo>
                <a:lnTo>
                  <a:pt x="1620785" y="259519"/>
                </a:lnTo>
                <a:lnTo>
                  <a:pt x="1616257" y="275419"/>
                </a:lnTo>
                <a:cubicBezTo>
                  <a:pt x="1516120" y="570876"/>
                  <a:pt x="1370338" y="856446"/>
                  <a:pt x="1177322" y="1122109"/>
                </a:cubicBezTo>
                <a:cubicBezTo>
                  <a:pt x="984307" y="1387772"/>
                  <a:pt x="757763" y="1614665"/>
                  <a:pt x="507711" y="1801202"/>
                </a:cubicBezTo>
                <a:lnTo>
                  <a:pt x="494024" y="1810398"/>
                </a:lnTo>
                <a:close/>
              </a:path>
            </a:pathLst>
          </a:custGeom>
          <a:solidFill>
            <a:schemeClr val="bg1">
              <a:lumMod val="6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185" name="Freeform 184">
            <a:extLst>
              <a:ext uri="{FF2B5EF4-FFF2-40B4-BE49-F238E27FC236}">
                <a16:creationId xmlns:a16="http://schemas.microsoft.com/office/drawing/2014/main" id="{D29773EA-358E-3042-A80F-70B6E7A10C5A}"/>
              </a:ext>
            </a:extLst>
          </p:cNvPr>
          <p:cNvSpPr/>
          <p:nvPr/>
        </p:nvSpPr>
        <p:spPr>
          <a:xfrm rot="8640000">
            <a:off x="7658283" y="2563989"/>
            <a:ext cx="1620769" cy="1810423"/>
          </a:xfrm>
          <a:custGeom>
            <a:avLst/>
            <a:gdLst>
              <a:gd name="connsiteX0" fmla="*/ 0 w 1620769"/>
              <a:gd name="connsiteY0" fmla="*/ 1550849 h 1810423"/>
              <a:gd name="connsiteX1" fmla="*/ 4514 w 1620769"/>
              <a:gd name="connsiteY1" fmla="*/ 1534998 h 1810423"/>
              <a:gd name="connsiteX2" fmla="*/ 443449 w 1620769"/>
              <a:gd name="connsiteY2" fmla="*/ 688308 h 1810423"/>
              <a:gd name="connsiteX3" fmla="*/ 1113060 w 1620769"/>
              <a:gd name="connsiteY3" fmla="*/ 9215 h 1810423"/>
              <a:gd name="connsiteX4" fmla="*/ 1126775 w 1620769"/>
              <a:gd name="connsiteY4" fmla="*/ 0 h 1810423"/>
              <a:gd name="connsiteX5" fmla="*/ 1126500 w 1620769"/>
              <a:gd name="connsiteY5" fmla="*/ 200 h 1810423"/>
              <a:gd name="connsiteX6" fmla="*/ 1620769 w 1620769"/>
              <a:gd name="connsiteY6" fmla="*/ 680503 h 1810423"/>
              <a:gd name="connsiteX7" fmla="*/ 1615936 w 1620769"/>
              <a:gd name="connsiteY7" fmla="*/ 683750 h 1810423"/>
              <a:gd name="connsiteX8" fmla="*/ 1123939 w 1620769"/>
              <a:gd name="connsiteY8" fmla="*/ 1182715 h 1810423"/>
              <a:gd name="connsiteX9" fmla="*/ 801431 w 1620769"/>
              <a:gd name="connsiteY9" fmla="*/ 1804820 h 1810423"/>
              <a:gd name="connsiteX10" fmla="*/ 799836 w 1620769"/>
              <a:gd name="connsiteY10" fmla="*/ 1810423 h 1810423"/>
              <a:gd name="connsiteX11" fmla="*/ 90 w 1620769"/>
              <a:gd name="connsiteY11" fmla="*/ 1550570 h 1810423"/>
              <a:gd name="connsiteX12" fmla="*/ 0 w 1620769"/>
              <a:gd name="connsiteY12" fmla="*/ 1550849 h 181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0769" h="1810423">
                <a:moveTo>
                  <a:pt x="0" y="1550849"/>
                </a:moveTo>
                <a:lnTo>
                  <a:pt x="4514" y="1534998"/>
                </a:lnTo>
                <a:cubicBezTo>
                  <a:pt x="104651" y="1239541"/>
                  <a:pt x="250433" y="953971"/>
                  <a:pt x="443449" y="688308"/>
                </a:cubicBezTo>
                <a:cubicBezTo>
                  <a:pt x="636464" y="422645"/>
                  <a:pt x="863008" y="195752"/>
                  <a:pt x="1113060" y="9215"/>
                </a:cubicBezTo>
                <a:lnTo>
                  <a:pt x="1126775" y="0"/>
                </a:lnTo>
                <a:lnTo>
                  <a:pt x="1126500" y="200"/>
                </a:lnTo>
                <a:lnTo>
                  <a:pt x="1620769" y="680503"/>
                </a:lnTo>
                <a:lnTo>
                  <a:pt x="1615936" y="683750"/>
                </a:lnTo>
                <a:cubicBezTo>
                  <a:pt x="1432211" y="820809"/>
                  <a:pt x="1265757" y="987519"/>
                  <a:pt x="1123939" y="1182715"/>
                </a:cubicBezTo>
                <a:cubicBezTo>
                  <a:pt x="982121" y="1377911"/>
                  <a:pt x="875007" y="1587733"/>
                  <a:pt x="801431" y="1804820"/>
                </a:cubicBezTo>
                <a:lnTo>
                  <a:pt x="799836" y="1810423"/>
                </a:lnTo>
                <a:lnTo>
                  <a:pt x="90" y="1550570"/>
                </a:lnTo>
                <a:lnTo>
                  <a:pt x="0" y="1550849"/>
                </a:lnTo>
                <a:close/>
              </a:path>
            </a:pathLst>
          </a:custGeom>
          <a:solidFill>
            <a:srgbClr val="A6A6A6">
              <a:alpha val="1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166" name="Freeform 165">
            <a:extLst>
              <a:ext uri="{FF2B5EF4-FFF2-40B4-BE49-F238E27FC236}">
                <a16:creationId xmlns:a16="http://schemas.microsoft.com/office/drawing/2014/main" id="{57F46D1D-A8C2-9242-BBFB-608F9FA8A3CB}"/>
              </a:ext>
            </a:extLst>
          </p:cNvPr>
          <p:cNvSpPr/>
          <p:nvPr/>
        </p:nvSpPr>
        <p:spPr>
          <a:xfrm rot="8640000">
            <a:off x="3065312" y="4055992"/>
            <a:ext cx="950837" cy="1914774"/>
          </a:xfrm>
          <a:custGeom>
            <a:avLst/>
            <a:gdLst>
              <a:gd name="connsiteX0" fmla="*/ 1132 w 950837"/>
              <a:gd name="connsiteY0" fmla="*/ 1654918 h 1914774"/>
              <a:gd name="connsiteX1" fmla="*/ 49445 w 950837"/>
              <a:gd name="connsiteY1" fmla="*/ 1485281 h 1914774"/>
              <a:gd name="connsiteX2" fmla="*/ 35327 w 950837"/>
              <a:gd name="connsiteY2" fmla="*/ 373706 h 1914774"/>
              <a:gd name="connsiteX3" fmla="*/ 0 w 950837"/>
              <a:gd name="connsiteY3" fmla="*/ 259664 h 1914774"/>
              <a:gd name="connsiteX4" fmla="*/ 799167 w 950837"/>
              <a:gd name="connsiteY4" fmla="*/ 0 h 1914774"/>
              <a:gd name="connsiteX5" fmla="*/ 849688 w 950837"/>
              <a:gd name="connsiteY5" fmla="*/ 163092 h 1914774"/>
              <a:gd name="connsiteX6" fmla="*/ 868903 w 950837"/>
              <a:gd name="connsiteY6" fmla="*/ 1675955 h 1914774"/>
              <a:gd name="connsiteX7" fmla="*/ 800887 w 950837"/>
              <a:gd name="connsiteY7" fmla="*/ 1914774 h 1914774"/>
              <a:gd name="connsiteX8" fmla="*/ 1132 w 950837"/>
              <a:gd name="connsiteY8" fmla="*/ 1654918 h 1914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837" h="1914774">
                <a:moveTo>
                  <a:pt x="1132" y="1654918"/>
                </a:moveTo>
                <a:lnTo>
                  <a:pt x="49445" y="1485281"/>
                </a:lnTo>
                <a:cubicBezTo>
                  <a:pt x="135022" y="1116760"/>
                  <a:pt x="128517" y="734874"/>
                  <a:pt x="35327" y="373706"/>
                </a:cubicBezTo>
                <a:lnTo>
                  <a:pt x="0" y="259664"/>
                </a:lnTo>
                <a:lnTo>
                  <a:pt x="799167" y="0"/>
                </a:lnTo>
                <a:lnTo>
                  <a:pt x="849688" y="163092"/>
                </a:lnTo>
                <a:cubicBezTo>
                  <a:pt x="976520" y="654646"/>
                  <a:pt x="985374" y="1174394"/>
                  <a:pt x="868903" y="1675955"/>
                </a:cubicBezTo>
                <a:lnTo>
                  <a:pt x="800887" y="1914774"/>
                </a:lnTo>
                <a:lnTo>
                  <a:pt x="1132" y="1654918"/>
                </a:lnTo>
                <a:close/>
              </a:path>
            </a:pathLst>
          </a:custGeom>
          <a:solidFill>
            <a:schemeClr val="bg1">
              <a:lumMod val="6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165" name="Freeform 164">
            <a:extLst>
              <a:ext uri="{FF2B5EF4-FFF2-40B4-BE49-F238E27FC236}">
                <a16:creationId xmlns:a16="http://schemas.microsoft.com/office/drawing/2014/main" id="{EBE520D5-69D1-954A-A9D6-4A68C960C6D9}"/>
              </a:ext>
            </a:extLst>
          </p:cNvPr>
          <p:cNvSpPr/>
          <p:nvPr/>
        </p:nvSpPr>
        <p:spPr>
          <a:xfrm rot="8640000">
            <a:off x="7054543" y="4292089"/>
            <a:ext cx="1821588" cy="1270375"/>
          </a:xfrm>
          <a:custGeom>
            <a:avLst/>
            <a:gdLst>
              <a:gd name="connsiteX0" fmla="*/ 494276 w 1821588"/>
              <a:gd name="connsiteY0" fmla="*/ 1270375 h 1270375"/>
              <a:gd name="connsiteX1" fmla="*/ 0 w 1821588"/>
              <a:gd name="connsiteY1" fmla="*/ 590062 h 1270375"/>
              <a:gd name="connsiteX2" fmla="*/ 206111 w 1821588"/>
              <a:gd name="connsiteY2" fmla="*/ 451576 h 1270375"/>
              <a:gd name="connsiteX3" fmla="*/ 1650867 w 1821588"/>
              <a:gd name="connsiteY3" fmla="*/ 2351 h 1270375"/>
              <a:gd name="connsiteX4" fmla="*/ 1821588 w 1821588"/>
              <a:gd name="connsiteY4" fmla="*/ 0 h 1270375"/>
              <a:gd name="connsiteX5" fmla="*/ 1821588 w 1821588"/>
              <a:gd name="connsiteY5" fmla="*/ 840295 h 1270375"/>
              <a:gd name="connsiteX6" fmla="*/ 1702214 w 1821588"/>
              <a:gd name="connsiteY6" fmla="*/ 841938 h 1270375"/>
              <a:gd name="connsiteX7" fmla="*/ 640681 w 1821588"/>
              <a:gd name="connsiteY7" fmla="*/ 1172007 h 1270375"/>
              <a:gd name="connsiteX8" fmla="*/ 494276 w 1821588"/>
              <a:gd name="connsiteY8" fmla="*/ 1270375 h 127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1588" h="1270375">
                <a:moveTo>
                  <a:pt x="494276" y="1270375"/>
                </a:moveTo>
                <a:lnTo>
                  <a:pt x="0" y="590062"/>
                </a:lnTo>
                <a:lnTo>
                  <a:pt x="206111" y="451576"/>
                </a:lnTo>
                <a:cubicBezTo>
                  <a:pt x="647132" y="185815"/>
                  <a:pt x="1144178" y="33623"/>
                  <a:pt x="1650867" y="2351"/>
                </a:cubicBezTo>
                <a:lnTo>
                  <a:pt x="1821588" y="0"/>
                </a:lnTo>
                <a:lnTo>
                  <a:pt x="1821588" y="840295"/>
                </a:lnTo>
                <a:lnTo>
                  <a:pt x="1702214" y="841938"/>
                </a:lnTo>
                <a:cubicBezTo>
                  <a:pt x="1329925" y="864916"/>
                  <a:pt x="964721" y="976739"/>
                  <a:pt x="640681" y="1172007"/>
                </a:cubicBezTo>
                <a:lnTo>
                  <a:pt x="494276" y="1270375"/>
                </a:lnTo>
                <a:close/>
              </a:path>
            </a:pathLst>
          </a:custGeom>
          <a:solidFill>
            <a:srgbClr val="A6A6A6">
              <a:alpha val="1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162" name="Freeform 161">
            <a:extLst>
              <a:ext uri="{FF2B5EF4-FFF2-40B4-BE49-F238E27FC236}">
                <a16:creationId xmlns:a16="http://schemas.microsoft.com/office/drawing/2014/main" id="{E411668B-1967-FB4F-AE24-D71FABF2D495}"/>
              </a:ext>
            </a:extLst>
          </p:cNvPr>
          <p:cNvSpPr/>
          <p:nvPr/>
        </p:nvSpPr>
        <p:spPr>
          <a:xfrm rot="8640000">
            <a:off x="5544211" y="5383872"/>
            <a:ext cx="1818931" cy="1269792"/>
          </a:xfrm>
          <a:custGeom>
            <a:avLst/>
            <a:gdLst>
              <a:gd name="connsiteX0" fmla="*/ 0 w 1818931"/>
              <a:gd name="connsiteY0" fmla="*/ 841512 h 1269792"/>
              <a:gd name="connsiteX1" fmla="*/ 0 w 1818931"/>
              <a:gd name="connsiteY1" fmla="*/ 1217 h 1269792"/>
              <a:gd name="connsiteX2" fmla="*/ 88359 w 1818931"/>
              <a:gd name="connsiteY2" fmla="*/ 0 h 1269792"/>
              <a:gd name="connsiteX3" fmla="*/ 1706621 w 1818931"/>
              <a:gd name="connsiteY3" fmla="*/ 511416 h 1269792"/>
              <a:gd name="connsiteX4" fmla="*/ 1818931 w 1818931"/>
              <a:gd name="connsiteY4" fmla="*/ 588754 h 1269792"/>
              <a:gd name="connsiteX5" fmla="*/ 1324128 w 1818931"/>
              <a:gd name="connsiteY5" fmla="*/ 1269792 h 1269792"/>
              <a:gd name="connsiteX6" fmla="*/ 1146861 w 1818931"/>
              <a:gd name="connsiteY6" fmla="*/ 1154193 h 1269792"/>
              <a:gd name="connsiteX7" fmla="*/ 58859 w 1818931"/>
              <a:gd name="connsiteY7" fmla="*/ 840702 h 1269792"/>
              <a:gd name="connsiteX8" fmla="*/ 0 w 1818931"/>
              <a:gd name="connsiteY8" fmla="*/ 841512 h 126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931" h="1269792">
                <a:moveTo>
                  <a:pt x="0" y="841512"/>
                </a:moveTo>
                <a:lnTo>
                  <a:pt x="0" y="1217"/>
                </a:lnTo>
                <a:lnTo>
                  <a:pt x="88359" y="0"/>
                </a:lnTo>
                <a:cubicBezTo>
                  <a:pt x="647917" y="19126"/>
                  <a:pt x="1207917" y="186338"/>
                  <a:pt x="1706621" y="511416"/>
                </a:cubicBezTo>
                <a:lnTo>
                  <a:pt x="1818931" y="588754"/>
                </a:lnTo>
                <a:lnTo>
                  <a:pt x="1324128" y="1269792"/>
                </a:lnTo>
                <a:lnTo>
                  <a:pt x="1146861" y="1154193"/>
                </a:lnTo>
                <a:cubicBezTo>
                  <a:pt x="806646" y="956174"/>
                  <a:pt x="432618" y="853476"/>
                  <a:pt x="58859" y="840702"/>
                </a:cubicBezTo>
                <a:lnTo>
                  <a:pt x="0" y="841512"/>
                </a:lnTo>
                <a:close/>
              </a:path>
            </a:pathLst>
          </a:custGeom>
          <a:solidFill>
            <a:schemeClr val="bg1">
              <a:lumMod val="6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161" name="Freeform 160">
            <a:extLst>
              <a:ext uri="{FF2B5EF4-FFF2-40B4-BE49-F238E27FC236}">
                <a16:creationId xmlns:a16="http://schemas.microsoft.com/office/drawing/2014/main" id="{C999A8E0-368D-D344-B94C-89E35699C73C}"/>
              </a:ext>
            </a:extLst>
          </p:cNvPr>
          <p:cNvSpPr/>
          <p:nvPr/>
        </p:nvSpPr>
        <p:spPr>
          <a:xfrm rot="8640000">
            <a:off x="4103455" y="5145744"/>
            <a:ext cx="1621908" cy="1812885"/>
          </a:xfrm>
          <a:custGeom>
            <a:avLst/>
            <a:gdLst>
              <a:gd name="connsiteX0" fmla="*/ 822741 w 1621908"/>
              <a:gd name="connsiteY0" fmla="*/ 1812885 h 1812885"/>
              <a:gd name="connsiteX1" fmla="*/ 805324 w 1621908"/>
              <a:gd name="connsiteY1" fmla="*/ 1756659 h 1812885"/>
              <a:gd name="connsiteX2" fmla="*/ 170965 w 1621908"/>
              <a:gd name="connsiteY2" fmla="*/ 818781 h 1812885"/>
              <a:gd name="connsiteX3" fmla="*/ 0 w 1621908"/>
              <a:gd name="connsiteY3" fmla="*/ 680876 h 1812885"/>
              <a:gd name="connsiteX4" fmla="*/ 494685 w 1621908"/>
              <a:gd name="connsiteY4" fmla="*/ 0 h 1812885"/>
              <a:gd name="connsiteX5" fmla="*/ 609305 w 1621908"/>
              <a:gd name="connsiteY5" fmla="*/ 87788 h 1812885"/>
              <a:gd name="connsiteX6" fmla="*/ 1595760 w 1621908"/>
              <a:gd name="connsiteY6" fmla="*/ 1468811 h 1812885"/>
              <a:gd name="connsiteX7" fmla="*/ 1621908 w 1621908"/>
              <a:gd name="connsiteY7" fmla="*/ 1553220 h 1812885"/>
              <a:gd name="connsiteX8" fmla="*/ 822741 w 1621908"/>
              <a:gd name="connsiteY8" fmla="*/ 1812885 h 181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1908" h="1812885">
                <a:moveTo>
                  <a:pt x="822741" y="1812885"/>
                </a:moveTo>
                <a:lnTo>
                  <a:pt x="805324" y="1756659"/>
                </a:lnTo>
                <a:cubicBezTo>
                  <a:pt x="677676" y="1405140"/>
                  <a:pt x="464424" y="1081154"/>
                  <a:pt x="170965" y="818781"/>
                </a:cubicBezTo>
                <a:lnTo>
                  <a:pt x="0" y="680876"/>
                </a:lnTo>
                <a:lnTo>
                  <a:pt x="494685" y="0"/>
                </a:lnTo>
                <a:lnTo>
                  <a:pt x="609305" y="87788"/>
                </a:lnTo>
                <a:cubicBezTo>
                  <a:pt x="1072580" y="461629"/>
                  <a:pt x="1404658" y="942549"/>
                  <a:pt x="1595760" y="1468811"/>
                </a:cubicBezTo>
                <a:lnTo>
                  <a:pt x="1621908" y="1553220"/>
                </a:lnTo>
                <a:lnTo>
                  <a:pt x="822741" y="1812885"/>
                </a:lnTo>
                <a:close/>
              </a:path>
            </a:pathLst>
          </a:custGeom>
          <a:solidFill>
            <a:schemeClr val="bg1">
              <a:lumMod val="6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243" name="Oval 242">
            <a:extLst>
              <a:ext uri="{FF2B5EF4-FFF2-40B4-BE49-F238E27FC236}">
                <a16:creationId xmlns:a16="http://schemas.microsoft.com/office/drawing/2014/main" id="{15723B53-7FDB-1443-B1A3-347769CA319C}"/>
              </a:ext>
            </a:extLst>
          </p:cNvPr>
          <p:cNvSpPr>
            <a:spLocks noChangeAspect="1"/>
          </p:cNvSpPr>
          <p:nvPr/>
        </p:nvSpPr>
        <p:spPr>
          <a:xfrm rot="1345361" flipV="1">
            <a:off x="5972848" y="514107"/>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29211ADE-8490-BA43-A96E-C923D98AC793}"/>
              </a:ext>
            </a:extLst>
          </p:cNvPr>
          <p:cNvSpPr>
            <a:spLocks noChangeAspect="1"/>
          </p:cNvSpPr>
          <p:nvPr/>
        </p:nvSpPr>
        <p:spPr>
          <a:xfrm rot="1304227" flipV="1">
            <a:off x="6882693" y="849076"/>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60A26681-7350-164D-BA4C-BE7FE3A45A30}"/>
              </a:ext>
            </a:extLst>
          </p:cNvPr>
          <p:cNvSpPr>
            <a:spLocks noChangeAspect="1"/>
          </p:cNvSpPr>
          <p:nvPr/>
        </p:nvSpPr>
        <p:spPr>
          <a:xfrm rot="2929460" flipV="1">
            <a:off x="7521176" y="1271037"/>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F6D6273E-9E46-B74E-9A4D-2318FE36B7A8}"/>
              </a:ext>
            </a:extLst>
          </p:cNvPr>
          <p:cNvSpPr>
            <a:spLocks noChangeAspect="1"/>
          </p:cNvSpPr>
          <p:nvPr/>
        </p:nvSpPr>
        <p:spPr>
          <a:xfrm rot="3791656" flipV="1">
            <a:off x="8103876" y="2058635"/>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58" name="Straight Arrow Connector 257">
            <a:extLst>
              <a:ext uri="{FF2B5EF4-FFF2-40B4-BE49-F238E27FC236}">
                <a16:creationId xmlns:a16="http://schemas.microsoft.com/office/drawing/2014/main" id="{CD4812AA-0105-A949-9916-B9A11D7F3A6A}"/>
              </a:ext>
            </a:extLst>
          </p:cNvPr>
          <p:cNvCxnSpPr>
            <a:cxnSpLocks/>
          </p:cNvCxnSpPr>
          <p:nvPr/>
        </p:nvCxnSpPr>
        <p:spPr>
          <a:xfrm rot="3240000">
            <a:off x="7627729" y="1800955"/>
            <a:ext cx="696439" cy="1430"/>
          </a:xfrm>
          <a:prstGeom prst="straightConnector1">
            <a:avLst/>
          </a:prstGeom>
          <a:ln w="28575">
            <a:solidFill>
              <a:schemeClr val="dk1">
                <a:alpha val="57000"/>
              </a:schemeClr>
            </a:solidFill>
            <a:headEnd type="none" w="med" len="med"/>
            <a:tailEnd type="triangle" w="med" len="lg"/>
          </a:ln>
        </p:spPr>
        <p:style>
          <a:lnRef idx="1">
            <a:schemeClr val="dk1"/>
          </a:lnRef>
          <a:fillRef idx="0">
            <a:schemeClr val="dk1"/>
          </a:fillRef>
          <a:effectRef idx="0">
            <a:schemeClr val="dk1"/>
          </a:effectRef>
          <a:fontRef idx="minor">
            <a:schemeClr val="tx1"/>
          </a:fontRef>
        </p:style>
      </p:cxnSp>
      <p:sp>
        <p:nvSpPr>
          <p:cNvPr id="263" name="Oval 262">
            <a:extLst>
              <a:ext uri="{FF2B5EF4-FFF2-40B4-BE49-F238E27FC236}">
                <a16:creationId xmlns:a16="http://schemas.microsoft.com/office/drawing/2014/main" id="{E30144F8-3C88-5B43-AEA3-6C81CE90D8DD}"/>
              </a:ext>
            </a:extLst>
          </p:cNvPr>
          <p:cNvSpPr>
            <a:spLocks noChangeAspect="1"/>
          </p:cNvSpPr>
          <p:nvPr/>
        </p:nvSpPr>
        <p:spPr>
          <a:xfrm rot="4909581" flipV="1">
            <a:off x="8337786" y="2800573"/>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E5472F38-D361-A447-B741-99416A0E6A1D}"/>
              </a:ext>
            </a:extLst>
          </p:cNvPr>
          <p:cNvSpPr>
            <a:spLocks noChangeAspect="1"/>
          </p:cNvSpPr>
          <p:nvPr/>
        </p:nvSpPr>
        <p:spPr>
          <a:xfrm rot="5400000" flipV="1">
            <a:off x="8328725" y="3756460"/>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9" name="Oval 268">
            <a:extLst>
              <a:ext uri="{FF2B5EF4-FFF2-40B4-BE49-F238E27FC236}">
                <a16:creationId xmlns:a16="http://schemas.microsoft.com/office/drawing/2014/main" id="{15D2A9F5-6424-914C-9C90-666050D00988}"/>
              </a:ext>
            </a:extLst>
          </p:cNvPr>
          <p:cNvSpPr>
            <a:spLocks noChangeAspect="1"/>
          </p:cNvSpPr>
          <p:nvPr/>
        </p:nvSpPr>
        <p:spPr>
          <a:xfrm rot="5400000" flipV="1">
            <a:off x="7547050" y="5199778"/>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0" name="Oval 269">
            <a:extLst>
              <a:ext uri="{FF2B5EF4-FFF2-40B4-BE49-F238E27FC236}">
                <a16:creationId xmlns:a16="http://schemas.microsoft.com/office/drawing/2014/main" id="{48798EC9-59B1-8C4B-A327-B4D0220B4555}"/>
              </a:ext>
            </a:extLst>
          </p:cNvPr>
          <p:cNvSpPr>
            <a:spLocks noChangeAspect="1"/>
          </p:cNvSpPr>
          <p:nvPr/>
        </p:nvSpPr>
        <p:spPr>
          <a:xfrm rot="4565535" flipV="1">
            <a:off x="7846538" y="4400036"/>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270">
            <a:extLst>
              <a:ext uri="{FF2B5EF4-FFF2-40B4-BE49-F238E27FC236}">
                <a16:creationId xmlns:a16="http://schemas.microsoft.com/office/drawing/2014/main" id="{A12F6795-6668-5349-AACF-44FF0513F478}"/>
              </a:ext>
            </a:extLst>
          </p:cNvPr>
          <p:cNvSpPr>
            <a:spLocks noChangeAspect="1"/>
          </p:cNvSpPr>
          <p:nvPr/>
        </p:nvSpPr>
        <p:spPr>
          <a:xfrm rot="4957055" flipV="1">
            <a:off x="8233619" y="4587945"/>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a:extLst>
              <a:ext uri="{FF2B5EF4-FFF2-40B4-BE49-F238E27FC236}">
                <a16:creationId xmlns:a16="http://schemas.microsoft.com/office/drawing/2014/main" id="{C980BE92-E924-474C-9717-C17A958F892D}"/>
              </a:ext>
            </a:extLst>
          </p:cNvPr>
          <p:cNvSpPr>
            <a:spLocks noChangeAspect="1"/>
          </p:cNvSpPr>
          <p:nvPr/>
        </p:nvSpPr>
        <p:spPr>
          <a:xfrm rot="7329287" flipV="1">
            <a:off x="5976231" y="5986003"/>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B617D738-E6D2-184D-A02B-947DB2C484FA}"/>
              </a:ext>
            </a:extLst>
          </p:cNvPr>
          <p:cNvSpPr>
            <a:spLocks noChangeAspect="1"/>
          </p:cNvSpPr>
          <p:nvPr/>
        </p:nvSpPr>
        <p:spPr>
          <a:xfrm rot="7462046" flipV="1">
            <a:off x="6869633" y="5437940"/>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a:extLst>
              <a:ext uri="{FF2B5EF4-FFF2-40B4-BE49-F238E27FC236}">
                <a16:creationId xmlns:a16="http://schemas.microsoft.com/office/drawing/2014/main" id="{2B300ACD-DB99-FC4E-99D5-71A2ACC05204}"/>
              </a:ext>
            </a:extLst>
          </p:cNvPr>
          <p:cNvSpPr>
            <a:spLocks noChangeAspect="1"/>
          </p:cNvSpPr>
          <p:nvPr/>
        </p:nvSpPr>
        <p:spPr>
          <a:xfrm rot="7137986" flipV="1">
            <a:off x="6792457" y="5755775"/>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4" name="Straight Arrow Connector 283">
            <a:extLst>
              <a:ext uri="{FF2B5EF4-FFF2-40B4-BE49-F238E27FC236}">
                <a16:creationId xmlns:a16="http://schemas.microsoft.com/office/drawing/2014/main" id="{B0C61F3B-87F6-F44A-AFAD-709719A74747}"/>
              </a:ext>
            </a:extLst>
          </p:cNvPr>
          <p:cNvCxnSpPr>
            <a:cxnSpLocks/>
            <a:stCxn id="283" idx="7"/>
            <a:endCxn id="281" idx="3"/>
          </p:cNvCxnSpPr>
          <p:nvPr/>
        </p:nvCxnSpPr>
        <p:spPr>
          <a:xfrm flipH="1">
            <a:off x="6260627" y="5939548"/>
            <a:ext cx="537432" cy="158441"/>
          </a:xfrm>
          <a:prstGeom prst="straightConnector1">
            <a:avLst/>
          </a:prstGeom>
          <a:ln w="28575">
            <a:solidFill>
              <a:schemeClr val="dk1">
                <a:alpha val="57000"/>
              </a:schemeClr>
            </a:solidFill>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285" name="Straight Arrow Connector 284">
            <a:extLst>
              <a:ext uri="{FF2B5EF4-FFF2-40B4-BE49-F238E27FC236}">
                <a16:creationId xmlns:a16="http://schemas.microsoft.com/office/drawing/2014/main" id="{F9EB4731-B276-3647-9D39-BBA8AF2C0B63}"/>
              </a:ext>
            </a:extLst>
          </p:cNvPr>
          <p:cNvCxnSpPr>
            <a:cxnSpLocks/>
            <a:stCxn id="282" idx="7"/>
            <a:endCxn id="281" idx="2"/>
          </p:cNvCxnSpPr>
          <p:nvPr/>
        </p:nvCxnSpPr>
        <p:spPr>
          <a:xfrm flipH="1">
            <a:off x="6196869" y="5608509"/>
            <a:ext cx="675237" cy="399582"/>
          </a:xfrm>
          <a:prstGeom prst="straightConnector1">
            <a:avLst/>
          </a:prstGeom>
          <a:ln w="28575">
            <a:solidFill>
              <a:schemeClr val="dk1">
                <a:alpha val="57000"/>
              </a:schemeClr>
            </a:solidFill>
            <a:headEnd type="none" w="med" len="med"/>
            <a:tailEnd type="triangle" w="med" len="lg"/>
          </a:ln>
        </p:spPr>
        <p:style>
          <a:lnRef idx="1">
            <a:schemeClr val="dk1"/>
          </a:lnRef>
          <a:fillRef idx="0">
            <a:schemeClr val="dk1"/>
          </a:fillRef>
          <a:effectRef idx="0">
            <a:schemeClr val="dk1"/>
          </a:effectRef>
          <a:fontRef idx="minor">
            <a:schemeClr val="tx1"/>
          </a:fontRef>
        </p:style>
      </p:cxnSp>
      <p:sp>
        <p:nvSpPr>
          <p:cNvPr id="289" name="Oval 288">
            <a:extLst>
              <a:ext uri="{FF2B5EF4-FFF2-40B4-BE49-F238E27FC236}">
                <a16:creationId xmlns:a16="http://schemas.microsoft.com/office/drawing/2014/main" id="{F5217E1E-297F-E747-8040-70765A2F91C1}"/>
              </a:ext>
            </a:extLst>
          </p:cNvPr>
          <p:cNvSpPr>
            <a:spLocks noChangeAspect="1"/>
          </p:cNvSpPr>
          <p:nvPr/>
        </p:nvSpPr>
        <p:spPr>
          <a:xfrm rot="2789836" flipV="1">
            <a:off x="7149126" y="5831233"/>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3" name="Straight Arrow Connector 292">
            <a:extLst>
              <a:ext uri="{FF2B5EF4-FFF2-40B4-BE49-F238E27FC236}">
                <a16:creationId xmlns:a16="http://schemas.microsoft.com/office/drawing/2014/main" id="{96F52672-543A-CA4D-8509-C3D0271BFD3D}"/>
              </a:ext>
            </a:extLst>
          </p:cNvPr>
          <p:cNvCxnSpPr>
            <a:cxnSpLocks/>
            <a:stCxn id="289" idx="0"/>
            <a:endCxn id="281" idx="4"/>
          </p:cNvCxnSpPr>
          <p:nvPr/>
        </p:nvCxnSpPr>
        <p:spPr>
          <a:xfrm flipH="1">
            <a:off x="6242143" y="6074361"/>
            <a:ext cx="946534" cy="132280"/>
          </a:xfrm>
          <a:prstGeom prst="straightConnector1">
            <a:avLst/>
          </a:prstGeom>
          <a:ln w="28575">
            <a:solidFill>
              <a:schemeClr val="dk1">
                <a:alpha val="57000"/>
              </a:schemeClr>
            </a:solidFill>
            <a:headEnd type="none" w="med" len="med"/>
            <a:tailEnd type="triangle" w="med" len="lg"/>
          </a:ln>
        </p:spPr>
        <p:style>
          <a:lnRef idx="1">
            <a:schemeClr val="dk1"/>
          </a:lnRef>
          <a:fillRef idx="0">
            <a:schemeClr val="dk1"/>
          </a:fillRef>
          <a:effectRef idx="0">
            <a:schemeClr val="dk1"/>
          </a:effectRef>
          <a:fontRef idx="minor">
            <a:schemeClr val="tx1"/>
          </a:fontRef>
        </p:style>
      </p:cxnSp>
      <p:sp>
        <p:nvSpPr>
          <p:cNvPr id="302" name="Oval 301">
            <a:extLst>
              <a:ext uri="{FF2B5EF4-FFF2-40B4-BE49-F238E27FC236}">
                <a16:creationId xmlns:a16="http://schemas.microsoft.com/office/drawing/2014/main" id="{9146ED51-922C-974B-91BD-26C57B362699}"/>
              </a:ext>
            </a:extLst>
          </p:cNvPr>
          <p:cNvSpPr>
            <a:spLocks noChangeAspect="1"/>
          </p:cNvSpPr>
          <p:nvPr/>
        </p:nvSpPr>
        <p:spPr>
          <a:xfrm rot="9308748" flipV="1">
            <a:off x="4403611" y="5510833"/>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1596D8A6-37F7-E045-ADC2-9867BD908A3A}"/>
              </a:ext>
            </a:extLst>
          </p:cNvPr>
          <p:cNvSpPr>
            <a:spLocks noChangeAspect="1"/>
          </p:cNvSpPr>
          <p:nvPr/>
        </p:nvSpPr>
        <p:spPr>
          <a:xfrm rot="9403456" flipV="1">
            <a:off x="5225727" y="5795548"/>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a:extLst>
              <a:ext uri="{FF2B5EF4-FFF2-40B4-BE49-F238E27FC236}">
                <a16:creationId xmlns:a16="http://schemas.microsoft.com/office/drawing/2014/main" id="{1896E458-6182-F342-98A1-4A866BA06C99}"/>
              </a:ext>
            </a:extLst>
          </p:cNvPr>
          <p:cNvSpPr>
            <a:spLocks noChangeAspect="1"/>
          </p:cNvSpPr>
          <p:nvPr/>
        </p:nvSpPr>
        <p:spPr>
          <a:xfrm rot="8875126" flipV="1">
            <a:off x="5170699" y="6253178"/>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5" name="Straight Arrow Connector 304">
            <a:extLst>
              <a:ext uri="{FF2B5EF4-FFF2-40B4-BE49-F238E27FC236}">
                <a16:creationId xmlns:a16="http://schemas.microsoft.com/office/drawing/2014/main" id="{08B3FDE7-BB67-BC48-907F-095E8BEE6F9F}"/>
              </a:ext>
            </a:extLst>
          </p:cNvPr>
          <p:cNvCxnSpPr>
            <a:cxnSpLocks/>
            <a:stCxn id="304" idx="7"/>
            <a:endCxn id="311" idx="5"/>
          </p:cNvCxnSpPr>
          <p:nvPr/>
        </p:nvCxnSpPr>
        <p:spPr>
          <a:xfrm flipH="1" flipV="1">
            <a:off x="4440071" y="6133774"/>
            <a:ext cx="734273" cy="231210"/>
          </a:xfrm>
          <a:prstGeom prst="straightConnector1">
            <a:avLst/>
          </a:prstGeom>
          <a:ln w="28575">
            <a:solidFill>
              <a:schemeClr val="tx1">
                <a:alpha val="57000"/>
              </a:schemeClr>
            </a:solidFill>
            <a:prstDash val="sysDash"/>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06" name="Straight Arrow Connector 305">
            <a:extLst>
              <a:ext uri="{FF2B5EF4-FFF2-40B4-BE49-F238E27FC236}">
                <a16:creationId xmlns:a16="http://schemas.microsoft.com/office/drawing/2014/main" id="{6C04AB31-9FF7-8046-88D0-B74E493228D6}"/>
              </a:ext>
            </a:extLst>
          </p:cNvPr>
          <p:cNvCxnSpPr>
            <a:cxnSpLocks/>
            <a:stCxn id="303" idx="7"/>
            <a:endCxn id="302" idx="3"/>
          </p:cNvCxnSpPr>
          <p:nvPr/>
        </p:nvCxnSpPr>
        <p:spPr>
          <a:xfrm flipH="1" flipV="1">
            <a:off x="4682800" y="5704428"/>
            <a:ext cx="553155" cy="181820"/>
          </a:xfrm>
          <a:prstGeom prst="straightConnector1">
            <a:avLst/>
          </a:prstGeom>
          <a:ln w="28575">
            <a:solidFill>
              <a:schemeClr val="dk1">
                <a:alpha val="57000"/>
              </a:schemeClr>
            </a:solidFill>
            <a:prstDash val="solid"/>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11" name="Oval 310">
            <a:extLst>
              <a:ext uri="{FF2B5EF4-FFF2-40B4-BE49-F238E27FC236}">
                <a16:creationId xmlns:a16="http://schemas.microsoft.com/office/drawing/2014/main" id="{D3ADB063-BF5E-CF49-A6E1-022EA4108012}"/>
              </a:ext>
            </a:extLst>
          </p:cNvPr>
          <p:cNvSpPr>
            <a:spLocks noChangeAspect="1"/>
          </p:cNvSpPr>
          <p:nvPr/>
        </p:nvSpPr>
        <p:spPr>
          <a:xfrm rot="4290640" flipV="1">
            <a:off x="4167213" y="5925498"/>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B4945AA7-C864-8D40-B4AF-F901686D1F66}"/>
              </a:ext>
            </a:extLst>
          </p:cNvPr>
          <p:cNvSpPr>
            <a:spLocks noChangeAspect="1"/>
          </p:cNvSpPr>
          <p:nvPr/>
        </p:nvSpPr>
        <p:spPr>
          <a:xfrm rot="11658636" flipV="1">
            <a:off x="3549429" y="4761041"/>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EFB4AD8E-8F16-2E4B-9334-5CE1104D338C}"/>
              </a:ext>
            </a:extLst>
          </p:cNvPr>
          <p:cNvSpPr>
            <a:spLocks noChangeAspect="1"/>
          </p:cNvSpPr>
          <p:nvPr/>
        </p:nvSpPr>
        <p:spPr>
          <a:xfrm rot="10800000" flipV="1">
            <a:off x="3926880" y="5196242"/>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1DBEB496-7AD9-9841-8E92-3517139EC56F}"/>
              </a:ext>
            </a:extLst>
          </p:cNvPr>
          <p:cNvSpPr>
            <a:spLocks noChangeAspect="1"/>
          </p:cNvSpPr>
          <p:nvPr/>
        </p:nvSpPr>
        <p:spPr>
          <a:xfrm rot="10479116" flipV="1">
            <a:off x="3662314" y="5535221"/>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5" name="Straight Arrow Connector 334">
            <a:extLst>
              <a:ext uri="{FF2B5EF4-FFF2-40B4-BE49-F238E27FC236}">
                <a16:creationId xmlns:a16="http://schemas.microsoft.com/office/drawing/2014/main" id="{F9ABC215-6A45-2441-9555-1642ECBE7898}"/>
              </a:ext>
            </a:extLst>
          </p:cNvPr>
          <p:cNvCxnSpPr>
            <a:cxnSpLocks/>
            <a:stCxn id="334" idx="7"/>
            <a:endCxn id="337" idx="5"/>
          </p:cNvCxnSpPr>
          <p:nvPr/>
        </p:nvCxnSpPr>
        <p:spPr>
          <a:xfrm flipH="1" flipV="1">
            <a:off x="3417175" y="5266566"/>
            <a:ext cx="278269" cy="320766"/>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336" name="Straight Arrow Connector 335">
            <a:extLst>
              <a:ext uri="{FF2B5EF4-FFF2-40B4-BE49-F238E27FC236}">
                <a16:creationId xmlns:a16="http://schemas.microsoft.com/office/drawing/2014/main" id="{C2725A8E-9AC2-B642-82AF-55B94D463E09}"/>
              </a:ext>
            </a:extLst>
          </p:cNvPr>
          <p:cNvCxnSpPr>
            <a:cxnSpLocks/>
            <a:stCxn id="333" idx="7"/>
            <a:endCxn id="332" idx="3"/>
          </p:cNvCxnSpPr>
          <p:nvPr/>
        </p:nvCxnSpPr>
        <p:spPr>
          <a:xfrm flipH="1" flipV="1">
            <a:off x="3766924" y="5028873"/>
            <a:ext cx="202133" cy="209546"/>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sp>
        <p:nvSpPr>
          <p:cNvPr id="337" name="Oval 336">
            <a:extLst>
              <a:ext uri="{FF2B5EF4-FFF2-40B4-BE49-F238E27FC236}">
                <a16:creationId xmlns:a16="http://schemas.microsoft.com/office/drawing/2014/main" id="{DA4F6E5E-C8DC-164D-B60D-949673D395D9}"/>
              </a:ext>
            </a:extLst>
          </p:cNvPr>
          <p:cNvSpPr>
            <a:spLocks noChangeAspect="1"/>
          </p:cNvSpPr>
          <p:nvPr/>
        </p:nvSpPr>
        <p:spPr>
          <a:xfrm rot="5898240" flipV="1">
            <a:off x="3187125" y="5007105"/>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D45FE822-D985-F449-B67C-6CFE7903B121}"/>
              </a:ext>
            </a:extLst>
          </p:cNvPr>
          <p:cNvSpPr>
            <a:spLocks noChangeAspect="1"/>
          </p:cNvSpPr>
          <p:nvPr/>
        </p:nvSpPr>
        <p:spPr>
          <a:xfrm flipV="1">
            <a:off x="3052296" y="4395389"/>
            <a:ext cx="288000" cy="288000"/>
          </a:xfrm>
          <a:prstGeom prst="ellipse">
            <a:avLst/>
          </a:prstGeom>
          <a:solidFill>
            <a:schemeClr val="accent4">
              <a:lumMod val="40000"/>
              <a:lumOff val="60000"/>
            </a:schemeClr>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63" name="Straight Arrow Connector 362">
            <a:extLst>
              <a:ext uri="{FF2B5EF4-FFF2-40B4-BE49-F238E27FC236}">
                <a16:creationId xmlns:a16="http://schemas.microsoft.com/office/drawing/2014/main" id="{21AC5A3F-43AD-0646-9F3C-7750B2BEA08D}"/>
              </a:ext>
            </a:extLst>
          </p:cNvPr>
          <p:cNvCxnSpPr>
            <a:cxnSpLocks/>
            <a:endCxn id="332" idx="7"/>
          </p:cNvCxnSpPr>
          <p:nvPr/>
        </p:nvCxnSpPr>
        <p:spPr>
          <a:xfrm>
            <a:off x="3343384" y="4569517"/>
            <a:ext cx="276550" cy="211692"/>
          </a:xfrm>
          <a:prstGeom prst="straightConnector1">
            <a:avLst/>
          </a:prstGeom>
          <a:ln w="19050">
            <a:solidFill>
              <a:schemeClr val="dk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366" name="Straight Arrow Connector 365">
            <a:extLst>
              <a:ext uri="{FF2B5EF4-FFF2-40B4-BE49-F238E27FC236}">
                <a16:creationId xmlns:a16="http://schemas.microsoft.com/office/drawing/2014/main" id="{31BD6FA7-483D-024A-916C-F2170AA57770}"/>
              </a:ext>
            </a:extLst>
          </p:cNvPr>
          <p:cNvCxnSpPr>
            <a:cxnSpLocks/>
            <a:stCxn id="356" idx="0"/>
            <a:endCxn id="337" idx="1"/>
          </p:cNvCxnSpPr>
          <p:nvPr/>
        </p:nvCxnSpPr>
        <p:spPr>
          <a:xfrm>
            <a:off x="3196296" y="4683389"/>
            <a:ext cx="48779" cy="352255"/>
          </a:xfrm>
          <a:prstGeom prst="straightConnector1">
            <a:avLst/>
          </a:prstGeom>
          <a:ln w="19050">
            <a:solidFill>
              <a:schemeClr val="dk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368" name="Straight Arrow Connector 367">
            <a:extLst>
              <a:ext uri="{FF2B5EF4-FFF2-40B4-BE49-F238E27FC236}">
                <a16:creationId xmlns:a16="http://schemas.microsoft.com/office/drawing/2014/main" id="{8ABD4B9A-5438-8C4E-A4CB-47AAB1A30ED3}"/>
              </a:ext>
            </a:extLst>
          </p:cNvPr>
          <p:cNvCxnSpPr>
            <a:cxnSpLocks/>
            <a:stCxn id="333" idx="7"/>
            <a:endCxn id="337" idx="5"/>
          </p:cNvCxnSpPr>
          <p:nvPr/>
        </p:nvCxnSpPr>
        <p:spPr>
          <a:xfrm flipH="1">
            <a:off x="3417175" y="5238419"/>
            <a:ext cx="551882" cy="28147"/>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sp>
        <p:nvSpPr>
          <p:cNvPr id="381" name="Oval 380">
            <a:extLst>
              <a:ext uri="{FF2B5EF4-FFF2-40B4-BE49-F238E27FC236}">
                <a16:creationId xmlns:a16="http://schemas.microsoft.com/office/drawing/2014/main" id="{45CA2CD2-8A6C-244A-8CAD-9EE04E9429DE}"/>
              </a:ext>
            </a:extLst>
          </p:cNvPr>
          <p:cNvSpPr>
            <a:spLocks noChangeAspect="1"/>
          </p:cNvSpPr>
          <p:nvPr/>
        </p:nvSpPr>
        <p:spPr>
          <a:xfrm rot="13746403" flipV="1">
            <a:off x="3031064" y="3280511"/>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A29480F6-2D80-1649-84A6-860FFD404BA2}"/>
              </a:ext>
            </a:extLst>
          </p:cNvPr>
          <p:cNvSpPr>
            <a:spLocks noChangeAspect="1"/>
          </p:cNvSpPr>
          <p:nvPr/>
        </p:nvSpPr>
        <p:spPr>
          <a:xfrm rot="12665989" flipV="1">
            <a:off x="3118106" y="3866810"/>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3D04471D-6866-2A4F-A19C-03508254E0DF}"/>
              </a:ext>
            </a:extLst>
          </p:cNvPr>
          <p:cNvSpPr>
            <a:spLocks noChangeAspect="1"/>
          </p:cNvSpPr>
          <p:nvPr/>
        </p:nvSpPr>
        <p:spPr>
          <a:xfrm rot="13012846" flipV="1">
            <a:off x="2697761" y="3966819"/>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4" name="Straight Arrow Connector 383">
            <a:extLst>
              <a:ext uri="{FF2B5EF4-FFF2-40B4-BE49-F238E27FC236}">
                <a16:creationId xmlns:a16="http://schemas.microsoft.com/office/drawing/2014/main" id="{E7C14CE0-8AF5-F149-8F26-4D10DE2830D6}"/>
              </a:ext>
            </a:extLst>
          </p:cNvPr>
          <p:cNvCxnSpPr>
            <a:cxnSpLocks/>
            <a:stCxn id="383" idx="7"/>
            <a:endCxn id="386" idx="5"/>
          </p:cNvCxnSpPr>
          <p:nvPr/>
        </p:nvCxnSpPr>
        <p:spPr>
          <a:xfrm flipH="1" flipV="1">
            <a:off x="2748376" y="3571963"/>
            <a:ext cx="73047" cy="396300"/>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385" name="Straight Arrow Connector 384">
            <a:extLst>
              <a:ext uri="{FF2B5EF4-FFF2-40B4-BE49-F238E27FC236}">
                <a16:creationId xmlns:a16="http://schemas.microsoft.com/office/drawing/2014/main" id="{F5214C8B-3661-8F42-8305-11B5F0BF0DA7}"/>
              </a:ext>
            </a:extLst>
          </p:cNvPr>
          <p:cNvCxnSpPr>
            <a:cxnSpLocks/>
            <a:stCxn id="382" idx="7"/>
            <a:endCxn id="381" idx="3"/>
          </p:cNvCxnSpPr>
          <p:nvPr/>
        </p:nvCxnSpPr>
        <p:spPr>
          <a:xfrm flipH="1" flipV="1">
            <a:off x="3164752" y="3568141"/>
            <a:ext cx="62761" cy="302886"/>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sp>
        <p:nvSpPr>
          <p:cNvPr id="386" name="Oval 385">
            <a:extLst>
              <a:ext uri="{FF2B5EF4-FFF2-40B4-BE49-F238E27FC236}">
                <a16:creationId xmlns:a16="http://schemas.microsoft.com/office/drawing/2014/main" id="{5551718A-4BC3-E948-BA17-53E36ADFC612}"/>
              </a:ext>
            </a:extLst>
          </p:cNvPr>
          <p:cNvSpPr>
            <a:spLocks noChangeAspect="1"/>
          </p:cNvSpPr>
          <p:nvPr/>
        </p:nvSpPr>
        <p:spPr>
          <a:xfrm rot="8005505" flipV="1">
            <a:off x="2600418" y="3284018"/>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5EF31F21-D8FE-E34E-B4CF-9F1118FB191C}"/>
              </a:ext>
            </a:extLst>
          </p:cNvPr>
          <p:cNvSpPr>
            <a:spLocks noChangeAspect="1"/>
          </p:cNvSpPr>
          <p:nvPr/>
        </p:nvSpPr>
        <p:spPr>
          <a:xfrm rot="324399" flipV="1">
            <a:off x="2868097" y="2721684"/>
            <a:ext cx="288000" cy="288000"/>
          </a:xfrm>
          <a:prstGeom prst="ellipse">
            <a:avLst/>
          </a:prstGeom>
          <a:solidFill>
            <a:schemeClr val="accent4">
              <a:lumMod val="40000"/>
              <a:lumOff val="60000"/>
            </a:schemeClr>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89" name="Straight Arrow Connector 388">
            <a:extLst>
              <a:ext uri="{FF2B5EF4-FFF2-40B4-BE49-F238E27FC236}">
                <a16:creationId xmlns:a16="http://schemas.microsoft.com/office/drawing/2014/main" id="{C40530C1-BFC4-5F4C-BF72-B9911D6F4545}"/>
              </a:ext>
            </a:extLst>
          </p:cNvPr>
          <p:cNvCxnSpPr>
            <a:cxnSpLocks/>
            <a:stCxn id="388" idx="7"/>
            <a:endCxn id="381" idx="7"/>
          </p:cNvCxnSpPr>
          <p:nvPr/>
        </p:nvCxnSpPr>
        <p:spPr>
          <a:xfrm>
            <a:off x="3103873" y="2976648"/>
            <a:ext cx="81503" cy="304233"/>
          </a:xfrm>
          <a:prstGeom prst="straightConnector1">
            <a:avLst/>
          </a:prstGeom>
          <a:ln w="28575">
            <a:solidFill>
              <a:schemeClr val="dk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390" name="Straight Arrow Connector 389">
            <a:extLst>
              <a:ext uri="{FF2B5EF4-FFF2-40B4-BE49-F238E27FC236}">
                <a16:creationId xmlns:a16="http://schemas.microsoft.com/office/drawing/2014/main" id="{19032746-6828-5A4B-9A07-24E53669AFE2}"/>
              </a:ext>
            </a:extLst>
          </p:cNvPr>
          <p:cNvCxnSpPr>
            <a:cxnSpLocks/>
            <a:stCxn id="388" idx="1"/>
            <a:endCxn id="386" idx="1"/>
          </p:cNvCxnSpPr>
          <p:nvPr/>
        </p:nvCxnSpPr>
        <p:spPr>
          <a:xfrm flipH="1">
            <a:off x="2740460" y="2957460"/>
            <a:ext cx="160673" cy="326613"/>
          </a:xfrm>
          <a:prstGeom prst="straightConnector1">
            <a:avLst/>
          </a:prstGeom>
          <a:ln w="28575">
            <a:solidFill>
              <a:schemeClr val="dk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391" name="Straight Arrow Connector 390">
            <a:extLst>
              <a:ext uri="{FF2B5EF4-FFF2-40B4-BE49-F238E27FC236}">
                <a16:creationId xmlns:a16="http://schemas.microsoft.com/office/drawing/2014/main" id="{E71E1421-2416-EF47-BC04-AE0150C1A9B5}"/>
              </a:ext>
            </a:extLst>
          </p:cNvPr>
          <p:cNvCxnSpPr>
            <a:cxnSpLocks/>
            <a:stCxn id="383" idx="7"/>
            <a:endCxn id="381" idx="3"/>
          </p:cNvCxnSpPr>
          <p:nvPr/>
        </p:nvCxnSpPr>
        <p:spPr>
          <a:xfrm flipV="1">
            <a:off x="2821423" y="3568141"/>
            <a:ext cx="343329" cy="400122"/>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429" name="Straight Arrow Connector 428">
            <a:extLst>
              <a:ext uri="{FF2B5EF4-FFF2-40B4-BE49-F238E27FC236}">
                <a16:creationId xmlns:a16="http://schemas.microsoft.com/office/drawing/2014/main" id="{BC6A3CE0-0AB6-9843-96A8-28F3E63B62CF}"/>
              </a:ext>
            </a:extLst>
          </p:cNvPr>
          <p:cNvCxnSpPr>
            <a:cxnSpLocks/>
            <a:stCxn id="382" idx="7"/>
            <a:endCxn id="386" idx="5"/>
          </p:cNvCxnSpPr>
          <p:nvPr/>
        </p:nvCxnSpPr>
        <p:spPr>
          <a:xfrm flipH="1" flipV="1">
            <a:off x="2748376" y="3571963"/>
            <a:ext cx="479137" cy="299064"/>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sp>
        <p:nvSpPr>
          <p:cNvPr id="461" name="Oval 460">
            <a:extLst>
              <a:ext uri="{FF2B5EF4-FFF2-40B4-BE49-F238E27FC236}">
                <a16:creationId xmlns:a16="http://schemas.microsoft.com/office/drawing/2014/main" id="{CCAF9562-CE81-F643-945E-476E656EE645}"/>
              </a:ext>
            </a:extLst>
          </p:cNvPr>
          <p:cNvSpPr>
            <a:spLocks noChangeAspect="1"/>
          </p:cNvSpPr>
          <p:nvPr/>
        </p:nvSpPr>
        <p:spPr>
          <a:xfrm rot="16361288" flipV="1">
            <a:off x="3524897" y="1793860"/>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5C04DE38-C6D8-6147-B6A2-8549B3273FF2}"/>
              </a:ext>
            </a:extLst>
          </p:cNvPr>
          <p:cNvSpPr>
            <a:spLocks noChangeAspect="1"/>
          </p:cNvSpPr>
          <p:nvPr/>
        </p:nvSpPr>
        <p:spPr>
          <a:xfrm rot="14174685" flipV="1">
            <a:off x="3247238" y="2296594"/>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3C7D7BA6-BEAE-524C-9595-833FEC12EBEC}"/>
              </a:ext>
            </a:extLst>
          </p:cNvPr>
          <p:cNvSpPr>
            <a:spLocks noChangeAspect="1"/>
          </p:cNvSpPr>
          <p:nvPr/>
        </p:nvSpPr>
        <p:spPr>
          <a:xfrm rot="15988238" flipV="1">
            <a:off x="2821812" y="2127642"/>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4" name="Straight Arrow Connector 463">
            <a:extLst>
              <a:ext uri="{FF2B5EF4-FFF2-40B4-BE49-F238E27FC236}">
                <a16:creationId xmlns:a16="http://schemas.microsoft.com/office/drawing/2014/main" id="{0364FA04-0F33-6F40-B5CA-382A984A9AE0}"/>
              </a:ext>
            </a:extLst>
          </p:cNvPr>
          <p:cNvCxnSpPr>
            <a:cxnSpLocks/>
            <a:stCxn id="463" idx="7"/>
          </p:cNvCxnSpPr>
          <p:nvPr/>
        </p:nvCxnSpPr>
        <p:spPr>
          <a:xfrm flipV="1">
            <a:off x="3061174" y="1813730"/>
            <a:ext cx="173382" cy="350014"/>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465" name="Straight Arrow Connector 464">
            <a:extLst>
              <a:ext uri="{FF2B5EF4-FFF2-40B4-BE49-F238E27FC236}">
                <a16:creationId xmlns:a16="http://schemas.microsoft.com/office/drawing/2014/main" id="{CD617834-64AA-8C41-A90F-BEEC57F08F23}"/>
              </a:ext>
            </a:extLst>
          </p:cNvPr>
          <p:cNvCxnSpPr>
            <a:cxnSpLocks/>
            <a:stCxn id="462" idx="7"/>
            <a:endCxn id="461" idx="3"/>
          </p:cNvCxnSpPr>
          <p:nvPr/>
        </p:nvCxnSpPr>
        <p:spPr>
          <a:xfrm flipV="1">
            <a:off x="3419318" y="2034796"/>
            <a:ext cx="143093" cy="264563"/>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sp>
        <p:nvSpPr>
          <p:cNvPr id="466" name="Oval 465">
            <a:extLst>
              <a:ext uri="{FF2B5EF4-FFF2-40B4-BE49-F238E27FC236}">
                <a16:creationId xmlns:a16="http://schemas.microsoft.com/office/drawing/2014/main" id="{3EE6755F-FE55-4B4E-A98C-B1C7C32519C0}"/>
              </a:ext>
            </a:extLst>
          </p:cNvPr>
          <p:cNvSpPr>
            <a:spLocks noChangeAspect="1"/>
          </p:cNvSpPr>
          <p:nvPr/>
        </p:nvSpPr>
        <p:spPr>
          <a:xfrm rot="11112195" flipV="1">
            <a:off x="3167289" y="1528274"/>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ABCEA30D-FE68-0343-9748-71402B019009}"/>
              </a:ext>
            </a:extLst>
          </p:cNvPr>
          <p:cNvSpPr>
            <a:spLocks noChangeAspect="1"/>
          </p:cNvSpPr>
          <p:nvPr/>
        </p:nvSpPr>
        <p:spPr>
          <a:xfrm rot="13845281" flipV="1">
            <a:off x="3650562" y="1033610"/>
            <a:ext cx="288000" cy="288000"/>
          </a:xfrm>
          <a:prstGeom prst="ellipse">
            <a:avLst/>
          </a:prstGeom>
          <a:solidFill>
            <a:schemeClr val="accent5">
              <a:lumMod val="60000"/>
              <a:lumOff val="40000"/>
            </a:schemeClr>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70" name="Straight Arrow Connector 469">
            <a:extLst>
              <a:ext uri="{FF2B5EF4-FFF2-40B4-BE49-F238E27FC236}">
                <a16:creationId xmlns:a16="http://schemas.microsoft.com/office/drawing/2014/main" id="{070C9D6C-4858-CC47-8943-D0433BEE8F81}"/>
              </a:ext>
            </a:extLst>
          </p:cNvPr>
          <p:cNvCxnSpPr>
            <a:cxnSpLocks/>
            <a:stCxn id="468" idx="4"/>
          </p:cNvCxnSpPr>
          <p:nvPr/>
        </p:nvCxnSpPr>
        <p:spPr>
          <a:xfrm flipH="1">
            <a:off x="3590976" y="1268710"/>
            <a:ext cx="92066" cy="560030"/>
          </a:xfrm>
          <a:prstGeom prst="straightConnector1">
            <a:avLst/>
          </a:prstGeom>
          <a:ln w="28575">
            <a:solidFill>
              <a:schemeClr val="dk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508" name="Curved Connector 507">
            <a:extLst>
              <a:ext uri="{FF2B5EF4-FFF2-40B4-BE49-F238E27FC236}">
                <a16:creationId xmlns:a16="http://schemas.microsoft.com/office/drawing/2014/main" id="{49D452B6-EDCD-1D43-940D-A8DB77A9DA16}"/>
              </a:ext>
            </a:extLst>
          </p:cNvPr>
          <p:cNvCxnSpPr>
            <a:cxnSpLocks/>
            <a:endCxn id="461" idx="6"/>
          </p:cNvCxnSpPr>
          <p:nvPr/>
        </p:nvCxnSpPr>
        <p:spPr>
          <a:xfrm rot="10800000">
            <a:off x="3675651" y="1794019"/>
            <a:ext cx="156530" cy="122325"/>
          </a:xfrm>
          <a:prstGeom prst="curvedConnector4">
            <a:avLst>
              <a:gd name="adj1" fmla="val -84248"/>
              <a:gd name="adj2" fmla="val 258699"/>
            </a:avLst>
          </a:prstGeom>
          <a:ln w="28575">
            <a:solidFill>
              <a:schemeClr val="tx1">
                <a:alpha val="57000"/>
              </a:schemeClr>
            </a:solidFill>
            <a:prstDash val="dash"/>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556" name="Curved Connector 555">
            <a:extLst>
              <a:ext uri="{FF2B5EF4-FFF2-40B4-BE49-F238E27FC236}">
                <a16:creationId xmlns:a16="http://schemas.microsoft.com/office/drawing/2014/main" id="{C33B7267-4750-AB45-BB82-78EF67169BBB}"/>
              </a:ext>
            </a:extLst>
          </p:cNvPr>
          <p:cNvCxnSpPr>
            <a:cxnSpLocks/>
            <a:stCxn id="466" idx="2"/>
            <a:endCxn id="466" idx="0"/>
          </p:cNvCxnSpPr>
          <p:nvPr/>
        </p:nvCxnSpPr>
        <p:spPr>
          <a:xfrm flipH="1" flipV="1">
            <a:off x="3324348" y="1528867"/>
            <a:ext cx="130348" cy="156466"/>
          </a:xfrm>
          <a:prstGeom prst="curvedConnector4">
            <a:avLst>
              <a:gd name="adj1" fmla="val -87136"/>
              <a:gd name="adj2" fmla="val 246481"/>
            </a:avLst>
          </a:prstGeom>
          <a:ln w="28575">
            <a:solidFill>
              <a:schemeClr val="tx1">
                <a:alpha val="57000"/>
              </a:schemeClr>
            </a:solidFill>
            <a:prstDash val="dash"/>
            <a:headEnd type="none" w="med" len="med"/>
            <a:tailEnd type="triangle" w="med" len="lg"/>
          </a:ln>
        </p:spPr>
        <p:style>
          <a:lnRef idx="1">
            <a:schemeClr val="accent1"/>
          </a:lnRef>
          <a:fillRef idx="0">
            <a:schemeClr val="accent1"/>
          </a:fillRef>
          <a:effectRef idx="0">
            <a:schemeClr val="accent1"/>
          </a:effectRef>
          <a:fontRef idx="minor">
            <a:schemeClr val="tx1"/>
          </a:fontRef>
        </p:style>
      </p:cxnSp>
      <p:sp>
        <p:nvSpPr>
          <p:cNvPr id="568" name="Oval 567">
            <a:extLst>
              <a:ext uri="{FF2B5EF4-FFF2-40B4-BE49-F238E27FC236}">
                <a16:creationId xmlns:a16="http://schemas.microsoft.com/office/drawing/2014/main" id="{22BD08CC-4F68-2C41-85D0-2D5D9E539970}"/>
              </a:ext>
            </a:extLst>
          </p:cNvPr>
          <p:cNvSpPr>
            <a:spLocks noChangeAspect="1"/>
          </p:cNvSpPr>
          <p:nvPr/>
        </p:nvSpPr>
        <p:spPr>
          <a:xfrm rot="6281361" flipV="1">
            <a:off x="4265474" y="1163717"/>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568">
            <a:extLst>
              <a:ext uri="{FF2B5EF4-FFF2-40B4-BE49-F238E27FC236}">
                <a16:creationId xmlns:a16="http://schemas.microsoft.com/office/drawing/2014/main" id="{BAB56150-8F5A-9841-B005-AE2A727B76F2}"/>
              </a:ext>
            </a:extLst>
          </p:cNvPr>
          <p:cNvSpPr>
            <a:spLocks noChangeAspect="1"/>
          </p:cNvSpPr>
          <p:nvPr/>
        </p:nvSpPr>
        <p:spPr>
          <a:xfrm rot="3191161" flipV="1">
            <a:off x="4127933" y="949457"/>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Oval 569">
            <a:extLst>
              <a:ext uri="{FF2B5EF4-FFF2-40B4-BE49-F238E27FC236}">
                <a16:creationId xmlns:a16="http://schemas.microsoft.com/office/drawing/2014/main" id="{30125089-F2B1-0B40-91B8-7CAD5F71B0FC}"/>
              </a:ext>
            </a:extLst>
          </p:cNvPr>
          <p:cNvSpPr>
            <a:spLocks noChangeAspect="1"/>
          </p:cNvSpPr>
          <p:nvPr/>
        </p:nvSpPr>
        <p:spPr>
          <a:xfrm rot="6535034" flipV="1">
            <a:off x="3989052" y="736474"/>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a:extLst>
              <a:ext uri="{FF2B5EF4-FFF2-40B4-BE49-F238E27FC236}">
                <a16:creationId xmlns:a16="http://schemas.microsoft.com/office/drawing/2014/main" id="{662787EC-F0A9-4549-B1A2-9211C5DA8DC5}"/>
              </a:ext>
            </a:extLst>
          </p:cNvPr>
          <p:cNvSpPr>
            <a:spLocks noChangeAspect="1"/>
          </p:cNvSpPr>
          <p:nvPr/>
        </p:nvSpPr>
        <p:spPr>
          <a:xfrm rot="15883705" flipV="1">
            <a:off x="4829610" y="926562"/>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72" name="Oval 571">
            <a:extLst>
              <a:ext uri="{FF2B5EF4-FFF2-40B4-BE49-F238E27FC236}">
                <a16:creationId xmlns:a16="http://schemas.microsoft.com/office/drawing/2014/main" id="{13B38ED9-2E3A-BE4B-B50D-5ACC5982F28C}"/>
              </a:ext>
            </a:extLst>
          </p:cNvPr>
          <p:cNvSpPr>
            <a:spLocks noChangeAspect="1"/>
          </p:cNvSpPr>
          <p:nvPr/>
        </p:nvSpPr>
        <p:spPr>
          <a:xfrm rot="13587819" flipV="1">
            <a:off x="4741975" y="677505"/>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73" name="Oval 572">
            <a:extLst>
              <a:ext uri="{FF2B5EF4-FFF2-40B4-BE49-F238E27FC236}">
                <a16:creationId xmlns:a16="http://schemas.microsoft.com/office/drawing/2014/main" id="{F87239D9-6908-2B40-A273-BD27EA70B5AA}"/>
              </a:ext>
            </a:extLst>
          </p:cNvPr>
          <p:cNvSpPr>
            <a:spLocks noChangeAspect="1"/>
          </p:cNvSpPr>
          <p:nvPr/>
        </p:nvSpPr>
        <p:spPr>
          <a:xfrm rot="12919429" flipV="1">
            <a:off x="4653245" y="414912"/>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574" name="Oval 573">
            <a:extLst>
              <a:ext uri="{FF2B5EF4-FFF2-40B4-BE49-F238E27FC236}">
                <a16:creationId xmlns:a16="http://schemas.microsoft.com/office/drawing/2014/main" id="{1A058C8A-08CA-424A-B557-09C6D502202B}"/>
              </a:ext>
            </a:extLst>
          </p:cNvPr>
          <p:cNvSpPr>
            <a:spLocks noChangeAspect="1"/>
          </p:cNvSpPr>
          <p:nvPr/>
        </p:nvSpPr>
        <p:spPr>
          <a:xfrm rot="3486924" flipV="1">
            <a:off x="5348654" y="507643"/>
            <a:ext cx="288000" cy="288000"/>
          </a:xfrm>
          <a:prstGeom prst="ellipse">
            <a:avLst/>
          </a:prstGeom>
          <a:solidFill>
            <a:schemeClr val="accent5">
              <a:lumMod val="60000"/>
              <a:lumOff val="40000"/>
            </a:schemeClr>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90" name="TextBox 589">
            <a:extLst>
              <a:ext uri="{FF2B5EF4-FFF2-40B4-BE49-F238E27FC236}">
                <a16:creationId xmlns:a16="http://schemas.microsoft.com/office/drawing/2014/main" id="{319B6020-4957-6944-AB04-34D748E31EE3}"/>
              </a:ext>
            </a:extLst>
          </p:cNvPr>
          <p:cNvSpPr txBox="1"/>
          <p:nvPr/>
        </p:nvSpPr>
        <p:spPr>
          <a:xfrm rot="1063697">
            <a:off x="6130745" y="189440"/>
            <a:ext cx="1402754" cy="307777"/>
          </a:xfrm>
          <a:prstGeom prst="rect">
            <a:avLst/>
          </a:prstGeom>
          <a:noFill/>
        </p:spPr>
        <p:txBody>
          <a:bodyPr wrap="square" rtlCol="0">
            <a:spAutoFit/>
          </a:bodyPr>
          <a:lstStyle/>
          <a:p>
            <a:pPr algn="ctr"/>
            <a:r>
              <a:rPr lang="en-US" sz="1400" dirty="0">
                <a:latin typeface="LM Roman 10" pitchFamily="2" charset="77"/>
              </a:rPr>
              <a:t>WOMBAT </a:t>
            </a:r>
          </a:p>
        </p:txBody>
      </p:sp>
      <p:sp>
        <p:nvSpPr>
          <p:cNvPr id="593" name="TextBox 592">
            <a:extLst>
              <a:ext uri="{FF2B5EF4-FFF2-40B4-BE49-F238E27FC236}">
                <a16:creationId xmlns:a16="http://schemas.microsoft.com/office/drawing/2014/main" id="{3259399E-E726-7C4F-8808-2DC6B22F56AA}"/>
              </a:ext>
            </a:extLst>
          </p:cNvPr>
          <p:cNvSpPr txBox="1"/>
          <p:nvPr/>
        </p:nvSpPr>
        <p:spPr>
          <a:xfrm rot="3240000">
            <a:off x="7765029" y="1348795"/>
            <a:ext cx="1231887" cy="307777"/>
          </a:xfrm>
          <a:prstGeom prst="rect">
            <a:avLst/>
          </a:prstGeom>
          <a:noFill/>
        </p:spPr>
        <p:txBody>
          <a:bodyPr wrap="square" rtlCol="0">
            <a:spAutoFit/>
          </a:bodyPr>
          <a:lstStyle/>
          <a:p>
            <a:pPr algn="ctr"/>
            <a:r>
              <a:rPr lang="en-US" sz="1400" dirty="0">
                <a:latin typeface="LM Roman 10" pitchFamily="2" charset="77"/>
              </a:rPr>
              <a:t>CMOC</a:t>
            </a:r>
          </a:p>
        </p:txBody>
      </p:sp>
      <p:sp>
        <p:nvSpPr>
          <p:cNvPr id="594" name="TextBox 593">
            <a:extLst>
              <a:ext uri="{FF2B5EF4-FFF2-40B4-BE49-F238E27FC236}">
                <a16:creationId xmlns:a16="http://schemas.microsoft.com/office/drawing/2014/main" id="{19FFE222-2CE7-684D-A7AF-9F63148BC66E}"/>
              </a:ext>
            </a:extLst>
          </p:cNvPr>
          <p:cNvSpPr txBox="1"/>
          <p:nvPr/>
        </p:nvSpPr>
        <p:spPr>
          <a:xfrm rot="5400000">
            <a:off x="8218097" y="3260311"/>
            <a:ext cx="1547892" cy="307777"/>
          </a:xfrm>
          <a:prstGeom prst="rect">
            <a:avLst/>
          </a:prstGeom>
          <a:noFill/>
        </p:spPr>
        <p:txBody>
          <a:bodyPr wrap="square" rtlCol="0">
            <a:spAutoFit/>
          </a:bodyPr>
          <a:lstStyle/>
          <a:p>
            <a:pPr algn="ctr"/>
            <a:r>
              <a:rPr lang="en-US" sz="1400" dirty="0">
                <a:latin typeface="LM Roman 10" pitchFamily="2" charset="77"/>
              </a:rPr>
              <a:t>HAMOCCv2</a:t>
            </a:r>
          </a:p>
        </p:txBody>
      </p:sp>
      <p:cxnSp>
        <p:nvCxnSpPr>
          <p:cNvPr id="599" name="Straight Arrow Connector 598">
            <a:extLst>
              <a:ext uri="{FF2B5EF4-FFF2-40B4-BE49-F238E27FC236}">
                <a16:creationId xmlns:a16="http://schemas.microsoft.com/office/drawing/2014/main" id="{CD67FC36-78E3-9F44-9C3A-5C90332BAF66}"/>
              </a:ext>
            </a:extLst>
          </p:cNvPr>
          <p:cNvCxnSpPr>
            <a:cxnSpLocks/>
          </p:cNvCxnSpPr>
          <p:nvPr/>
        </p:nvCxnSpPr>
        <p:spPr>
          <a:xfrm rot="1080000">
            <a:off x="6226777" y="822324"/>
            <a:ext cx="696439" cy="1430"/>
          </a:xfrm>
          <a:prstGeom prst="straightConnector1">
            <a:avLst/>
          </a:prstGeom>
          <a:ln w="28575">
            <a:solidFill>
              <a:schemeClr val="dk1">
                <a:alpha val="57000"/>
              </a:schemeClr>
            </a:solidFill>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601" name="Straight Arrow Connector 600">
            <a:extLst>
              <a:ext uri="{FF2B5EF4-FFF2-40B4-BE49-F238E27FC236}">
                <a16:creationId xmlns:a16="http://schemas.microsoft.com/office/drawing/2014/main" id="{5EEA184B-CC54-4A49-A368-4468CFDEE905}"/>
              </a:ext>
            </a:extLst>
          </p:cNvPr>
          <p:cNvCxnSpPr>
            <a:cxnSpLocks/>
          </p:cNvCxnSpPr>
          <p:nvPr/>
        </p:nvCxnSpPr>
        <p:spPr>
          <a:xfrm rot="5400000">
            <a:off x="8137921" y="3426366"/>
            <a:ext cx="696439" cy="1430"/>
          </a:xfrm>
          <a:prstGeom prst="straightConnector1">
            <a:avLst/>
          </a:prstGeom>
          <a:ln w="28575">
            <a:solidFill>
              <a:schemeClr val="dk1">
                <a:alpha val="57000"/>
              </a:schemeClr>
            </a:solidFill>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602" name="Straight Arrow Connector 601">
            <a:extLst>
              <a:ext uri="{FF2B5EF4-FFF2-40B4-BE49-F238E27FC236}">
                <a16:creationId xmlns:a16="http://schemas.microsoft.com/office/drawing/2014/main" id="{4CC777AE-AADF-0F41-A688-967585E922B9}"/>
              </a:ext>
            </a:extLst>
          </p:cNvPr>
          <p:cNvCxnSpPr>
            <a:cxnSpLocks/>
            <a:stCxn id="271" idx="7"/>
            <a:endCxn id="269" idx="4"/>
          </p:cNvCxnSpPr>
          <p:nvPr/>
        </p:nvCxnSpPr>
        <p:spPr>
          <a:xfrm flipH="1">
            <a:off x="7835050" y="4846007"/>
            <a:ext cx="454673" cy="497771"/>
          </a:xfrm>
          <a:prstGeom prst="straightConnector1">
            <a:avLst/>
          </a:prstGeom>
          <a:ln w="28575">
            <a:solidFill>
              <a:schemeClr val="dk1">
                <a:alpha val="57000"/>
              </a:schemeClr>
            </a:solidFill>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604" name="Straight Arrow Connector 603">
            <a:extLst>
              <a:ext uri="{FF2B5EF4-FFF2-40B4-BE49-F238E27FC236}">
                <a16:creationId xmlns:a16="http://schemas.microsoft.com/office/drawing/2014/main" id="{C9C2F867-D101-6C46-952E-EAF19FC98800}"/>
              </a:ext>
            </a:extLst>
          </p:cNvPr>
          <p:cNvCxnSpPr>
            <a:cxnSpLocks/>
            <a:stCxn id="270" idx="7"/>
            <a:endCxn id="269" idx="2"/>
          </p:cNvCxnSpPr>
          <p:nvPr/>
        </p:nvCxnSpPr>
        <p:spPr>
          <a:xfrm flipH="1">
            <a:off x="7691050" y="4667348"/>
            <a:ext cx="225124" cy="532430"/>
          </a:xfrm>
          <a:prstGeom prst="straightConnector1">
            <a:avLst/>
          </a:prstGeom>
          <a:ln w="28575">
            <a:solidFill>
              <a:schemeClr val="dk1">
                <a:alpha val="57000"/>
              </a:schemeClr>
            </a:solidFill>
            <a:headEnd type="none" w="med" len="med"/>
            <a:tailEnd type="triangle" w="med" len="lg"/>
          </a:ln>
        </p:spPr>
        <p:style>
          <a:lnRef idx="1">
            <a:schemeClr val="dk1"/>
          </a:lnRef>
          <a:fillRef idx="0">
            <a:schemeClr val="dk1"/>
          </a:fillRef>
          <a:effectRef idx="0">
            <a:schemeClr val="dk1"/>
          </a:effectRef>
          <a:fontRef idx="minor">
            <a:schemeClr val="tx1"/>
          </a:fontRef>
        </p:style>
      </p:cxnSp>
      <p:sp>
        <p:nvSpPr>
          <p:cNvPr id="635" name="TextBox 634">
            <a:extLst>
              <a:ext uri="{FF2B5EF4-FFF2-40B4-BE49-F238E27FC236}">
                <a16:creationId xmlns:a16="http://schemas.microsoft.com/office/drawing/2014/main" id="{D87BD03E-CB26-D941-AE0B-E18CC3164A3A}"/>
              </a:ext>
            </a:extLst>
          </p:cNvPr>
          <p:cNvSpPr txBox="1"/>
          <p:nvPr/>
        </p:nvSpPr>
        <p:spPr>
          <a:xfrm rot="18365923">
            <a:off x="7690175" y="5214534"/>
            <a:ext cx="1287977" cy="307777"/>
          </a:xfrm>
          <a:prstGeom prst="rect">
            <a:avLst/>
          </a:prstGeom>
          <a:noFill/>
        </p:spPr>
        <p:txBody>
          <a:bodyPr wrap="square" rtlCol="0">
            <a:spAutoFit/>
          </a:bodyPr>
          <a:lstStyle/>
          <a:p>
            <a:pPr algn="ctr"/>
            <a:r>
              <a:rPr lang="en-US" sz="1400" dirty="0">
                <a:latin typeface="LM Roman 10" pitchFamily="2" charset="77"/>
              </a:rPr>
              <a:t>OECO-v2</a:t>
            </a:r>
          </a:p>
        </p:txBody>
      </p:sp>
      <p:sp>
        <p:nvSpPr>
          <p:cNvPr id="636" name="TextBox 635">
            <a:extLst>
              <a:ext uri="{FF2B5EF4-FFF2-40B4-BE49-F238E27FC236}">
                <a16:creationId xmlns:a16="http://schemas.microsoft.com/office/drawing/2014/main" id="{9FCEE8B1-0B6E-EB4F-B65E-7C69E2F55737}"/>
              </a:ext>
            </a:extLst>
          </p:cNvPr>
          <p:cNvSpPr txBox="1"/>
          <p:nvPr/>
        </p:nvSpPr>
        <p:spPr>
          <a:xfrm rot="20520000">
            <a:off x="6026242" y="6346918"/>
            <a:ext cx="1592356" cy="307777"/>
          </a:xfrm>
          <a:prstGeom prst="rect">
            <a:avLst/>
          </a:prstGeom>
          <a:noFill/>
        </p:spPr>
        <p:txBody>
          <a:bodyPr wrap="square" rtlCol="0">
            <a:spAutoFit/>
          </a:bodyPr>
          <a:lstStyle/>
          <a:p>
            <a:pPr algn="ctr"/>
            <a:r>
              <a:rPr lang="en-US" sz="1400" dirty="0">
                <a:latin typeface="LM Roman 10" pitchFamily="2" charset="77"/>
              </a:rPr>
              <a:t>MARBL</a:t>
            </a:r>
          </a:p>
        </p:txBody>
      </p:sp>
      <p:sp>
        <p:nvSpPr>
          <p:cNvPr id="639" name="TextBox 638">
            <a:extLst>
              <a:ext uri="{FF2B5EF4-FFF2-40B4-BE49-F238E27FC236}">
                <a16:creationId xmlns:a16="http://schemas.microsoft.com/office/drawing/2014/main" id="{7EFC5F13-88A7-B94C-BC19-C6D8DBEAF763}"/>
              </a:ext>
            </a:extLst>
          </p:cNvPr>
          <p:cNvSpPr txBox="1"/>
          <p:nvPr/>
        </p:nvSpPr>
        <p:spPr>
          <a:xfrm rot="22680000">
            <a:off x="4109881" y="6362751"/>
            <a:ext cx="1133556" cy="307777"/>
          </a:xfrm>
          <a:prstGeom prst="rect">
            <a:avLst/>
          </a:prstGeom>
          <a:noFill/>
        </p:spPr>
        <p:txBody>
          <a:bodyPr wrap="square" rtlCol="0">
            <a:spAutoFit/>
          </a:bodyPr>
          <a:lstStyle/>
          <a:p>
            <a:pPr algn="ctr"/>
            <a:r>
              <a:rPr lang="en-US" sz="1400" dirty="0" err="1">
                <a:latin typeface="LM Roman 10" pitchFamily="2" charset="77"/>
              </a:rPr>
              <a:t>CanOE</a:t>
            </a:r>
            <a:r>
              <a:rPr lang="en-US" sz="1400" dirty="0">
                <a:latin typeface="LM Roman 10" pitchFamily="2" charset="77"/>
              </a:rPr>
              <a:t> </a:t>
            </a:r>
          </a:p>
        </p:txBody>
      </p:sp>
      <p:sp>
        <p:nvSpPr>
          <p:cNvPr id="640" name="TextBox 639">
            <a:extLst>
              <a:ext uri="{FF2B5EF4-FFF2-40B4-BE49-F238E27FC236}">
                <a16:creationId xmlns:a16="http://schemas.microsoft.com/office/drawing/2014/main" id="{C5C6A609-DA3F-944F-A794-6548B009D061}"/>
              </a:ext>
            </a:extLst>
          </p:cNvPr>
          <p:cNvSpPr txBox="1"/>
          <p:nvPr/>
        </p:nvSpPr>
        <p:spPr>
          <a:xfrm rot="3279540">
            <a:off x="2297794" y="5252327"/>
            <a:ext cx="1662565" cy="307777"/>
          </a:xfrm>
          <a:prstGeom prst="rect">
            <a:avLst/>
          </a:prstGeom>
          <a:noFill/>
        </p:spPr>
        <p:txBody>
          <a:bodyPr wrap="square" rtlCol="0">
            <a:spAutoFit/>
          </a:bodyPr>
          <a:lstStyle/>
          <a:p>
            <a:pPr algn="ctr"/>
            <a:r>
              <a:rPr lang="en-US" sz="1400" dirty="0">
                <a:latin typeface="LM Roman 10" pitchFamily="2" charset="77"/>
              </a:rPr>
              <a:t>MEDUSA2.1 </a:t>
            </a:r>
          </a:p>
        </p:txBody>
      </p:sp>
      <p:sp>
        <p:nvSpPr>
          <p:cNvPr id="641" name="TextBox 640">
            <a:extLst>
              <a:ext uri="{FF2B5EF4-FFF2-40B4-BE49-F238E27FC236}">
                <a16:creationId xmlns:a16="http://schemas.microsoft.com/office/drawing/2014/main" id="{EF379412-C59C-4746-8F27-D64F833B0E95}"/>
              </a:ext>
            </a:extLst>
          </p:cNvPr>
          <p:cNvSpPr txBox="1"/>
          <p:nvPr/>
        </p:nvSpPr>
        <p:spPr>
          <a:xfrm rot="16200000">
            <a:off x="1714734" y="3308563"/>
            <a:ext cx="1464470" cy="307777"/>
          </a:xfrm>
          <a:prstGeom prst="rect">
            <a:avLst/>
          </a:prstGeom>
          <a:noFill/>
        </p:spPr>
        <p:txBody>
          <a:bodyPr wrap="square" rtlCol="0">
            <a:spAutoFit/>
          </a:bodyPr>
          <a:lstStyle/>
          <a:p>
            <a:pPr algn="ctr"/>
            <a:r>
              <a:rPr lang="en-US" sz="1400" dirty="0">
                <a:latin typeface="LM Roman 10" pitchFamily="2" charset="77"/>
              </a:rPr>
              <a:t>PISCESv2 </a:t>
            </a:r>
          </a:p>
        </p:txBody>
      </p:sp>
      <p:sp>
        <p:nvSpPr>
          <p:cNvPr id="642" name="TextBox 641">
            <a:extLst>
              <a:ext uri="{FF2B5EF4-FFF2-40B4-BE49-F238E27FC236}">
                <a16:creationId xmlns:a16="http://schemas.microsoft.com/office/drawing/2014/main" id="{1B64C741-3EDE-F747-B7BD-C091D8A23998}"/>
              </a:ext>
            </a:extLst>
          </p:cNvPr>
          <p:cNvSpPr txBox="1"/>
          <p:nvPr/>
        </p:nvSpPr>
        <p:spPr>
          <a:xfrm rot="18360000">
            <a:off x="2407696" y="1341215"/>
            <a:ext cx="1312750" cy="307777"/>
          </a:xfrm>
          <a:prstGeom prst="rect">
            <a:avLst/>
          </a:prstGeom>
          <a:noFill/>
        </p:spPr>
        <p:txBody>
          <a:bodyPr wrap="square" rtlCol="0">
            <a:spAutoFit/>
          </a:bodyPr>
          <a:lstStyle/>
          <a:p>
            <a:pPr algn="ctr"/>
            <a:r>
              <a:rPr lang="en-US" sz="1400" dirty="0">
                <a:latin typeface="LM Roman 10" pitchFamily="2" charset="77"/>
              </a:rPr>
              <a:t>BFM5.2 </a:t>
            </a:r>
          </a:p>
        </p:txBody>
      </p:sp>
      <p:sp>
        <p:nvSpPr>
          <p:cNvPr id="643" name="TextBox 642">
            <a:extLst>
              <a:ext uri="{FF2B5EF4-FFF2-40B4-BE49-F238E27FC236}">
                <a16:creationId xmlns:a16="http://schemas.microsoft.com/office/drawing/2014/main" id="{5B2BB476-5D53-FE47-BB69-0DB40A7C24EB}"/>
              </a:ext>
            </a:extLst>
          </p:cNvPr>
          <p:cNvSpPr txBox="1"/>
          <p:nvPr/>
        </p:nvSpPr>
        <p:spPr>
          <a:xfrm rot="20419537">
            <a:off x="4040650" y="167602"/>
            <a:ext cx="1421859" cy="307777"/>
          </a:xfrm>
          <a:prstGeom prst="rect">
            <a:avLst/>
          </a:prstGeom>
          <a:noFill/>
        </p:spPr>
        <p:txBody>
          <a:bodyPr wrap="square" rtlCol="0">
            <a:spAutoFit/>
          </a:bodyPr>
          <a:lstStyle/>
          <a:p>
            <a:r>
              <a:rPr lang="en-US" sz="1400" dirty="0">
                <a:latin typeface="LM Roman 10" pitchFamily="2" charset="77"/>
              </a:rPr>
              <a:t>Cobalt v2  </a:t>
            </a:r>
          </a:p>
        </p:txBody>
      </p:sp>
      <p:cxnSp>
        <p:nvCxnSpPr>
          <p:cNvPr id="694" name="Straight Arrow Connector 693">
            <a:extLst>
              <a:ext uri="{FF2B5EF4-FFF2-40B4-BE49-F238E27FC236}">
                <a16:creationId xmlns:a16="http://schemas.microsoft.com/office/drawing/2014/main" id="{96CBFF47-6B4A-0348-A8D2-61ABF635F1B0}"/>
              </a:ext>
            </a:extLst>
          </p:cNvPr>
          <p:cNvCxnSpPr>
            <a:cxnSpLocks/>
          </p:cNvCxnSpPr>
          <p:nvPr/>
        </p:nvCxnSpPr>
        <p:spPr>
          <a:xfrm flipH="1">
            <a:off x="4390072" y="5806087"/>
            <a:ext cx="88404" cy="146608"/>
          </a:xfrm>
          <a:prstGeom prst="straightConnector1">
            <a:avLst/>
          </a:prstGeom>
          <a:ln w="19050">
            <a:solidFill>
              <a:schemeClr val="dk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745" name="Straight Arrow Connector 744">
            <a:extLst>
              <a:ext uri="{FF2B5EF4-FFF2-40B4-BE49-F238E27FC236}">
                <a16:creationId xmlns:a16="http://schemas.microsoft.com/office/drawing/2014/main" id="{B41B296E-C573-7C48-BB1F-6082FCBFD940}"/>
              </a:ext>
            </a:extLst>
          </p:cNvPr>
          <p:cNvCxnSpPr>
            <a:cxnSpLocks/>
            <a:stCxn id="570" idx="3"/>
            <a:endCxn id="573" idx="5"/>
          </p:cNvCxnSpPr>
          <p:nvPr/>
        </p:nvCxnSpPr>
        <p:spPr>
          <a:xfrm flipV="1">
            <a:off x="4262387" y="583115"/>
            <a:ext cx="392907" cy="234047"/>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751" name="Straight Arrow Connector 750">
            <a:extLst>
              <a:ext uri="{FF2B5EF4-FFF2-40B4-BE49-F238E27FC236}">
                <a16:creationId xmlns:a16="http://schemas.microsoft.com/office/drawing/2014/main" id="{74111DFB-7420-EB4A-9F6A-1CE563ACC698}"/>
              </a:ext>
            </a:extLst>
          </p:cNvPr>
          <p:cNvCxnSpPr>
            <a:cxnSpLocks/>
            <a:stCxn id="568" idx="3"/>
            <a:endCxn id="571" idx="4"/>
          </p:cNvCxnSpPr>
          <p:nvPr/>
        </p:nvCxnSpPr>
        <p:spPr>
          <a:xfrm flipV="1">
            <a:off x="4533789" y="1083792"/>
            <a:ext cx="296430" cy="151250"/>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754" name="Straight Arrow Connector 753">
            <a:extLst>
              <a:ext uri="{FF2B5EF4-FFF2-40B4-BE49-F238E27FC236}">
                <a16:creationId xmlns:a16="http://schemas.microsoft.com/office/drawing/2014/main" id="{A64A4A9B-18DB-414B-9E49-E5D8FC8BF194}"/>
              </a:ext>
            </a:extLst>
          </p:cNvPr>
          <p:cNvCxnSpPr>
            <a:cxnSpLocks/>
            <a:stCxn id="569" idx="4"/>
            <a:endCxn id="572" idx="5"/>
          </p:cNvCxnSpPr>
          <p:nvPr/>
        </p:nvCxnSpPr>
        <p:spPr>
          <a:xfrm flipV="1">
            <a:off x="4387217" y="817827"/>
            <a:ext cx="354806" cy="189342"/>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762" name="Straight Arrow Connector 761">
            <a:extLst>
              <a:ext uri="{FF2B5EF4-FFF2-40B4-BE49-F238E27FC236}">
                <a16:creationId xmlns:a16="http://schemas.microsoft.com/office/drawing/2014/main" id="{CAAA9B19-967F-5948-94CC-D846C9237296}"/>
              </a:ext>
            </a:extLst>
          </p:cNvPr>
          <p:cNvCxnSpPr>
            <a:cxnSpLocks/>
            <a:stCxn id="569" idx="4"/>
            <a:endCxn id="573" idx="5"/>
          </p:cNvCxnSpPr>
          <p:nvPr/>
        </p:nvCxnSpPr>
        <p:spPr>
          <a:xfrm flipV="1">
            <a:off x="4387217" y="583115"/>
            <a:ext cx="268077" cy="424054"/>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764" name="Straight Arrow Connector 763">
            <a:extLst>
              <a:ext uri="{FF2B5EF4-FFF2-40B4-BE49-F238E27FC236}">
                <a16:creationId xmlns:a16="http://schemas.microsoft.com/office/drawing/2014/main" id="{6D35D5D8-35D3-D043-81E1-258CB95C0C89}"/>
              </a:ext>
            </a:extLst>
          </p:cNvPr>
          <p:cNvCxnSpPr>
            <a:cxnSpLocks/>
            <a:stCxn id="570" idx="3"/>
            <a:endCxn id="572" idx="5"/>
          </p:cNvCxnSpPr>
          <p:nvPr/>
        </p:nvCxnSpPr>
        <p:spPr>
          <a:xfrm>
            <a:off x="4262387" y="817162"/>
            <a:ext cx="479636" cy="665"/>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778" name="Straight Arrow Connector 777">
            <a:extLst>
              <a:ext uri="{FF2B5EF4-FFF2-40B4-BE49-F238E27FC236}">
                <a16:creationId xmlns:a16="http://schemas.microsoft.com/office/drawing/2014/main" id="{A5AB72DE-D1D5-384C-AC34-B4908EA2D7CD}"/>
              </a:ext>
            </a:extLst>
          </p:cNvPr>
          <p:cNvCxnSpPr>
            <a:cxnSpLocks/>
            <a:stCxn id="574" idx="0"/>
            <a:endCxn id="571" idx="7"/>
          </p:cNvCxnSpPr>
          <p:nvPr/>
        </p:nvCxnSpPr>
        <p:spPr>
          <a:xfrm flipH="1">
            <a:off x="5065647" y="727705"/>
            <a:ext cx="304735" cy="232110"/>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819" name="Straight Arrow Connector 818">
            <a:extLst>
              <a:ext uri="{FF2B5EF4-FFF2-40B4-BE49-F238E27FC236}">
                <a16:creationId xmlns:a16="http://schemas.microsoft.com/office/drawing/2014/main" id="{80506039-5A45-4E4B-BE90-27C452C30565}"/>
              </a:ext>
            </a:extLst>
          </p:cNvPr>
          <p:cNvCxnSpPr>
            <a:cxnSpLocks/>
          </p:cNvCxnSpPr>
          <p:nvPr/>
        </p:nvCxnSpPr>
        <p:spPr>
          <a:xfrm flipH="1">
            <a:off x="3441443" y="4970837"/>
            <a:ext cx="140423" cy="117455"/>
          </a:xfrm>
          <a:prstGeom prst="straightConnector1">
            <a:avLst/>
          </a:prstGeom>
          <a:ln w="19050">
            <a:solidFill>
              <a:schemeClr val="dk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828" name="Straight Arrow Connector 827">
            <a:extLst>
              <a:ext uri="{FF2B5EF4-FFF2-40B4-BE49-F238E27FC236}">
                <a16:creationId xmlns:a16="http://schemas.microsoft.com/office/drawing/2014/main" id="{EE7032BA-5400-3C4B-B8C8-BE358F786FC0}"/>
              </a:ext>
            </a:extLst>
          </p:cNvPr>
          <p:cNvCxnSpPr>
            <a:cxnSpLocks/>
            <a:stCxn id="381" idx="5"/>
          </p:cNvCxnSpPr>
          <p:nvPr/>
        </p:nvCxnSpPr>
        <p:spPr>
          <a:xfrm flipH="1">
            <a:off x="2857620" y="3414199"/>
            <a:ext cx="173814" cy="19340"/>
          </a:xfrm>
          <a:prstGeom prst="straightConnector1">
            <a:avLst/>
          </a:prstGeom>
          <a:ln w="19050">
            <a:solidFill>
              <a:schemeClr val="dk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835" name="Straight Arrow Connector 834">
            <a:extLst>
              <a:ext uri="{FF2B5EF4-FFF2-40B4-BE49-F238E27FC236}">
                <a16:creationId xmlns:a16="http://schemas.microsoft.com/office/drawing/2014/main" id="{8C165371-DB25-D14C-812B-8C37ECB57B63}"/>
              </a:ext>
            </a:extLst>
          </p:cNvPr>
          <p:cNvCxnSpPr>
            <a:cxnSpLocks/>
            <a:endCxn id="466" idx="4"/>
          </p:cNvCxnSpPr>
          <p:nvPr/>
        </p:nvCxnSpPr>
        <p:spPr>
          <a:xfrm flipH="1" flipV="1">
            <a:off x="3298230" y="1815681"/>
            <a:ext cx="119352" cy="474542"/>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837" name="Straight Arrow Connector 836">
            <a:extLst>
              <a:ext uri="{FF2B5EF4-FFF2-40B4-BE49-F238E27FC236}">
                <a16:creationId xmlns:a16="http://schemas.microsoft.com/office/drawing/2014/main" id="{4F014CB9-CE30-DD48-9A53-82B574A2A2C5}"/>
              </a:ext>
            </a:extLst>
          </p:cNvPr>
          <p:cNvCxnSpPr>
            <a:cxnSpLocks/>
          </p:cNvCxnSpPr>
          <p:nvPr/>
        </p:nvCxnSpPr>
        <p:spPr>
          <a:xfrm flipH="1" flipV="1">
            <a:off x="3424431" y="1771398"/>
            <a:ext cx="92255" cy="75682"/>
          </a:xfrm>
          <a:prstGeom prst="straightConnector1">
            <a:avLst/>
          </a:prstGeom>
          <a:ln w="19050">
            <a:solidFill>
              <a:schemeClr val="dk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9EE41E15-A4CE-8B44-B413-7EB7A6F8D020}"/>
              </a:ext>
            </a:extLst>
          </p:cNvPr>
          <p:cNvSpPr txBox="1"/>
          <p:nvPr/>
        </p:nvSpPr>
        <p:spPr>
          <a:xfrm>
            <a:off x="7398098" y="3329240"/>
            <a:ext cx="1265900" cy="369332"/>
          </a:xfrm>
          <a:prstGeom prst="rect">
            <a:avLst/>
          </a:prstGeom>
          <a:noFill/>
        </p:spPr>
        <p:txBody>
          <a:bodyPr wrap="square" rtlCol="0">
            <a:spAutoFit/>
          </a:bodyPr>
          <a:lstStyle/>
          <a:p>
            <a:r>
              <a:rPr lang="en-US" dirty="0">
                <a:solidFill>
                  <a:schemeClr val="bg1"/>
                </a:solidFill>
                <a:latin typeface="LM Roman 10" pitchFamily="2" charset="77"/>
              </a:rPr>
              <a:t>100x</a:t>
            </a:r>
          </a:p>
        </p:txBody>
      </p:sp>
      <p:pic>
        <p:nvPicPr>
          <p:cNvPr id="11266" name="Picture 2" descr="flag of Norway | Britannica">
            <a:extLst>
              <a:ext uri="{FF2B5EF4-FFF2-40B4-BE49-F238E27FC236}">
                <a16:creationId xmlns:a16="http://schemas.microsoft.com/office/drawing/2014/main" id="{025C4DDB-47FE-2846-A81D-A7C8BCDC6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9090042" y="3233768"/>
            <a:ext cx="246999" cy="180000"/>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4" descr="flag of Canada | Meaning &amp; History | Britannica">
            <a:extLst>
              <a:ext uri="{FF2B5EF4-FFF2-40B4-BE49-F238E27FC236}">
                <a16:creationId xmlns:a16="http://schemas.microsoft.com/office/drawing/2014/main" id="{8FC315E9-3A45-EF44-86BC-1A5BAEEF9E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29959">
            <a:off x="4424483" y="6611478"/>
            <a:ext cx="36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Flag of the United States - Wikipedia">
            <a:extLst>
              <a:ext uri="{FF2B5EF4-FFF2-40B4-BE49-F238E27FC236}">
                <a16:creationId xmlns:a16="http://schemas.microsoft.com/office/drawing/2014/main" id="{7141C8F9-D2F9-354B-993F-A7F95A053C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354623">
            <a:off x="4377228" y="125888"/>
            <a:ext cx="341755" cy="1800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Flag of Australia - Wikipedia">
            <a:extLst>
              <a:ext uri="{FF2B5EF4-FFF2-40B4-BE49-F238E27FC236}">
                <a16:creationId xmlns:a16="http://schemas.microsoft.com/office/drawing/2014/main" id="{55E8CB24-6902-EB42-894F-F2CFB182CB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22873">
            <a:off x="6730791" y="84861"/>
            <a:ext cx="36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a:extLst>
              <a:ext uri="{FF2B5EF4-FFF2-40B4-BE49-F238E27FC236}">
                <a16:creationId xmlns:a16="http://schemas.microsoft.com/office/drawing/2014/main" id="{B22BCBA2-C0CD-5440-AF7E-0172835030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381406">
            <a:off x="2758575" y="1355044"/>
            <a:ext cx="269958" cy="180000"/>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Flag of the United Kingdom - Wikipedia">
            <a:extLst>
              <a:ext uri="{FF2B5EF4-FFF2-40B4-BE49-F238E27FC236}">
                <a16:creationId xmlns:a16="http://schemas.microsoft.com/office/drawing/2014/main" id="{9B548351-AAFB-244F-8D0B-AF29EAB09D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63160">
            <a:off x="2796415" y="5420049"/>
            <a:ext cx="36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6" descr="Flag of the United States - Wikipedia">
            <a:extLst>
              <a:ext uri="{FF2B5EF4-FFF2-40B4-BE49-F238E27FC236}">
                <a16:creationId xmlns:a16="http://schemas.microsoft.com/office/drawing/2014/main" id="{B3FD949C-64B4-C842-BF9E-6464E1B2FE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49666">
            <a:off x="6708835" y="6589447"/>
            <a:ext cx="341755" cy="156627"/>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Flag of Japan - Wikipedia">
            <a:extLst>
              <a:ext uri="{FF2B5EF4-FFF2-40B4-BE49-F238E27FC236}">
                <a16:creationId xmlns:a16="http://schemas.microsoft.com/office/drawing/2014/main" id="{664EA54C-F7C6-B840-B3E0-5A08AC3E01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398280">
            <a:off x="8375980" y="5375955"/>
            <a:ext cx="270000" cy="1800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1280" name="Picture 16" descr="Flag of France - Wikipedia">
            <a:extLst>
              <a:ext uri="{FF2B5EF4-FFF2-40B4-BE49-F238E27FC236}">
                <a16:creationId xmlns:a16="http://schemas.microsoft.com/office/drawing/2014/main" id="{54D0C7FF-8EFF-9C4F-BFD4-8180E9C4B5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2108722" y="3315199"/>
            <a:ext cx="297000" cy="198000"/>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4" descr="flag of Canada | Meaning &amp; History | Britannica">
            <a:extLst>
              <a:ext uri="{FF2B5EF4-FFF2-40B4-BE49-F238E27FC236}">
                <a16:creationId xmlns:a16="http://schemas.microsoft.com/office/drawing/2014/main" id="{BDC79ABD-CD8B-5547-BD08-F8F827B81B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367004">
            <a:off x="8332629" y="1283384"/>
            <a:ext cx="36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147" name="TextBox 146">
            <a:extLst>
              <a:ext uri="{FF2B5EF4-FFF2-40B4-BE49-F238E27FC236}">
                <a16:creationId xmlns:a16="http://schemas.microsoft.com/office/drawing/2014/main" id="{B84F6B21-FDBA-2347-A5AA-BFC973834ABC}"/>
              </a:ext>
            </a:extLst>
          </p:cNvPr>
          <p:cNvSpPr txBox="1"/>
          <p:nvPr/>
        </p:nvSpPr>
        <p:spPr>
          <a:xfrm rot="16200000">
            <a:off x="-4108980" y="3031380"/>
            <a:ext cx="9018601" cy="584775"/>
          </a:xfrm>
          <a:prstGeom prst="rect">
            <a:avLst/>
          </a:prstGeom>
          <a:noFill/>
        </p:spPr>
        <p:txBody>
          <a:bodyPr wrap="square" rtlCol="0">
            <a:spAutoFit/>
          </a:bodyPr>
          <a:lstStyle/>
          <a:p>
            <a:pPr algn="ctr"/>
            <a:r>
              <a:rPr lang="en-US" sz="3200" u="sng" dirty="0">
                <a:latin typeface="LM Roman 10" pitchFamily="2" charset="77"/>
              </a:rPr>
              <a:t>CMIP6  Simulated  Food Webs</a:t>
            </a:r>
          </a:p>
        </p:txBody>
      </p:sp>
      <p:sp>
        <p:nvSpPr>
          <p:cNvPr id="148" name="Oval 147">
            <a:extLst>
              <a:ext uri="{FF2B5EF4-FFF2-40B4-BE49-F238E27FC236}">
                <a16:creationId xmlns:a16="http://schemas.microsoft.com/office/drawing/2014/main" id="{773DA157-D661-F94B-ADD0-8D975F6622B1}"/>
              </a:ext>
            </a:extLst>
          </p:cNvPr>
          <p:cNvSpPr>
            <a:spLocks noChangeAspect="1"/>
          </p:cNvSpPr>
          <p:nvPr/>
        </p:nvSpPr>
        <p:spPr>
          <a:xfrm rot="10800000" flipV="1">
            <a:off x="7884936" y="6302355"/>
            <a:ext cx="216000" cy="216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F9FC9151-6902-6F43-887A-C238D3412073}"/>
              </a:ext>
            </a:extLst>
          </p:cNvPr>
          <p:cNvSpPr>
            <a:spLocks noChangeAspect="1"/>
          </p:cNvSpPr>
          <p:nvPr/>
        </p:nvSpPr>
        <p:spPr>
          <a:xfrm rot="10026706" flipV="1">
            <a:off x="8032979" y="6057299"/>
            <a:ext cx="216000" cy="216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27C6324D-82C0-7646-B0BE-DB24FDF33237}"/>
              </a:ext>
            </a:extLst>
          </p:cNvPr>
          <p:cNvSpPr>
            <a:spLocks noChangeAspect="1"/>
          </p:cNvSpPr>
          <p:nvPr/>
        </p:nvSpPr>
        <p:spPr>
          <a:xfrm rot="10551312" flipV="1">
            <a:off x="7919445" y="6570689"/>
            <a:ext cx="216000" cy="216000"/>
          </a:xfrm>
          <a:prstGeom prst="ellipse">
            <a:avLst/>
          </a:prstGeom>
          <a:solidFill>
            <a:schemeClr val="accent4">
              <a:lumMod val="40000"/>
              <a:lumOff val="60000"/>
            </a:schemeClr>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52" name="Oval 151">
            <a:extLst>
              <a:ext uri="{FF2B5EF4-FFF2-40B4-BE49-F238E27FC236}">
                <a16:creationId xmlns:a16="http://schemas.microsoft.com/office/drawing/2014/main" id="{565906ED-809E-0641-B3B2-D9EFEA53CBE7}"/>
              </a:ext>
            </a:extLst>
          </p:cNvPr>
          <p:cNvSpPr>
            <a:spLocks noChangeAspect="1"/>
          </p:cNvSpPr>
          <p:nvPr/>
        </p:nvSpPr>
        <p:spPr>
          <a:xfrm rot="10800000" flipV="1">
            <a:off x="7740131" y="6564587"/>
            <a:ext cx="216000" cy="216000"/>
          </a:xfrm>
          <a:prstGeom prst="ellipse">
            <a:avLst/>
          </a:prstGeom>
          <a:solidFill>
            <a:schemeClr val="accent5">
              <a:lumMod val="60000"/>
              <a:lumOff val="40000"/>
            </a:schemeClr>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3" name="TextBox 152">
            <a:extLst>
              <a:ext uri="{FF2B5EF4-FFF2-40B4-BE49-F238E27FC236}">
                <a16:creationId xmlns:a16="http://schemas.microsoft.com/office/drawing/2014/main" id="{1299A8C3-D48B-4444-AF49-7657588436FB}"/>
              </a:ext>
            </a:extLst>
          </p:cNvPr>
          <p:cNvSpPr txBox="1"/>
          <p:nvPr/>
        </p:nvSpPr>
        <p:spPr>
          <a:xfrm>
            <a:off x="8245039" y="6009640"/>
            <a:ext cx="1213044" cy="307777"/>
          </a:xfrm>
          <a:prstGeom prst="rect">
            <a:avLst/>
          </a:prstGeom>
          <a:noFill/>
        </p:spPr>
        <p:txBody>
          <a:bodyPr wrap="square" rtlCol="0">
            <a:spAutoFit/>
          </a:bodyPr>
          <a:lstStyle/>
          <a:p>
            <a:r>
              <a:rPr lang="en-US" sz="1400" dirty="0">
                <a:latin typeface="LM Roman 10" pitchFamily="2" charset="77"/>
              </a:rPr>
              <a:t>Zooplankton</a:t>
            </a:r>
          </a:p>
        </p:txBody>
      </p:sp>
      <p:sp>
        <p:nvSpPr>
          <p:cNvPr id="175" name="TextBox 174">
            <a:extLst>
              <a:ext uri="{FF2B5EF4-FFF2-40B4-BE49-F238E27FC236}">
                <a16:creationId xmlns:a16="http://schemas.microsoft.com/office/drawing/2014/main" id="{40E9D1A6-8115-3346-9CAB-00BCE5B2D0A5}"/>
              </a:ext>
            </a:extLst>
          </p:cNvPr>
          <p:cNvSpPr txBox="1"/>
          <p:nvPr/>
        </p:nvSpPr>
        <p:spPr>
          <a:xfrm>
            <a:off x="8066721" y="6259945"/>
            <a:ext cx="1421388" cy="307777"/>
          </a:xfrm>
          <a:prstGeom prst="rect">
            <a:avLst/>
          </a:prstGeom>
          <a:noFill/>
        </p:spPr>
        <p:txBody>
          <a:bodyPr wrap="square" rtlCol="0">
            <a:spAutoFit/>
          </a:bodyPr>
          <a:lstStyle/>
          <a:p>
            <a:r>
              <a:rPr lang="en-US" sz="1400" dirty="0">
                <a:latin typeface="LM Roman 10" pitchFamily="2" charset="77"/>
              </a:rPr>
              <a:t>Phytoplankton</a:t>
            </a:r>
          </a:p>
        </p:txBody>
      </p:sp>
      <p:sp>
        <p:nvSpPr>
          <p:cNvPr id="176" name="TextBox 175">
            <a:extLst>
              <a:ext uri="{FF2B5EF4-FFF2-40B4-BE49-F238E27FC236}">
                <a16:creationId xmlns:a16="http://schemas.microsoft.com/office/drawing/2014/main" id="{F0E8CB6F-4B02-E743-B751-3DD05B48A7D7}"/>
              </a:ext>
            </a:extLst>
          </p:cNvPr>
          <p:cNvSpPr txBox="1"/>
          <p:nvPr/>
        </p:nvSpPr>
        <p:spPr>
          <a:xfrm>
            <a:off x="8100181" y="6520202"/>
            <a:ext cx="1402951" cy="307777"/>
          </a:xfrm>
          <a:prstGeom prst="rect">
            <a:avLst/>
          </a:prstGeom>
          <a:noFill/>
        </p:spPr>
        <p:txBody>
          <a:bodyPr wrap="square" rtlCol="0">
            <a:spAutoFit/>
          </a:bodyPr>
          <a:lstStyle/>
          <a:p>
            <a:r>
              <a:rPr lang="en-US" sz="1400" dirty="0">
                <a:latin typeface="LM Roman 10" pitchFamily="2" charset="77"/>
              </a:rPr>
              <a:t>Bacteria/POC</a:t>
            </a:r>
          </a:p>
        </p:txBody>
      </p:sp>
      <p:pic>
        <p:nvPicPr>
          <p:cNvPr id="172" name="016_01.png" descr="016_01.png">
            <a:extLst>
              <a:ext uri="{FF2B5EF4-FFF2-40B4-BE49-F238E27FC236}">
                <a16:creationId xmlns:a16="http://schemas.microsoft.com/office/drawing/2014/main" id="{A70B4185-5CE1-6449-99F4-93C8AE545F36}"/>
              </a:ext>
            </a:extLst>
          </p:cNvPr>
          <p:cNvPicPr>
            <a:picLocks noChangeAspect="1"/>
          </p:cNvPicPr>
          <p:nvPr/>
        </p:nvPicPr>
        <p:blipFill>
          <a:blip r:embed="rId11">
            <a:alphaModFix amt="50000"/>
          </a:blip>
          <a:stretch>
            <a:fillRect/>
          </a:stretch>
        </p:blipFill>
        <p:spPr>
          <a:xfrm>
            <a:off x="3608794" y="1310592"/>
            <a:ext cx="4236192" cy="4169441"/>
          </a:xfrm>
          <a:prstGeom prst="rect">
            <a:avLst/>
          </a:prstGeom>
          <a:ln w="12700">
            <a:miter lim="400000"/>
          </a:ln>
        </p:spPr>
      </p:pic>
    </p:spTree>
    <p:extLst>
      <p:ext uri="{BB962C8B-B14F-4D97-AF65-F5344CB8AC3E}">
        <p14:creationId xmlns:p14="http://schemas.microsoft.com/office/powerpoint/2010/main" val="3672297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7" name="Straight Connector 216">
            <a:extLst>
              <a:ext uri="{FF2B5EF4-FFF2-40B4-BE49-F238E27FC236}">
                <a16:creationId xmlns:a16="http://schemas.microsoft.com/office/drawing/2014/main" id="{D1764560-20C6-DF44-8F55-051073B53E04}"/>
              </a:ext>
            </a:extLst>
          </p:cNvPr>
          <p:cNvCxnSpPr>
            <a:cxnSpLocks/>
          </p:cNvCxnSpPr>
          <p:nvPr/>
        </p:nvCxnSpPr>
        <p:spPr>
          <a:xfrm>
            <a:off x="7039916" y="3125498"/>
            <a:ext cx="0" cy="1054434"/>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531E5E0E-F849-1B44-91DB-AD973BA91121}"/>
              </a:ext>
            </a:extLst>
          </p:cNvPr>
          <p:cNvSpPr txBox="1"/>
          <p:nvPr/>
        </p:nvSpPr>
        <p:spPr>
          <a:xfrm>
            <a:off x="6969523" y="3989532"/>
            <a:ext cx="674096" cy="276999"/>
          </a:xfrm>
          <a:prstGeom prst="rect">
            <a:avLst/>
          </a:prstGeom>
          <a:noFill/>
        </p:spPr>
        <p:txBody>
          <a:bodyPr wrap="square">
            <a:spAutoFit/>
          </a:bodyPr>
          <a:lstStyle/>
          <a:p>
            <a:pPr algn="ctr"/>
            <a:r>
              <a:rPr lang="en-US" sz="1200" dirty="0">
                <a:latin typeface="LM Roman 10" pitchFamily="2" charset="77"/>
              </a:rPr>
              <a:t>CMOC</a:t>
            </a:r>
          </a:p>
        </p:txBody>
      </p:sp>
      <p:cxnSp>
        <p:nvCxnSpPr>
          <p:cNvPr id="199" name="Straight Connector 198">
            <a:extLst>
              <a:ext uri="{FF2B5EF4-FFF2-40B4-BE49-F238E27FC236}">
                <a16:creationId xmlns:a16="http://schemas.microsoft.com/office/drawing/2014/main" id="{78069F8B-0D65-5042-8844-B9E0A8EA282D}"/>
              </a:ext>
            </a:extLst>
          </p:cNvPr>
          <p:cNvCxnSpPr>
            <a:cxnSpLocks/>
          </p:cNvCxnSpPr>
          <p:nvPr/>
        </p:nvCxnSpPr>
        <p:spPr>
          <a:xfrm>
            <a:off x="7329254" y="3530563"/>
            <a:ext cx="0" cy="45896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FFAD4CF5-5D12-C24E-842A-5547337CDC9F}"/>
              </a:ext>
            </a:extLst>
          </p:cNvPr>
          <p:cNvCxnSpPr>
            <a:cxnSpLocks/>
          </p:cNvCxnSpPr>
          <p:nvPr/>
        </p:nvCxnSpPr>
        <p:spPr>
          <a:xfrm flipH="1">
            <a:off x="6690358" y="3568141"/>
            <a:ext cx="12526" cy="887966"/>
          </a:xfrm>
          <a:prstGeom prst="line">
            <a:avLst/>
          </a:prstGeom>
          <a:ln w="19050">
            <a:solidFill>
              <a:srgbClr val="CC14FF">
                <a:alpha val="74902"/>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BC9CD402-D21A-6242-9B99-8E855D56FCC1}"/>
              </a:ext>
            </a:extLst>
          </p:cNvPr>
          <p:cNvCxnSpPr>
            <a:cxnSpLocks/>
          </p:cNvCxnSpPr>
          <p:nvPr/>
        </p:nvCxnSpPr>
        <p:spPr>
          <a:xfrm>
            <a:off x="5983186" y="3731660"/>
            <a:ext cx="0" cy="1684428"/>
          </a:xfrm>
          <a:prstGeom prst="line">
            <a:avLst/>
          </a:prstGeom>
          <a:ln w="19050">
            <a:solidFill>
              <a:srgbClr val="FFA74D"/>
            </a:solidFill>
            <a:prstDash val="dash"/>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0DA36295-125C-C34E-AAC3-442B4E26EC0C}"/>
              </a:ext>
            </a:extLst>
          </p:cNvPr>
          <p:cNvCxnSpPr>
            <a:cxnSpLocks/>
          </p:cNvCxnSpPr>
          <p:nvPr/>
        </p:nvCxnSpPr>
        <p:spPr>
          <a:xfrm>
            <a:off x="6217666" y="3679468"/>
            <a:ext cx="0" cy="131134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2AD94AB7-42F7-BA40-B4FA-ECF335AC22B0}"/>
              </a:ext>
            </a:extLst>
          </p:cNvPr>
          <p:cNvCxnSpPr>
            <a:cxnSpLocks/>
          </p:cNvCxnSpPr>
          <p:nvPr/>
        </p:nvCxnSpPr>
        <p:spPr>
          <a:xfrm>
            <a:off x="5887861" y="3513398"/>
            <a:ext cx="0" cy="207879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B42BE152-BF20-7145-B18A-082C9B2364B4}"/>
              </a:ext>
            </a:extLst>
          </p:cNvPr>
          <p:cNvCxnSpPr>
            <a:cxnSpLocks/>
          </p:cNvCxnSpPr>
          <p:nvPr/>
        </p:nvCxnSpPr>
        <p:spPr>
          <a:xfrm>
            <a:off x="4502205" y="3568141"/>
            <a:ext cx="0" cy="92348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FB777446-ABC9-6540-AFC3-2F98A29161B6}"/>
              </a:ext>
            </a:extLst>
          </p:cNvPr>
          <p:cNvCxnSpPr>
            <a:cxnSpLocks/>
          </p:cNvCxnSpPr>
          <p:nvPr/>
        </p:nvCxnSpPr>
        <p:spPr>
          <a:xfrm>
            <a:off x="4383429" y="3568141"/>
            <a:ext cx="0" cy="57337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E1C6F9B-C23B-9C49-8A9E-E5DC726AF2A4}"/>
              </a:ext>
            </a:extLst>
          </p:cNvPr>
          <p:cNvCxnSpPr>
            <a:cxnSpLocks/>
          </p:cNvCxnSpPr>
          <p:nvPr/>
        </p:nvCxnSpPr>
        <p:spPr>
          <a:xfrm>
            <a:off x="3963109" y="3541682"/>
            <a:ext cx="0" cy="358778"/>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98" name="Freeform 197">
            <a:extLst>
              <a:ext uri="{FF2B5EF4-FFF2-40B4-BE49-F238E27FC236}">
                <a16:creationId xmlns:a16="http://schemas.microsoft.com/office/drawing/2014/main" id="{A22D856B-271A-B34C-9790-0ED51704DC02}"/>
              </a:ext>
            </a:extLst>
          </p:cNvPr>
          <p:cNvSpPr/>
          <p:nvPr/>
        </p:nvSpPr>
        <p:spPr>
          <a:xfrm rot="8640000">
            <a:off x="5707342" y="244496"/>
            <a:ext cx="37269" cy="27424"/>
          </a:xfrm>
          <a:custGeom>
            <a:avLst/>
            <a:gdLst>
              <a:gd name="connsiteX0" fmla="*/ 36987 w 37269"/>
              <a:gd name="connsiteY0" fmla="*/ 27424 h 27424"/>
              <a:gd name="connsiteX1" fmla="*/ 0 w 37269"/>
              <a:gd name="connsiteY1" fmla="*/ 551 h 27424"/>
              <a:gd name="connsiteX2" fmla="*/ 400 w 37269"/>
              <a:gd name="connsiteY2" fmla="*/ 0 h 27424"/>
              <a:gd name="connsiteX3" fmla="*/ 21735 w 37269"/>
              <a:gd name="connsiteY3" fmla="*/ 16340 h 27424"/>
              <a:gd name="connsiteX4" fmla="*/ 37269 w 37269"/>
              <a:gd name="connsiteY4" fmla="*/ 27037 h 27424"/>
              <a:gd name="connsiteX5" fmla="*/ 36987 w 37269"/>
              <a:gd name="connsiteY5" fmla="*/ 27424 h 2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69" h="27424">
                <a:moveTo>
                  <a:pt x="36987" y="27424"/>
                </a:moveTo>
                <a:lnTo>
                  <a:pt x="0" y="551"/>
                </a:lnTo>
                <a:lnTo>
                  <a:pt x="400" y="0"/>
                </a:lnTo>
                <a:lnTo>
                  <a:pt x="21735" y="16340"/>
                </a:lnTo>
                <a:lnTo>
                  <a:pt x="37269" y="27037"/>
                </a:lnTo>
                <a:lnTo>
                  <a:pt x="36987" y="27424"/>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197" name="Freeform 196">
            <a:extLst>
              <a:ext uri="{FF2B5EF4-FFF2-40B4-BE49-F238E27FC236}">
                <a16:creationId xmlns:a16="http://schemas.microsoft.com/office/drawing/2014/main" id="{9C64F293-2AB3-FB46-BB35-619F0B76F78C}"/>
              </a:ext>
            </a:extLst>
          </p:cNvPr>
          <p:cNvSpPr/>
          <p:nvPr/>
        </p:nvSpPr>
        <p:spPr>
          <a:xfrm rot="8640000">
            <a:off x="4077602" y="193230"/>
            <a:ext cx="1825527" cy="1274172"/>
          </a:xfrm>
          <a:custGeom>
            <a:avLst/>
            <a:gdLst>
              <a:gd name="connsiteX0" fmla="*/ 0 w 1825527"/>
              <a:gd name="connsiteY0" fmla="*/ 680874 h 1274172"/>
              <a:gd name="connsiteX1" fmla="*/ 494683 w 1825527"/>
              <a:gd name="connsiteY1" fmla="*/ 0 h 1274172"/>
              <a:gd name="connsiteX2" fmla="*/ 678670 w 1825527"/>
              <a:gd name="connsiteY2" fmla="*/ 119982 h 1274172"/>
              <a:gd name="connsiteX3" fmla="*/ 1766672 w 1825527"/>
              <a:gd name="connsiteY3" fmla="*/ 433473 h 1274172"/>
              <a:gd name="connsiteX4" fmla="*/ 1825527 w 1825527"/>
              <a:gd name="connsiteY4" fmla="*/ 432663 h 1274172"/>
              <a:gd name="connsiteX5" fmla="*/ 1825526 w 1825527"/>
              <a:gd name="connsiteY5" fmla="*/ 1272955 h 1274172"/>
              <a:gd name="connsiteX6" fmla="*/ 1737172 w 1825527"/>
              <a:gd name="connsiteY6" fmla="*/ 1274172 h 1274172"/>
              <a:gd name="connsiteX7" fmla="*/ 118910 w 1825527"/>
              <a:gd name="connsiteY7" fmla="*/ 762756 h 1274172"/>
              <a:gd name="connsiteX8" fmla="*/ 0 w 1825527"/>
              <a:gd name="connsiteY8" fmla="*/ 680874 h 127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5527" h="1274172">
                <a:moveTo>
                  <a:pt x="0" y="680874"/>
                </a:moveTo>
                <a:lnTo>
                  <a:pt x="494683" y="0"/>
                </a:lnTo>
                <a:lnTo>
                  <a:pt x="678670" y="119982"/>
                </a:lnTo>
                <a:cubicBezTo>
                  <a:pt x="1018885" y="318001"/>
                  <a:pt x="1392913" y="420699"/>
                  <a:pt x="1766672" y="433473"/>
                </a:cubicBezTo>
                <a:lnTo>
                  <a:pt x="1825527" y="432663"/>
                </a:lnTo>
                <a:lnTo>
                  <a:pt x="1825526" y="1272955"/>
                </a:lnTo>
                <a:lnTo>
                  <a:pt x="1737172" y="1274172"/>
                </a:lnTo>
                <a:cubicBezTo>
                  <a:pt x="1177614" y="1255046"/>
                  <a:pt x="617614" y="1087834"/>
                  <a:pt x="118910" y="762756"/>
                </a:cubicBezTo>
                <a:lnTo>
                  <a:pt x="0" y="680874"/>
                </a:lnTo>
                <a:close/>
              </a:path>
            </a:pathLst>
          </a:custGeom>
          <a:solidFill>
            <a:schemeClr val="bg1">
              <a:lumMod val="6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pic>
        <p:nvPicPr>
          <p:cNvPr id="4" name="Picture 3">
            <a:extLst>
              <a:ext uri="{FF2B5EF4-FFF2-40B4-BE49-F238E27FC236}">
                <a16:creationId xmlns:a16="http://schemas.microsoft.com/office/drawing/2014/main" id="{320EC334-358D-3F46-A0C2-7E6E2757BAA1}"/>
              </a:ext>
            </a:extLst>
          </p:cNvPr>
          <p:cNvPicPr>
            <a:picLocks noChangeAspect="1"/>
          </p:cNvPicPr>
          <p:nvPr/>
        </p:nvPicPr>
        <p:blipFill>
          <a:blip r:embed="rId3"/>
          <a:stretch>
            <a:fillRect/>
          </a:stretch>
        </p:blipFill>
        <p:spPr>
          <a:xfrm>
            <a:off x="3395889" y="1553812"/>
            <a:ext cx="4622800" cy="2197100"/>
          </a:xfrm>
          <a:prstGeom prst="rect">
            <a:avLst/>
          </a:prstGeom>
        </p:spPr>
      </p:pic>
      <p:sp>
        <p:nvSpPr>
          <p:cNvPr id="196" name="Freeform 195">
            <a:extLst>
              <a:ext uri="{FF2B5EF4-FFF2-40B4-BE49-F238E27FC236}">
                <a16:creationId xmlns:a16="http://schemas.microsoft.com/office/drawing/2014/main" id="{F755187D-0312-3A4E-A5E8-EF6A4226FA45}"/>
              </a:ext>
            </a:extLst>
          </p:cNvPr>
          <p:cNvSpPr/>
          <p:nvPr/>
        </p:nvSpPr>
        <p:spPr>
          <a:xfrm rot="8640000">
            <a:off x="5725564" y="-98059"/>
            <a:ext cx="1615663" cy="1808009"/>
          </a:xfrm>
          <a:custGeom>
            <a:avLst/>
            <a:gdLst>
              <a:gd name="connsiteX0" fmla="*/ 1120860 w 1615663"/>
              <a:gd name="connsiteY0" fmla="*/ 1808009 h 1808009"/>
              <a:gd name="connsiteX1" fmla="*/ 1012602 w 1615663"/>
              <a:gd name="connsiteY1" fmla="*/ 1725094 h 1808009"/>
              <a:gd name="connsiteX2" fmla="*/ 26146 w 1615663"/>
              <a:gd name="connsiteY2" fmla="*/ 344071 h 1808009"/>
              <a:gd name="connsiteX3" fmla="*/ 0 w 1615663"/>
              <a:gd name="connsiteY3" fmla="*/ 259665 h 1808009"/>
              <a:gd name="connsiteX4" fmla="*/ 799167 w 1615663"/>
              <a:gd name="connsiteY4" fmla="*/ 0 h 1808009"/>
              <a:gd name="connsiteX5" fmla="*/ 816584 w 1615663"/>
              <a:gd name="connsiteY5" fmla="*/ 56226 h 1808009"/>
              <a:gd name="connsiteX6" fmla="*/ 1450943 w 1615663"/>
              <a:gd name="connsiteY6" fmla="*/ 994104 h 1808009"/>
              <a:gd name="connsiteX7" fmla="*/ 1615663 w 1615663"/>
              <a:gd name="connsiteY7" fmla="*/ 1126971 h 1808009"/>
              <a:gd name="connsiteX8" fmla="*/ 1120860 w 1615663"/>
              <a:gd name="connsiteY8" fmla="*/ 1808009 h 180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5663" h="1808009">
                <a:moveTo>
                  <a:pt x="1120860" y="1808009"/>
                </a:moveTo>
                <a:lnTo>
                  <a:pt x="1012602" y="1725094"/>
                </a:lnTo>
                <a:cubicBezTo>
                  <a:pt x="549327" y="1351253"/>
                  <a:pt x="217249" y="870333"/>
                  <a:pt x="26146" y="344071"/>
                </a:cubicBezTo>
                <a:lnTo>
                  <a:pt x="0" y="259665"/>
                </a:lnTo>
                <a:lnTo>
                  <a:pt x="799167" y="0"/>
                </a:lnTo>
                <a:lnTo>
                  <a:pt x="816584" y="56226"/>
                </a:lnTo>
                <a:cubicBezTo>
                  <a:pt x="944231" y="407745"/>
                  <a:pt x="1157483" y="731731"/>
                  <a:pt x="1450943" y="994104"/>
                </a:cubicBezTo>
                <a:lnTo>
                  <a:pt x="1615663" y="1126971"/>
                </a:lnTo>
                <a:lnTo>
                  <a:pt x="1120860" y="1808009"/>
                </a:lnTo>
                <a:close/>
              </a:path>
            </a:pathLst>
          </a:custGeom>
          <a:solidFill>
            <a:srgbClr val="A6A6A6">
              <a:alpha val="1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193" name="Freeform 192">
            <a:extLst>
              <a:ext uri="{FF2B5EF4-FFF2-40B4-BE49-F238E27FC236}">
                <a16:creationId xmlns:a16="http://schemas.microsoft.com/office/drawing/2014/main" id="{C37E25C5-4CCA-C041-82AE-6C9536C03813}"/>
              </a:ext>
            </a:extLst>
          </p:cNvPr>
          <p:cNvSpPr/>
          <p:nvPr/>
        </p:nvSpPr>
        <p:spPr>
          <a:xfrm rot="8640000">
            <a:off x="2567263" y="1293820"/>
            <a:ext cx="1821590" cy="1270371"/>
          </a:xfrm>
          <a:custGeom>
            <a:avLst/>
            <a:gdLst>
              <a:gd name="connsiteX0" fmla="*/ 0 w 1821590"/>
              <a:gd name="connsiteY0" fmla="*/ 1270371 h 1270371"/>
              <a:gd name="connsiteX1" fmla="*/ 0 w 1821590"/>
              <a:gd name="connsiteY1" fmla="*/ 430079 h 1270371"/>
              <a:gd name="connsiteX2" fmla="*/ 119379 w 1821590"/>
              <a:gd name="connsiteY2" fmla="*/ 428436 h 1270371"/>
              <a:gd name="connsiteX3" fmla="*/ 1180912 w 1821590"/>
              <a:gd name="connsiteY3" fmla="*/ 98367 h 1270371"/>
              <a:gd name="connsiteX4" fmla="*/ 1327314 w 1821590"/>
              <a:gd name="connsiteY4" fmla="*/ 0 h 1270371"/>
              <a:gd name="connsiteX5" fmla="*/ 1821590 w 1821590"/>
              <a:gd name="connsiteY5" fmla="*/ 680311 h 1270371"/>
              <a:gd name="connsiteX6" fmla="*/ 1615482 w 1821590"/>
              <a:gd name="connsiteY6" fmla="*/ 818795 h 1270371"/>
              <a:gd name="connsiteX7" fmla="*/ 170726 w 1821590"/>
              <a:gd name="connsiteY7" fmla="*/ 1268020 h 1270371"/>
              <a:gd name="connsiteX8" fmla="*/ 0 w 1821590"/>
              <a:gd name="connsiteY8" fmla="*/ 1270371 h 127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1590" h="1270371">
                <a:moveTo>
                  <a:pt x="0" y="1270371"/>
                </a:moveTo>
                <a:lnTo>
                  <a:pt x="0" y="430079"/>
                </a:lnTo>
                <a:lnTo>
                  <a:pt x="119379" y="428436"/>
                </a:lnTo>
                <a:cubicBezTo>
                  <a:pt x="491668" y="405457"/>
                  <a:pt x="856873" y="293635"/>
                  <a:pt x="1180912" y="98367"/>
                </a:cubicBezTo>
                <a:lnTo>
                  <a:pt x="1327314" y="0"/>
                </a:lnTo>
                <a:lnTo>
                  <a:pt x="1821590" y="680311"/>
                </a:lnTo>
                <a:lnTo>
                  <a:pt x="1615482" y="818795"/>
                </a:lnTo>
                <a:cubicBezTo>
                  <a:pt x="1174461" y="1084556"/>
                  <a:pt x="677415" y="1236747"/>
                  <a:pt x="170726" y="1268020"/>
                </a:cubicBezTo>
                <a:lnTo>
                  <a:pt x="0" y="1270371"/>
                </a:lnTo>
                <a:close/>
              </a:path>
            </a:pathLst>
          </a:custGeom>
          <a:solidFill>
            <a:schemeClr val="bg1">
              <a:lumMod val="6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192" name="Freeform 191">
            <a:extLst>
              <a:ext uri="{FF2B5EF4-FFF2-40B4-BE49-F238E27FC236}">
                <a16:creationId xmlns:a16="http://schemas.microsoft.com/office/drawing/2014/main" id="{E8C87BDD-8A49-7841-BD40-2AB043976407}"/>
              </a:ext>
            </a:extLst>
          </p:cNvPr>
          <p:cNvSpPr/>
          <p:nvPr/>
        </p:nvSpPr>
        <p:spPr>
          <a:xfrm rot="8640000">
            <a:off x="7427695" y="887227"/>
            <a:ext cx="950837" cy="1914772"/>
          </a:xfrm>
          <a:custGeom>
            <a:avLst/>
            <a:gdLst>
              <a:gd name="connsiteX0" fmla="*/ 151671 w 950837"/>
              <a:gd name="connsiteY0" fmla="*/ 1914772 h 1914772"/>
              <a:gd name="connsiteX1" fmla="*/ 101149 w 950837"/>
              <a:gd name="connsiteY1" fmla="*/ 1751676 h 1914772"/>
              <a:gd name="connsiteX2" fmla="*/ 81934 w 950837"/>
              <a:gd name="connsiteY2" fmla="*/ 238813 h 1914772"/>
              <a:gd name="connsiteX3" fmla="*/ 149948 w 950837"/>
              <a:gd name="connsiteY3" fmla="*/ 0 h 1914772"/>
              <a:gd name="connsiteX4" fmla="*/ 949704 w 950837"/>
              <a:gd name="connsiteY4" fmla="*/ 259856 h 1914772"/>
              <a:gd name="connsiteX5" fmla="*/ 901392 w 950837"/>
              <a:gd name="connsiteY5" fmla="*/ 429490 h 1914772"/>
              <a:gd name="connsiteX6" fmla="*/ 915510 w 950837"/>
              <a:gd name="connsiteY6" fmla="*/ 1541065 h 1914772"/>
              <a:gd name="connsiteX7" fmla="*/ 950837 w 950837"/>
              <a:gd name="connsiteY7" fmla="*/ 1655107 h 1914772"/>
              <a:gd name="connsiteX8" fmla="*/ 151671 w 950837"/>
              <a:gd name="connsiteY8" fmla="*/ 1914772 h 191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837" h="1914772">
                <a:moveTo>
                  <a:pt x="151671" y="1914772"/>
                </a:moveTo>
                <a:lnTo>
                  <a:pt x="101149" y="1751676"/>
                </a:lnTo>
                <a:cubicBezTo>
                  <a:pt x="-25684" y="1260122"/>
                  <a:pt x="-34537" y="740373"/>
                  <a:pt x="81934" y="238813"/>
                </a:cubicBezTo>
                <a:lnTo>
                  <a:pt x="149948" y="0"/>
                </a:lnTo>
                <a:lnTo>
                  <a:pt x="949704" y="259856"/>
                </a:lnTo>
                <a:lnTo>
                  <a:pt x="901392" y="429490"/>
                </a:lnTo>
                <a:cubicBezTo>
                  <a:pt x="815815" y="798011"/>
                  <a:pt x="822321" y="1179896"/>
                  <a:pt x="915510" y="1541065"/>
                </a:cubicBezTo>
                <a:lnTo>
                  <a:pt x="950837" y="1655107"/>
                </a:lnTo>
                <a:lnTo>
                  <a:pt x="151671" y="1914772"/>
                </a:lnTo>
                <a:close/>
              </a:path>
            </a:pathLst>
          </a:custGeom>
          <a:solidFill>
            <a:srgbClr val="A6A6A6">
              <a:alpha val="1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186" name="Freeform 185">
            <a:extLst>
              <a:ext uri="{FF2B5EF4-FFF2-40B4-BE49-F238E27FC236}">
                <a16:creationId xmlns:a16="http://schemas.microsoft.com/office/drawing/2014/main" id="{DF80AFF4-5655-BC45-A78D-6E14FE63A64D}"/>
              </a:ext>
            </a:extLst>
          </p:cNvPr>
          <p:cNvSpPr/>
          <p:nvPr/>
        </p:nvSpPr>
        <p:spPr>
          <a:xfrm rot="8640000">
            <a:off x="2164786" y="2483607"/>
            <a:ext cx="1620785" cy="1810398"/>
          </a:xfrm>
          <a:custGeom>
            <a:avLst/>
            <a:gdLst>
              <a:gd name="connsiteX0" fmla="*/ 494024 w 1620785"/>
              <a:gd name="connsiteY0" fmla="*/ 1810398 h 1810398"/>
              <a:gd name="connsiteX1" fmla="*/ 494268 w 1620785"/>
              <a:gd name="connsiteY1" fmla="*/ 1810220 h 1810398"/>
              <a:gd name="connsiteX2" fmla="*/ 0 w 1620785"/>
              <a:gd name="connsiteY2" fmla="*/ 1129918 h 1810398"/>
              <a:gd name="connsiteX3" fmla="*/ 4835 w 1620785"/>
              <a:gd name="connsiteY3" fmla="*/ 1126669 h 1810398"/>
              <a:gd name="connsiteX4" fmla="*/ 496832 w 1620785"/>
              <a:gd name="connsiteY4" fmla="*/ 627705 h 1810398"/>
              <a:gd name="connsiteX5" fmla="*/ 819340 w 1620785"/>
              <a:gd name="connsiteY5" fmla="*/ 5600 h 1810398"/>
              <a:gd name="connsiteX6" fmla="*/ 820935 w 1620785"/>
              <a:gd name="connsiteY6" fmla="*/ 0 h 1810398"/>
              <a:gd name="connsiteX7" fmla="*/ 1620677 w 1620785"/>
              <a:gd name="connsiteY7" fmla="*/ 259852 h 1810398"/>
              <a:gd name="connsiteX8" fmla="*/ 1620785 w 1620785"/>
              <a:gd name="connsiteY8" fmla="*/ 259519 h 1810398"/>
              <a:gd name="connsiteX9" fmla="*/ 1616257 w 1620785"/>
              <a:gd name="connsiteY9" fmla="*/ 275419 h 1810398"/>
              <a:gd name="connsiteX10" fmla="*/ 1177322 w 1620785"/>
              <a:gd name="connsiteY10" fmla="*/ 1122109 h 1810398"/>
              <a:gd name="connsiteX11" fmla="*/ 507711 w 1620785"/>
              <a:gd name="connsiteY11" fmla="*/ 1801202 h 1810398"/>
              <a:gd name="connsiteX12" fmla="*/ 494024 w 1620785"/>
              <a:gd name="connsiteY12" fmla="*/ 1810398 h 181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0785" h="1810398">
                <a:moveTo>
                  <a:pt x="494024" y="1810398"/>
                </a:moveTo>
                <a:lnTo>
                  <a:pt x="494268" y="1810220"/>
                </a:lnTo>
                <a:lnTo>
                  <a:pt x="0" y="1129918"/>
                </a:lnTo>
                <a:lnTo>
                  <a:pt x="4835" y="1126669"/>
                </a:lnTo>
                <a:cubicBezTo>
                  <a:pt x="188561" y="989611"/>
                  <a:pt x="355014" y="822901"/>
                  <a:pt x="496832" y="627705"/>
                </a:cubicBezTo>
                <a:cubicBezTo>
                  <a:pt x="638650" y="432509"/>
                  <a:pt x="745764" y="222687"/>
                  <a:pt x="819340" y="5600"/>
                </a:cubicBezTo>
                <a:lnTo>
                  <a:pt x="820935" y="0"/>
                </a:lnTo>
                <a:lnTo>
                  <a:pt x="1620677" y="259852"/>
                </a:lnTo>
                <a:lnTo>
                  <a:pt x="1620785" y="259519"/>
                </a:lnTo>
                <a:lnTo>
                  <a:pt x="1616257" y="275419"/>
                </a:lnTo>
                <a:cubicBezTo>
                  <a:pt x="1516120" y="570876"/>
                  <a:pt x="1370338" y="856446"/>
                  <a:pt x="1177322" y="1122109"/>
                </a:cubicBezTo>
                <a:cubicBezTo>
                  <a:pt x="984307" y="1387772"/>
                  <a:pt x="757763" y="1614665"/>
                  <a:pt x="507711" y="1801202"/>
                </a:cubicBezTo>
                <a:lnTo>
                  <a:pt x="494024" y="1810398"/>
                </a:lnTo>
                <a:close/>
              </a:path>
            </a:pathLst>
          </a:custGeom>
          <a:solidFill>
            <a:schemeClr val="bg1">
              <a:lumMod val="6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185" name="Freeform 184">
            <a:extLst>
              <a:ext uri="{FF2B5EF4-FFF2-40B4-BE49-F238E27FC236}">
                <a16:creationId xmlns:a16="http://schemas.microsoft.com/office/drawing/2014/main" id="{D29773EA-358E-3042-A80F-70B6E7A10C5A}"/>
              </a:ext>
            </a:extLst>
          </p:cNvPr>
          <p:cNvSpPr/>
          <p:nvPr/>
        </p:nvSpPr>
        <p:spPr>
          <a:xfrm rot="8640000">
            <a:off x="7658283" y="2563989"/>
            <a:ext cx="1620769" cy="1810423"/>
          </a:xfrm>
          <a:custGeom>
            <a:avLst/>
            <a:gdLst>
              <a:gd name="connsiteX0" fmla="*/ 0 w 1620769"/>
              <a:gd name="connsiteY0" fmla="*/ 1550849 h 1810423"/>
              <a:gd name="connsiteX1" fmla="*/ 4514 w 1620769"/>
              <a:gd name="connsiteY1" fmla="*/ 1534998 h 1810423"/>
              <a:gd name="connsiteX2" fmla="*/ 443449 w 1620769"/>
              <a:gd name="connsiteY2" fmla="*/ 688308 h 1810423"/>
              <a:gd name="connsiteX3" fmla="*/ 1113060 w 1620769"/>
              <a:gd name="connsiteY3" fmla="*/ 9215 h 1810423"/>
              <a:gd name="connsiteX4" fmla="*/ 1126775 w 1620769"/>
              <a:gd name="connsiteY4" fmla="*/ 0 h 1810423"/>
              <a:gd name="connsiteX5" fmla="*/ 1126500 w 1620769"/>
              <a:gd name="connsiteY5" fmla="*/ 200 h 1810423"/>
              <a:gd name="connsiteX6" fmla="*/ 1620769 w 1620769"/>
              <a:gd name="connsiteY6" fmla="*/ 680503 h 1810423"/>
              <a:gd name="connsiteX7" fmla="*/ 1615936 w 1620769"/>
              <a:gd name="connsiteY7" fmla="*/ 683750 h 1810423"/>
              <a:gd name="connsiteX8" fmla="*/ 1123939 w 1620769"/>
              <a:gd name="connsiteY8" fmla="*/ 1182715 h 1810423"/>
              <a:gd name="connsiteX9" fmla="*/ 801431 w 1620769"/>
              <a:gd name="connsiteY9" fmla="*/ 1804820 h 1810423"/>
              <a:gd name="connsiteX10" fmla="*/ 799836 w 1620769"/>
              <a:gd name="connsiteY10" fmla="*/ 1810423 h 1810423"/>
              <a:gd name="connsiteX11" fmla="*/ 90 w 1620769"/>
              <a:gd name="connsiteY11" fmla="*/ 1550570 h 1810423"/>
              <a:gd name="connsiteX12" fmla="*/ 0 w 1620769"/>
              <a:gd name="connsiteY12" fmla="*/ 1550849 h 181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0769" h="1810423">
                <a:moveTo>
                  <a:pt x="0" y="1550849"/>
                </a:moveTo>
                <a:lnTo>
                  <a:pt x="4514" y="1534998"/>
                </a:lnTo>
                <a:cubicBezTo>
                  <a:pt x="104651" y="1239541"/>
                  <a:pt x="250433" y="953971"/>
                  <a:pt x="443449" y="688308"/>
                </a:cubicBezTo>
                <a:cubicBezTo>
                  <a:pt x="636464" y="422645"/>
                  <a:pt x="863008" y="195752"/>
                  <a:pt x="1113060" y="9215"/>
                </a:cubicBezTo>
                <a:lnTo>
                  <a:pt x="1126775" y="0"/>
                </a:lnTo>
                <a:lnTo>
                  <a:pt x="1126500" y="200"/>
                </a:lnTo>
                <a:lnTo>
                  <a:pt x="1620769" y="680503"/>
                </a:lnTo>
                <a:lnTo>
                  <a:pt x="1615936" y="683750"/>
                </a:lnTo>
                <a:cubicBezTo>
                  <a:pt x="1432211" y="820809"/>
                  <a:pt x="1265757" y="987519"/>
                  <a:pt x="1123939" y="1182715"/>
                </a:cubicBezTo>
                <a:cubicBezTo>
                  <a:pt x="982121" y="1377911"/>
                  <a:pt x="875007" y="1587733"/>
                  <a:pt x="801431" y="1804820"/>
                </a:cubicBezTo>
                <a:lnTo>
                  <a:pt x="799836" y="1810423"/>
                </a:lnTo>
                <a:lnTo>
                  <a:pt x="90" y="1550570"/>
                </a:lnTo>
                <a:lnTo>
                  <a:pt x="0" y="1550849"/>
                </a:lnTo>
                <a:close/>
              </a:path>
            </a:pathLst>
          </a:custGeom>
          <a:solidFill>
            <a:srgbClr val="A6A6A6">
              <a:alpha val="1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166" name="Freeform 165">
            <a:extLst>
              <a:ext uri="{FF2B5EF4-FFF2-40B4-BE49-F238E27FC236}">
                <a16:creationId xmlns:a16="http://schemas.microsoft.com/office/drawing/2014/main" id="{57F46D1D-A8C2-9242-BBFB-608F9FA8A3CB}"/>
              </a:ext>
            </a:extLst>
          </p:cNvPr>
          <p:cNvSpPr/>
          <p:nvPr/>
        </p:nvSpPr>
        <p:spPr>
          <a:xfrm rot="8640000">
            <a:off x="3065312" y="4055992"/>
            <a:ext cx="950837" cy="1914774"/>
          </a:xfrm>
          <a:custGeom>
            <a:avLst/>
            <a:gdLst>
              <a:gd name="connsiteX0" fmla="*/ 1132 w 950837"/>
              <a:gd name="connsiteY0" fmla="*/ 1654918 h 1914774"/>
              <a:gd name="connsiteX1" fmla="*/ 49445 w 950837"/>
              <a:gd name="connsiteY1" fmla="*/ 1485281 h 1914774"/>
              <a:gd name="connsiteX2" fmla="*/ 35327 w 950837"/>
              <a:gd name="connsiteY2" fmla="*/ 373706 h 1914774"/>
              <a:gd name="connsiteX3" fmla="*/ 0 w 950837"/>
              <a:gd name="connsiteY3" fmla="*/ 259664 h 1914774"/>
              <a:gd name="connsiteX4" fmla="*/ 799167 w 950837"/>
              <a:gd name="connsiteY4" fmla="*/ 0 h 1914774"/>
              <a:gd name="connsiteX5" fmla="*/ 849688 w 950837"/>
              <a:gd name="connsiteY5" fmla="*/ 163092 h 1914774"/>
              <a:gd name="connsiteX6" fmla="*/ 868903 w 950837"/>
              <a:gd name="connsiteY6" fmla="*/ 1675955 h 1914774"/>
              <a:gd name="connsiteX7" fmla="*/ 800887 w 950837"/>
              <a:gd name="connsiteY7" fmla="*/ 1914774 h 1914774"/>
              <a:gd name="connsiteX8" fmla="*/ 1132 w 950837"/>
              <a:gd name="connsiteY8" fmla="*/ 1654918 h 1914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837" h="1914774">
                <a:moveTo>
                  <a:pt x="1132" y="1654918"/>
                </a:moveTo>
                <a:lnTo>
                  <a:pt x="49445" y="1485281"/>
                </a:lnTo>
                <a:cubicBezTo>
                  <a:pt x="135022" y="1116760"/>
                  <a:pt x="128517" y="734874"/>
                  <a:pt x="35327" y="373706"/>
                </a:cubicBezTo>
                <a:lnTo>
                  <a:pt x="0" y="259664"/>
                </a:lnTo>
                <a:lnTo>
                  <a:pt x="799167" y="0"/>
                </a:lnTo>
                <a:lnTo>
                  <a:pt x="849688" y="163092"/>
                </a:lnTo>
                <a:cubicBezTo>
                  <a:pt x="976520" y="654646"/>
                  <a:pt x="985374" y="1174394"/>
                  <a:pt x="868903" y="1675955"/>
                </a:cubicBezTo>
                <a:lnTo>
                  <a:pt x="800887" y="1914774"/>
                </a:lnTo>
                <a:lnTo>
                  <a:pt x="1132" y="1654918"/>
                </a:lnTo>
                <a:close/>
              </a:path>
            </a:pathLst>
          </a:custGeom>
          <a:solidFill>
            <a:schemeClr val="bg1">
              <a:lumMod val="6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165" name="Freeform 164">
            <a:extLst>
              <a:ext uri="{FF2B5EF4-FFF2-40B4-BE49-F238E27FC236}">
                <a16:creationId xmlns:a16="http://schemas.microsoft.com/office/drawing/2014/main" id="{EBE520D5-69D1-954A-A9D6-4A68C960C6D9}"/>
              </a:ext>
            </a:extLst>
          </p:cNvPr>
          <p:cNvSpPr/>
          <p:nvPr/>
        </p:nvSpPr>
        <p:spPr>
          <a:xfrm rot="8640000">
            <a:off x="7054543" y="4292089"/>
            <a:ext cx="1821588" cy="1270375"/>
          </a:xfrm>
          <a:custGeom>
            <a:avLst/>
            <a:gdLst>
              <a:gd name="connsiteX0" fmla="*/ 494276 w 1821588"/>
              <a:gd name="connsiteY0" fmla="*/ 1270375 h 1270375"/>
              <a:gd name="connsiteX1" fmla="*/ 0 w 1821588"/>
              <a:gd name="connsiteY1" fmla="*/ 590062 h 1270375"/>
              <a:gd name="connsiteX2" fmla="*/ 206111 w 1821588"/>
              <a:gd name="connsiteY2" fmla="*/ 451576 h 1270375"/>
              <a:gd name="connsiteX3" fmla="*/ 1650867 w 1821588"/>
              <a:gd name="connsiteY3" fmla="*/ 2351 h 1270375"/>
              <a:gd name="connsiteX4" fmla="*/ 1821588 w 1821588"/>
              <a:gd name="connsiteY4" fmla="*/ 0 h 1270375"/>
              <a:gd name="connsiteX5" fmla="*/ 1821588 w 1821588"/>
              <a:gd name="connsiteY5" fmla="*/ 840295 h 1270375"/>
              <a:gd name="connsiteX6" fmla="*/ 1702214 w 1821588"/>
              <a:gd name="connsiteY6" fmla="*/ 841938 h 1270375"/>
              <a:gd name="connsiteX7" fmla="*/ 640681 w 1821588"/>
              <a:gd name="connsiteY7" fmla="*/ 1172007 h 1270375"/>
              <a:gd name="connsiteX8" fmla="*/ 494276 w 1821588"/>
              <a:gd name="connsiteY8" fmla="*/ 1270375 h 127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1588" h="1270375">
                <a:moveTo>
                  <a:pt x="494276" y="1270375"/>
                </a:moveTo>
                <a:lnTo>
                  <a:pt x="0" y="590062"/>
                </a:lnTo>
                <a:lnTo>
                  <a:pt x="206111" y="451576"/>
                </a:lnTo>
                <a:cubicBezTo>
                  <a:pt x="647132" y="185815"/>
                  <a:pt x="1144178" y="33623"/>
                  <a:pt x="1650867" y="2351"/>
                </a:cubicBezTo>
                <a:lnTo>
                  <a:pt x="1821588" y="0"/>
                </a:lnTo>
                <a:lnTo>
                  <a:pt x="1821588" y="840295"/>
                </a:lnTo>
                <a:lnTo>
                  <a:pt x="1702214" y="841938"/>
                </a:lnTo>
                <a:cubicBezTo>
                  <a:pt x="1329925" y="864916"/>
                  <a:pt x="964721" y="976739"/>
                  <a:pt x="640681" y="1172007"/>
                </a:cubicBezTo>
                <a:lnTo>
                  <a:pt x="494276" y="1270375"/>
                </a:lnTo>
                <a:close/>
              </a:path>
            </a:pathLst>
          </a:custGeom>
          <a:solidFill>
            <a:srgbClr val="A6A6A6">
              <a:alpha val="1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162" name="Freeform 161">
            <a:extLst>
              <a:ext uri="{FF2B5EF4-FFF2-40B4-BE49-F238E27FC236}">
                <a16:creationId xmlns:a16="http://schemas.microsoft.com/office/drawing/2014/main" id="{E411668B-1967-FB4F-AE24-D71FABF2D495}"/>
              </a:ext>
            </a:extLst>
          </p:cNvPr>
          <p:cNvSpPr/>
          <p:nvPr/>
        </p:nvSpPr>
        <p:spPr>
          <a:xfrm rot="8640000">
            <a:off x="5544211" y="5383872"/>
            <a:ext cx="1818931" cy="1269792"/>
          </a:xfrm>
          <a:custGeom>
            <a:avLst/>
            <a:gdLst>
              <a:gd name="connsiteX0" fmla="*/ 0 w 1818931"/>
              <a:gd name="connsiteY0" fmla="*/ 841512 h 1269792"/>
              <a:gd name="connsiteX1" fmla="*/ 0 w 1818931"/>
              <a:gd name="connsiteY1" fmla="*/ 1217 h 1269792"/>
              <a:gd name="connsiteX2" fmla="*/ 88359 w 1818931"/>
              <a:gd name="connsiteY2" fmla="*/ 0 h 1269792"/>
              <a:gd name="connsiteX3" fmla="*/ 1706621 w 1818931"/>
              <a:gd name="connsiteY3" fmla="*/ 511416 h 1269792"/>
              <a:gd name="connsiteX4" fmla="*/ 1818931 w 1818931"/>
              <a:gd name="connsiteY4" fmla="*/ 588754 h 1269792"/>
              <a:gd name="connsiteX5" fmla="*/ 1324128 w 1818931"/>
              <a:gd name="connsiteY5" fmla="*/ 1269792 h 1269792"/>
              <a:gd name="connsiteX6" fmla="*/ 1146861 w 1818931"/>
              <a:gd name="connsiteY6" fmla="*/ 1154193 h 1269792"/>
              <a:gd name="connsiteX7" fmla="*/ 58859 w 1818931"/>
              <a:gd name="connsiteY7" fmla="*/ 840702 h 1269792"/>
              <a:gd name="connsiteX8" fmla="*/ 0 w 1818931"/>
              <a:gd name="connsiteY8" fmla="*/ 841512 h 126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931" h="1269792">
                <a:moveTo>
                  <a:pt x="0" y="841512"/>
                </a:moveTo>
                <a:lnTo>
                  <a:pt x="0" y="1217"/>
                </a:lnTo>
                <a:lnTo>
                  <a:pt x="88359" y="0"/>
                </a:lnTo>
                <a:cubicBezTo>
                  <a:pt x="647917" y="19126"/>
                  <a:pt x="1207917" y="186338"/>
                  <a:pt x="1706621" y="511416"/>
                </a:cubicBezTo>
                <a:lnTo>
                  <a:pt x="1818931" y="588754"/>
                </a:lnTo>
                <a:lnTo>
                  <a:pt x="1324128" y="1269792"/>
                </a:lnTo>
                <a:lnTo>
                  <a:pt x="1146861" y="1154193"/>
                </a:lnTo>
                <a:cubicBezTo>
                  <a:pt x="806646" y="956174"/>
                  <a:pt x="432618" y="853476"/>
                  <a:pt x="58859" y="840702"/>
                </a:cubicBezTo>
                <a:lnTo>
                  <a:pt x="0" y="841512"/>
                </a:lnTo>
                <a:close/>
              </a:path>
            </a:pathLst>
          </a:custGeom>
          <a:solidFill>
            <a:schemeClr val="bg1">
              <a:lumMod val="6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161" name="Freeform 160">
            <a:extLst>
              <a:ext uri="{FF2B5EF4-FFF2-40B4-BE49-F238E27FC236}">
                <a16:creationId xmlns:a16="http://schemas.microsoft.com/office/drawing/2014/main" id="{C999A8E0-368D-D344-B94C-89E35699C73C}"/>
              </a:ext>
            </a:extLst>
          </p:cNvPr>
          <p:cNvSpPr/>
          <p:nvPr/>
        </p:nvSpPr>
        <p:spPr>
          <a:xfrm rot="8640000">
            <a:off x="4103455" y="5145744"/>
            <a:ext cx="1621908" cy="1812885"/>
          </a:xfrm>
          <a:custGeom>
            <a:avLst/>
            <a:gdLst>
              <a:gd name="connsiteX0" fmla="*/ 822741 w 1621908"/>
              <a:gd name="connsiteY0" fmla="*/ 1812885 h 1812885"/>
              <a:gd name="connsiteX1" fmla="*/ 805324 w 1621908"/>
              <a:gd name="connsiteY1" fmla="*/ 1756659 h 1812885"/>
              <a:gd name="connsiteX2" fmla="*/ 170965 w 1621908"/>
              <a:gd name="connsiteY2" fmla="*/ 818781 h 1812885"/>
              <a:gd name="connsiteX3" fmla="*/ 0 w 1621908"/>
              <a:gd name="connsiteY3" fmla="*/ 680876 h 1812885"/>
              <a:gd name="connsiteX4" fmla="*/ 494685 w 1621908"/>
              <a:gd name="connsiteY4" fmla="*/ 0 h 1812885"/>
              <a:gd name="connsiteX5" fmla="*/ 609305 w 1621908"/>
              <a:gd name="connsiteY5" fmla="*/ 87788 h 1812885"/>
              <a:gd name="connsiteX6" fmla="*/ 1595760 w 1621908"/>
              <a:gd name="connsiteY6" fmla="*/ 1468811 h 1812885"/>
              <a:gd name="connsiteX7" fmla="*/ 1621908 w 1621908"/>
              <a:gd name="connsiteY7" fmla="*/ 1553220 h 1812885"/>
              <a:gd name="connsiteX8" fmla="*/ 822741 w 1621908"/>
              <a:gd name="connsiteY8" fmla="*/ 1812885 h 181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1908" h="1812885">
                <a:moveTo>
                  <a:pt x="822741" y="1812885"/>
                </a:moveTo>
                <a:lnTo>
                  <a:pt x="805324" y="1756659"/>
                </a:lnTo>
                <a:cubicBezTo>
                  <a:pt x="677676" y="1405140"/>
                  <a:pt x="464424" y="1081154"/>
                  <a:pt x="170965" y="818781"/>
                </a:cubicBezTo>
                <a:lnTo>
                  <a:pt x="0" y="680876"/>
                </a:lnTo>
                <a:lnTo>
                  <a:pt x="494685" y="0"/>
                </a:lnTo>
                <a:lnTo>
                  <a:pt x="609305" y="87788"/>
                </a:lnTo>
                <a:cubicBezTo>
                  <a:pt x="1072580" y="461629"/>
                  <a:pt x="1404658" y="942549"/>
                  <a:pt x="1595760" y="1468811"/>
                </a:cubicBezTo>
                <a:lnTo>
                  <a:pt x="1621908" y="1553220"/>
                </a:lnTo>
                <a:lnTo>
                  <a:pt x="822741" y="1812885"/>
                </a:lnTo>
                <a:close/>
              </a:path>
            </a:pathLst>
          </a:custGeom>
          <a:solidFill>
            <a:schemeClr val="bg1">
              <a:lumMod val="6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243" name="Oval 242">
            <a:extLst>
              <a:ext uri="{FF2B5EF4-FFF2-40B4-BE49-F238E27FC236}">
                <a16:creationId xmlns:a16="http://schemas.microsoft.com/office/drawing/2014/main" id="{15723B53-7FDB-1443-B1A3-347769CA319C}"/>
              </a:ext>
            </a:extLst>
          </p:cNvPr>
          <p:cNvSpPr>
            <a:spLocks noChangeAspect="1"/>
          </p:cNvSpPr>
          <p:nvPr/>
        </p:nvSpPr>
        <p:spPr>
          <a:xfrm rot="1345361" flipV="1">
            <a:off x="5972848" y="514107"/>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29211ADE-8490-BA43-A96E-C923D98AC793}"/>
              </a:ext>
            </a:extLst>
          </p:cNvPr>
          <p:cNvSpPr>
            <a:spLocks noChangeAspect="1"/>
          </p:cNvSpPr>
          <p:nvPr/>
        </p:nvSpPr>
        <p:spPr>
          <a:xfrm rot="1304227" flipV="1">
            <a:off x="6882693" y="849076"/>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60A26681-7350-164D-BA4C-BE7FE3A45A30}"/>
              </a:ext>
            </a:extLst>
          </p:cNvPr>
          <p:cNvSpPr>
            <a:spLocks noChangeAspect="1"/>
          </p:cNvSpPr>
          <p:nvPr/>
        </p:nvSpPr>
        <p:spPr>
          <a:xfrm rot="2929460" flipV="1">
            <a:off x="7521176" y="1271037"/>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F6D6273E-9E46-B74E-9A4D-2318FE36B7A8}"/>
              </a:ext>
            </a:extLst>
          </p:cNvPr>
          <p:cNvSpPr>
            <a:spLocks noChangeAspect="1"/>
          </p:cNvSpPr>
          <p:nvPr/>
        </p:nvSpPr>
        <p:spPr>
          <a:xfrm rot="3791656" flipV="1">
            <a:off x="8103876" y="2058635"/>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58" name="Straight Arrow Connector 257">
            <a:extLst>
              <a:ext uri="{FF2B5EF4-FFF2-40B4-BE49-F238E27FC236}">
                <a16:creationId xmlns:a16="http://schemas.microsoft.com/office/drawing/2014/main" id="{CD4812AA-0105-A949-9916-B9A11D7F3A6A}"/>
              </a:ext>
            </a:extLst>
          </p:cNvPr>
          <p:cNvCxnSpPr>
            <a:cxnSpLocks/>
          </p:cNvCxnSpPr>
          <p:nvPr/>
        </p:nvCxnSpPr>
        <p:spPr>
          <a:xfrm rot="3240000">
            <a:off x="7627729" y="1800955"/>
            <a:ext cx="696439" cy="1430"/>
          </a:xfrm>
          <a:prstGeom prst="straightConnector1">
            <a:avLst/>
          </a:prstGeom>
          <a:ln w="28575">
            <a:solidFill>
              <a:schemeClr val="dk1">
                <a:alpha val="57000"/>
              </a:schemeClr>
            </a:solidFill>
            <a:headEnd type="none" w="med" len="med"/>
            <a:tailEnd type="triangle" w="med" len="lg"/>
          </a:ln>
        </p:spPr>
        <p:style>
          <a:lnRef idx="1">
            <a:schemeClr val="dk1"/>
          </a:lnRef>
          <a:fillRef idx="0">
            <a:schemeClr val="dk1"/>
          </a:fillRef>
          <a:effectRef idx="0">
            <a:schemeClr val="dk1"/>
          </a:effectRef>
          <a:fontRef idx="minor">
            <a:schemeClr val="tx1"/>
          </a:fontRef>
        </p:style>
      </p:cxnSp>
      <p:sp>
        <p:nvSpPr>
          <p:cNvPr id="263" name="Oval 262">
            <a:extLst>
              <a:ext uri="{FF2B5EF4-FFF2-40B4-BE49-F238E27FC236}">
                <a16:creationId xmlns:a16="http://schemas.microsoft.com/office/drawing/2014/main" id="{E30144F8-3C88-5B43-AEA3-6C81CE90D8DD}"/>
              </a:ext>
            </a:extLst>
          </p:cNvPr>
          <p:cNvSpPr>
            <a:spLocks noChangeAspect="1"/>
          </p:cNvSpPr>
          <p:nvPr/>
        </p:nvSpPr>
        <p:spPr>
          <a:xfrm rot="4909581" flipV="1">
            <a:off x="8337786" y="2800573"/>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E5472F38-D361-A447-B741-99416A0E6A1D}"/>
              </a:ext>
            </a:extLst>
          </p:cNvPr>
          <p:cNvSpPr>
            <a:spLocks noChangeAspect="1"/>
          </p:cNvSpPr>
          <p:nvPr/>
        </p:nvSpPr>
        <p:spPr>
          <a:xfrm rot="5400000" flipV="1">
            <a:off x="8328725" y="3756460"/>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9" name="Oval 268">
            <a:extLst>
              <a:ext uri="{FF2B5EF4-FFF2-40B4-BE49-F238E27FC236}">
                <a16:creationId xmlns:a16="http://schemas.microsoft.com/office/drawing/2014/main" id="{15D2A9F5-6424-914C-9C90-666050D00988}"/>
              </a:ext>
            </a:extLst>
          </p:cNvPr>
          <p:cNvSpPr>
            <a:spLocks noChangeAspect="1"/>
          </p:cNvSpPr>
          <p:nvPr/>
        </p:nvSpPr>
        <p:spPr>
          <a:xfrm rot="5400000" flipV="1">
            <a:off x="7547050" y="5199778"/>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0" name="Oval 269">
            <a:extLst>
              <a:ext uri="{FF2B5EF4-FFF2-40B4-BE49-F238E27FC236}">
                <a16:creationId xmlns:a16="http://schemas.microsoft.com/office/drawing/2014/main" id="{48798EC9-59B1-8C4B-A327-B4D0220B4555}"/>
              </a:ext>
            </a:extLst>
          </p:cNvPr>
          <p:cNvSpPr>
            <a:spLocks noChangeAspect="1"/>
          </p:cNvSpPr>
          <p:nvPr/>
        </p:nvSpPr>
        <p:spPr>
          <a:xfrm rot="4565535" flipV="1">
            <a:off x="7846538" y="4400036"/>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270">
            <a:extLst>
              <a:ext uri="{FF2B5EF4-FFF2-40B4-BE49-F238E27FC236}">
                <a16:creationId xmlns:a16="http://schemas.microsoft.com/office/drawing/2014/main" id="{A12F6795-6668-5349-AACF-44FF0513F478}"/>
              </a:ext>
            </a:extLst>
          </p:cNvPr>
          <p:cNvSpPr>
            <a:spLocks noChangeAspect="1"/>
          </p:cNvSpPr>
          <p:nvPr/>
        </p:nvSpPr>
        <p:spPr>
          <a:xfrm rot="4957055" flipV="1">
            <a:off x="8233619" y="4587945"/>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a:extLst>
              <a:ext uri="{FF2B5EF4-FFF2-40B4-BE49-F238E27FC236}">
                <a16:creationId xmlns:a16="http://schemas.microsoft.com/office/drawing/2014/main" id="{C980BE92-E924-474C-9717-C17A958F892D}"/>
              </a:ext>
            </a:extLst>
          </p:cNvPr>
          <p:cNvSpPr>
            <a:spLocks noChangeAspect="1"/>
          </p:cNvSpPr>
          <p:nvPr/>
        </p:nvSpPr>
        <p:spPr>
          <a:xfrm rot="7329287" flipV="1">
            <a:off x="5976231" y="5986003"/>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B617D738-E6D2-184D-A02B-947DB2C484FA}"/>
              </a:ext>
            </a:extLst>
          </p:cNvPr>
          <p:cNvSpPr>
            <a:spLocks noChangeAspect="1"/>
          </p:cNvSpPr>
          <p:nvPr/>
        </p:nvSpPr>
        <p:spPr>
          <a:xfrm rot="7462046" flipV="1">
            <a:off x="6869633" y="5437940"/>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a:extLst>
              <a:ext uri="{FF2B5EF4-FFF2-40B4-BE49-F238E27FC236}">
                <a16:creationId xmlns:a16="http://schemas.microsoft.com/office/drawing/2014/main" id="{2B300ACD-DB99-FC4E-99D5-71A2ACC05204}"/>
              </a:ext>
            </a:extLst>
          </p:cNvPr>
          <p:cNvSpPr>
            <a:spLocks noChangeAspect="1"/>
          </p:cNvSpPr>
          <p:nvPr/>
        </p:nvSpPr>
        <p:spPr>
          <a:xfrm rot="7137986" flipV="1">
            <a:off x="6792457" y="5755775"/>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4" name="Straight Arrow Connector 283">
            <a:extLst>
              <a:ext uri="{FF2B5EF4-FFF2-40B4-BE49-F238E27FC236}">
                <a16:creationId xmlns:a16="http://schemas.microsoft.com/office/drawing/2014/main" id="{B0C61F3B-87F6-F44A-AFAD-709719A74747}"/>
              </a:ext>
            </a:extLst>
          </p:cNvPr>
          <p:cNvCxnSpPr>
            <a:cxnSpLocks/>
            <a:stCxn id="283" idx="7"/>
            <a:endCxn id="281" idx="3"/>
          </p:cNvCxnSpPr>
          <p:nvPr/>
        </p:nvCxnSpPr>
        <p:spPr>
          <a:xfrm flipH="1">
            <a:off x="6260627" y="5939548"/>
            <a:ext cx="537432" cy="158441"/>
          </a:xfrm>
          <a:prstGeom prst="straightConnector1">
            <a:avLst/>
          </a:prstGeom>
          <a:ln w="28575">
            <a:solidFill>
              <a:schemeClr val="dk1">
                <a:alpha val="57000"/>
              </a:schemeClr>
            </a:solidFill>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285" name="Straight Arrow Connector 284">
            <a:extLst>
              <a:ext uri="{FF2B5EF4-FFF2-40B4-BE49-F238E27FC236}">
                <a16:creationId xmlns:a16="http://schemas.microsoft.com/office/drawing/2014/main" id="{F9EB4731-B276-3647-9D39-BBA8AF2C0B63}"/>
              </a:ext>
            </a:extLst>
          </p:cNvPr>
          <p:cNvCxnSpPr>
            <a:cxnSpLocks/>
            <a:stCxn id="282" idx="7"/>
            <a:endCxn id="281" idx="2"/>
          </p:cNvCxnSpPr>
          <p:nvPr/>
        </p:nvCxnSpPr>
        <p:spPr>
          <a:xfrm flipH="1">
            <a:off x="6196869" y="5608509"/>
            <a:ext cx="675237" cy="399582"/>
          </a:xfrm>
          <a:prstGeom prst="straightConnector1">
            <a:avLst/>
          </a:prstGeom>
          <a:ln w="28575">
            <a:solidFill>
              <a:schemeClr val="dk1">
                <a:alpha val="57000"/>
              </a:schemeClr>
            </a:solidFill>
            <a:headEnd type="none" w="med" len="med"/>
            <a:tailEnd type="triangle" w="med" len="lg"/>
          </a:ln>
        </p:spPr>
        <p:style>
          <a:lnRef idx="1">
            <a:schemeClr val="dk1"/>
          </a:lnRef>
          <a:fillRef idx="0">
            <a:schemeClr val="dk1"/>
          </a:fillRef>
          <a:effectRef idx="0">
            <a:schemeClr val="dk1"/>
          </a:effectRef>
          <a:fontRef idx="minor">
            <a:schemeClr val="tx1"/>
          </a:fontRef>
        </p:style>
      </p:cxnSp>
      <p:sp>
        <p:nvSpPr>
          <p:cNvPr id="289" name="Oval 288">
            <a:extLst>
              <a:ext uri="{FF2B5EF4-FFF2-40B4-BE49-F238E27FC236}">
                <a16:creationId xmlns:a16="http://schemas.microsoft.com/office/drawing/2014/main" id="{F5217E1E-297F-E747-8040-70765A2F91C1}"/>
              </a:ext>
            </a:extLst>
          </p:cNvPr>
          <p:cNvSpPr>
            <a:spLocks noChangeAspect="1"/>
          </p:cNvSpPr>
          <p:nvPr/>
        </p:nvSpPr>
        <p:spPr>
          <a:xfrm rot="2789836" flipV="1">
            <a:off x="7149126" y="5831233"/>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3" name="Straight Arrow Connector 292">
            <a:extLst>
              <a:ext uri="{FF2B5EF4-FFF2-40B4-BE49-F238E27FC236}">
                <a16:creationId xmlns:a16="http://schemas.microsoft.com/office/drawing/2014/main" id="{96F52672-543A-CA4D-8509-C3D0271BFD3D}"/>
              </a:ext>
            </a:extLst>
          </p:cNvPr>
          <p:cNvCxnSpPr>
            <a:cxnSpLocks/>
            <a:stCxn id="289" idx="0"/>
            <a:endCxn id="281" idx="4"/>
          </p:cNvCxnSpPr>
          <p:nvPr/>
        </p:nvCxnSpPr>
        <p:spPr>
          <a:xfrm flipH="1">
            <a:off x="6242143" y="6074361"/>
            <a:ext cx="946534" cy="132280"/>
          </a:xfrm>
          <a:prstGeom prst="straightConnector1">
            <a:avLst/>
          </a:prstGeom>
          <a:ln w="28575">
            <a:solidFill>
              <a:schemeClr val="dk1">
                <a:alpha val="57000"/>
              </a:schemeClr>
            </a:solidFill>
            <a:headEnd type="none" w="med" len="med"/>
            <a:tailEnd type="triangle" w="med" len="lg"/>
          </a:ln>
        </p:spPr>
        <p:style>
          <a:lnRef idx="1">
            <a:schemeClr val="dk1"/>
          </a:lnRef>
          <a:fillRef idx="0">
            <a:schemeClr val="dk1"/>
          </a:fillRef>
          <a:effectRef idx="0">
            <a:schemeClr val="dk1"/>
          </a:effectRef>
          <a:fontRef idx="minor">
            <a:schemeClr val="tx1"/>
          </a:fontRef>
        </p:style>
      </p:cxnSp>
      <p:sp>
        <p:nvSpPr>
          <p:cNvPr id="302" name="Oval 301">
            <a:extLst>
              <a:ext uri="{FF2B5EF4-FFF2-40B4-BE49-F238E27FC236}">
                <a16:creationId xmlns:a16="http://schemas.microsoft.com/office/drawing/2014/main" id="{9146ED51-922C-974B-91BD-26C57B362699}"/>
              </a:ext>
            </a:extLst>
          </p:cNvPr>
          <p:cNvSpPr>
            <a:spLocks noChangeAspect="1"/>
          </p:cNvSpPr>
          <p:nvPr/>
        </p:nvSpPr>
        <p:spPr>
          <a:xfrm rot="9308748" flipV="1">
            <a:off x="4403611" y="5510833"/>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1596D8A6-37F7-E045-ADC2-9867BD908A3A}"/>
              </a:ext>
            </a:extLst>
          </p:cNvPr>
          <p:cNvSpPr>
            <a:spLocks noChangeAspect="1"/>
          </p:cNvSpPr>
          <p:nvPr/>
        </p:nvSpPr>
        <p:spPr>
          <a:xfrm rot="9403456" flipV="1">
            <a:off x="5225727" y="5795548"/>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a:extLst>
              <a:ext uri="{FF2B5EF4-FFF2-40B4-BE49-F238E27FC236}">
                <a16:creationId xmlns:a16="http://schemas.microsoft.com/office/drawing/2014/main" id="{1896E458-6182-F342-98A1-4A866BA06C99}"/>
              </a:ext>
            </a:extLst>
          </p:cNvPr>
          <p:cNvSpPr>
            <a:spLocks noChangeAspect="1"/>
          </p:cNvSpPr>
          <p:nvPr/>
        </p:nvSpPr>
        <p:spPr>
          <a:xfrm rot="8875126" flipV="1">
            <a:off x="5170699" y="6253178"/>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5" name="Straight Arrow Connector 304">
            <a:extLst>
              <a:ext uri="{FF2B5EF4-FFF2-40B4-BE49-F238E27FC236}">
                <a16:creationId xmlns:a16="http://schemas.microsoft.com/office/drawing/2014/main" id="{08B3FDE7-BB67-BC48-907F-095E8BEE6F9F}"/>
              </a:ext>
            </a:extLst>
          </p:cNvPr>
          <p:cNvCxnSpPr>
            <a:cxnSpLocks/>
            <a:stCxn id="304" idx="7"/>
            <a:endCxn id="311" idx="5"/>
          </p:cNvCxnSpPr>
          <p:nvPr/>
        </p:nvCxnSpPr>
        <p:spPr>
          <a:xfrm flipH="1" flipV="1">
            <a:off x="4440071" y="6133774"/>
            <a:ext cx="734273" cy="231210"/>
          </a:xfrm>
          <a:prstGeom prst="straightConnector1">
            <a:avLst/>
          </a:prstGeom>
          <a:ln w="28575">
            <a:solidFill>
              <a:schemeClr val="tx1">
                <a:alpha val="57000"/>
              </a:schemeClr>
            </a:solidFill>
            <a:prstDash val="solid"/>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06" name="Straight Arrow Connector 305">
            <a:extLst>
              <a:ext uri="{FF2B5EF4-FFF2-40B4-BE49-F238E27FC236}">
                <a16:creationId xmlns:a16="http://schemas.microsoft.com/office/drawing/2014/main" id="{6C04AB31-9FF7-8046-88D0-B74E493228D6}"/>
              </a:ext>
            </a:extLst>
          </p:cNvPr>
          <p:cNvCxnSpPr>
            <a:cxnSpLocks/>
            <a:stCxn id="303" idx="7"/>
            <a:endCxn id="302" idx="3"/>
          </p:cNvCxnSpPr>
          <p:nvPr/>
        </p:nvCxnSpPr>
        <p:spPr>
          <a:xfrm flipH="1" flipV="1">
            <a:off x="4682800" y="5704428"/>
            <a:ext cx="553155" cy="181820"/>
          </a:xfrm>
          <a:prstGeom prst="straightConnector1">
            <a:avLst/>
          </a:prstGeom>
          <a:ln w="28575">
            <a:solidFill>
              <a:schemeClr val="dk1">
                <a:alpha val="57000"/>
              </a:schemeClr>
            </a:solidFill>
            <a:prstDash val="sysDash"/>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11" name="Oval 310">
            <a:extLst>
              <a:ext uri="{FF2B5EF4-FFF2-40B4-BE49-F238E27FC236}">
                <a16:creationId xmlns:a16="http://schemas.microsoft.com/office/drawing/2014/main" id="{D3ADB063-BF5E-CF49-A6E1-022EA4108012}"/>
              </a:ext>
            </a:extLst>
          </p:cNvPr>
          <p:cNvSpPr>
            <a:spLocks noChangeAspect="1"/>
          </p:cNvSpPr>
          <p:nvPr/>
        </p:nvSpPr>
        <p:spPr>
          <a:xfrm rot="4290640" flipV="1">
            <a:off x="4167213" y="5925498"/>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B4945AA7-C864-8D40-B4AF-F901686D1F66}"/>
              </a:ext>
            </a:extLst>
          </p:cNvPr>
          <p:cNvSpPr>
            <a:spLocks noChangeAspect="1"/>
          </p:cNvSpPr>
          <p:nvPr/>
        </p:nvSpPr>
        <p:spPr>
          <a:xfrm rot="11658636" flipV="1">
            <a:off x="3549429" y="4761041"/>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EFB4AD8E-8F16-2E4B-9334-5CE1104D338C}"/>
              </a:ext>
            </a:extLst>
          </p:cNvPr>
          <p:cNvSpPr>
            <a:spLocks noChangeAspect="1"/>
          </p:cNvSpPr>
          <p:nvPr/>
        </p:nvSpPr>
        <p:spPr>
          <a:xfrm rot="10800000" flipV="1">
            <a:off x="3926880" y="5196242"/>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1DBEB496-7AD9-9841-8E92-3517139EC56F}"/>
              </a:ext>
            </a:extLst>
          </p:cNvPr>
          <p:cNvSpPr>
            <a:spLocks noChangeAspect="1"/>
          </p:cNvSpPr>
          <p:nvPr/>
        </p:nvSpPr>
        <p:spPr>
          <a:xfrm rot="10479116" flipV="1">
            <a:off x="3662314" y="5535221"/>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5" name="Straight Arrow Connector 334">
            <a:extLst>
              <a:ext uri="{FF2B5EF4-FFF2-40B4-BE49-F238E27FC236}">
                <a16:creationId xmlns:a16="http://schemas.microsoft.com/office/drawing/2014/main" id="{F9ABC215-6A45-2441-9555-1642ECBE7898}"/>
              </a:ext>
            </a:extLst>
          </p:cNvPr>
          <p:cNvCxnSpPr>
            <a:cxnSpLocks/>
            <a:stCxn id="334" idx="7"/>
            <a:endCxn id="337" idx="5"/>
          </p:cNvCxnSpPr>
          <p:nvPr/>
        </p:nvCxnSpPr>
        <p:spPr>
          <a:xfrm flipH="1" flipV="1">
            <a:off x="3417175" y="5266566"/>
            <a:ext cx="278269" cy="320766"/>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336" name="Straight Arrow Connector 335">
            <a:extLst>
              <a:ext uri="{FF2B5EF4-FFF2-40B4-BE49-F238E27FC236}">
                <a16:creationId xmlns:a16="http://schemas.microsoft.com/office/drawing/2014/main" id="{C2725A8E-9AC2-B642-82AF-55B94D463E09}"/>
              </a:ext>
            </a:extLst>
          </p:cNvPr>
          <p:cNvCxnSpPr>
            <a:cxnSpLocks/>
            <a:stCxn id="333" idx="7"/>
            <a:endCxn id="332" idx="3"/>
          </p:cNvCxnSpPr>
          <p:nvPr/>
        </p:nvCxnSpPr>
        <p:spPr>
          <a:xfrm flipH="1" flipV="1">
            <a:off x="3766924" y="5028873"/>
            <a:ext cx="202133" cy="209546"/>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sp>
        <p:nvSpPr>
          <p:cNvPr id="337" name="Oval 336">
            <a:extLst>
              <a:ext uri="{FF2B5EF4-FFF2-40B4-BE49-F238E27FC236}">
                <a16:creationId xmlns:a16="http://schemas.microsoft.com/office/drawing/2014/main" id="{DA4F6E5E-C8DC-164D-B60D-949673D395D9}"/>
              </a:ext>
            </a:extLst>
          </p:cNvPr>
          <p:cNvSpPr>
            <a:spLocks noChangeAspect="1"/>
          </p:cNvSpPr>
          <p:nvPr/>
        </p:nvSpPr>
        <p:spPr>
          <a:xfrm rot="5898240" flipV="1">
            <a:off x="3187125" y="5007105"/>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D45FE822-D985-F449-B67C-6CFE7903B121}"/>
              </a:ext>
            </a:extLst>
          </p:cNvPr>
          <p:cNvSpPr>
            <a:spLocks noChangeAspect="1"/>
          </p:cNvSpPr>
          <p:nvPr/>
        </p:nvSpPr>
        <p:spPr>
          <a:xfrm flipV="1">
            <a:off x="3052296" y="4395389"/>
            <a:ext cx="288000" cy="288000"/>
          </a:xfrm>
          <a:prstGeom prst="ellipse">
            <a:avLst/>
          </a:prstGeom>
          <a:solidFill>
            <a:schemeClr val="accent4">
              <a:lumMod val="40000"/>
              <a:lumOff val="60000"/>
            </a:schemeClr>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63" name="Straight Arrow Connector 362">
            <a:extLst>
              <a:ext uri="{FF2B5EF4-FFF2-40B4-BE49-F238E27FC236}">
                <a16:creationId xmlns:a16="http://schemas.microsoft.com/office/drawing/2014/main" id="{21AC5A3F-43AD-0646-9F3C-7750B2BEA08D}"/>
              </a:ext>
            </a:extLst>
          </p:cNvPr>
          <p:cNvCxnSpPr>
            <a:cxnSpLocks/>
            <a:endCxn id="332" idx="7"/>
          </p:cNvCxnSpPr>
          <p:nvPr/>
        </p:nvCxnSpPr>
        <p:spPr>
          <a:xfrm>
            <a:off x="3343384" y="4569517"/>
            <a:ext cx="276550" cy="211692"/>
          </a:xfrm>
          <a:prstGeom prst="straightConnector1">
            <a:avLst/>
          </a:prstGeom>
          <a:ln w="19050">
            <a:solidFill>
              <a:schemeClr val="dk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366" name="Straight Arrow Connector 365">
            <a:extLst>
              <a:ext uri="{FF2B5EF4-FFF2-40B4-BE49-F238E27FC236}">
                <a16:creationId xmlns:a16="http://schemas.microsoft.com/office/drawing/2014/main" id="{31BD6FA7-483D-024A-916C-F2170AA57770}"/>
              </a:ext>
            </a:extLst>
          </p:cNvPr>
          <p:cNvCxnSpPr>
            <a:cxnSpLocks/>
            <a:stCxn id="356" idx="0"/>
            <a:endCxn id="337" idx="1"/>
          </p:cNvCxnSpPr>
          <p:nvPr/>
        </p:nvCxnSpPr>
        <p:spPr>
          <a:xfrm>
            <a:off x="3196296" y="4683389"/>
            <a:ext cx="48779" cy="352255"/>
          </a:xfrm>
          <a:prstGeom prst="straightConnector1">
            <a:avLst/>
          </a:prstGeom>
          <a:ln w="19050">
            <a:solidFill>
              <a:schemeClr val="dk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368" name="Straight Arrow Connector 367">
            <a:extLst>
              <a:ext uri="{FF2B5EF4-FFF2-40B4-BE49-F238E27FC236}">
                <a16:creationId xmlns:a16="http://schemas.microsoft.com/office/drawing/2014/main" id="{8ABD4B9A-5438-8C4E-A4CB-47AAB1A30ED3}"/>
              </a:ext>
            </a:extLst>
          </p:cNvPr>
          <p:cNvCxnSpPr>
            <a:cxnSpLocks/>
            <a:stCxn id="333" idx="7"/>
            <a:endCxn id="337" idx="5"/>
          </p:cNvCxnSpPr>
          <p:nvPr/>
        </p:nvCxnSpPr>
        <p:spPr>
          <a:xfrm flipH="1">
            <a:off x="3417175" y="5238419"/>
            <a:ext cx="551882" cy="28147"/>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sp>
        <p:nvSpPr>
          <p:cNvPr id="381" name="Oval 380">
            <a:extLst>
              <a:ext uri="{FF2B5EF4-FFF2-40B4-BE49-F238E27FC236}">
                <a16:creationId xmlns:a16="http://schemas.microsoft.com/office/drawing/2014/main" id="{45CA2CD2-8A6C-244A-8CAD-9EE04E9429DE}"/>
              </a:ext>
            </a:extLst>
          </p:cNvPr>
          <p:cNvSpPr>
            <a:spLocks noChangeAspect="1"/>
          </p:cNvSpPr>
          <p:nvPr/>
        </p:nvSpPr>
        <p:spPr>
          <a:xfrm rot="13746403" flipV="1">
            <a:off x="3031064" y="3280511"/>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A29480F6-2D80-1649-84A6-860FFD404BA2}"/>
              </a:ext>
            </a:extLst>
          </p:cNvPr>
          <p:cNvSpPr>
            <a:spLocks noChangeAspect="1"/>
          </p:cNvSpPr>
          <p:nvPr/>
        </p:nvSpPr>
        <p:spPr>
          <a:xfrm rot="12665989" flipV="1">
            <a:off x="3118106" y="3866810"/>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3D04471D-6866-2A4F-A19C-03508254E0DF}"/>
              </a:ext>
            </a:extLst>
          </p:cNvPr>
          <p:cNvSpPr>
            <a:spLocks noChangeAspect="1"/>
          </p:cNvSpPr>
          <p:nvPr/>
        </p:nvSpPr>
        <p:spPr>
          <a:xfrm rot="13012846" flipV="1">
            <a:off x="2697761" y="3966819"/>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4" name="Straight Arrow Connector 383">
            <a:extLst>
              <a:ext uri="{FF2B5EF4-FFF2-40B4-BE49-F238E27FC236}">
                <a16:creationId xmlns:a16="http://schemas.microsoft.com/office/drawing/2014/main" id="{E7C14CE0-8AF5-F149-8F26-4D10DE2830D6}"/>
              </a:ext>
            </a:extLst>
          </p:cNvPr>
          <p:cNvCxnSpPr>
            <a:cxnSpLocks/>
            <a:stCxn id="383" idx="7"/>
            <a:endCxn id="386" idx="5"/>
          </p:cNvCxnSpPr>
          <p:nvPr/>
        </p:nvCxnSpPr>
        <p:spPr>
          <a:xfrm flipH="1" flipV="1">
            <a:off x="2748376" y="3571963"/>
            <a:ext cx="73047" cy="396300"/>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385" name="Straight Arrow Connector 384">
            <a:extLst>
              <a:ext uri="{FF2B5EF4-FFF2-40B4-BE49-F238E27FC236}">
                <a16:creationId xmlns:a16="http://schemas.microsoft.com/office/drawing/2014/main" id="{F5214C8B-3661-8F42-8305-11B5F0BF0DA7}"/>
              </a:ext>
            </a:extLst>
          </p:cNvPr>
          <p:cNvCxnSpPr>
            <a:cxnSpLocks/>
            <a:stCxn id="382" idx="7"/>
            <a:endCxn id="381" idx="3"/>
          </p:cNvCxnSpPr>
          <p:nvPr/>
        </p:nvCxnSpPr>
        <p:spPr>
          <a:xfrm flipH="1" flipV="1">
            <a:off x="3164752" y="3568141"/>
            <a:ext cx="62761" cy="302886"/>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sp>
        <p:nvSpPr>
          <p:cNvPr id="386" name="Oval 385">
            <a:extLst>
              <a:ext uri="{FF2B5EF4-FFF2-40B4-BE49-F238E27FC236}">
                <a16:creationId xmlns:a16="http://schemas.microsoft.com/office/drawing/2014/main" id="{5551718A-4BC3-E948-BA17-53E36ADFC612}"/>
              </a:ext>
            </a:extLst>
          </p:cNvPr>
          <p:cNvSpPr>
            <a:spLocks noChangeAspect="1"/>
          </p:cNvSpPr>
          <p:nvPr/>
        </p:nvSpPr>
        <p:spPr>
          <a:xfrm rot="8005505" flipV="1">
            <a:off x="2600418" y="3284018"/>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5EF31F21-D8FE-E34E-B4CF-9F1118FB191C}"/>
              </a:ext>
            </a:extLst>
          </p:cNvPr>
          <p:cNvSpPr>
            <a:spLocks noChangeAspect="1"/>
          </p:cNvSpPr>
          <p:nvPr/>
        </p:nvSpPr>
        <p:spPr>
          <a:xfrm rot="324399" flipV="1">
            <a:off x="2868097" y="2721684"/>
            <a:ext cx="288000" cy="288000"/>
          </a:xfrm>
          <a:prstGeom prst="ellipse">
            <a:avLst/>
          </a:prstGeom>
          <a:solidFill>
            <a:schemeClr val="accent4">
              <a:lumMod val="40000"/>
              <a:lumOff val="60000"/>
            </a:schemeClr>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89" name="Straight Arrow Connector 388">
            <a:extLst>
              <a:ext uri="{FF2B5EF4-FFF2-40B4-BE49-F238E27FC236}">
                <a16:creationId xmlns:a16="http://schemas.microsoft.com/office/drawing/2014/main" id="{C40530C1-BFC4-5F4C-BF72-B9911D6F4545}"/>
              </a:ext>
            </a:extLst>
          </p:cNvPr>
          <p:cNvCxnSpPr>
            <a:cxnSpLocks/>
            <a:stCxn id="388" idx="7"/>
            <a:endCxn id="381" idx="7"/>
          </p:cNvCxnSpPr>
          <p:nvPr/>
        </p:nvCxnSpPr>
        <p:spPr>
          <a:xfrm>
            <a:off x="3103873" y="2976648"/>
            <a:ext cx="81503" cy="304233"/>
          </a:xfrm>
          <a:prstGeom prst="straightConnector1">
            <a:avLst/>
          </a:prstGeom>
          <a:ln w="28575">
            <a:solidFill>
              <a:schemeClr val="dk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390" name="Straight Arrow Connector 389">
            <a:extLst>
              <a:ext uri="{FF2B5EF4-FFF2-40B4-BE49-F238E27FC236}">
                <a16:creationId xmlns:a16="http://schemas.microsoft.com/office/drawing/2014/main" id="{19032746-6828-5A4B-9A07-24E53669AFE2}"/>
              </a:ext>
            </a:extLst>
          </p:cNvPr>
          <p:cNvCxnSpPr>
            <a:cxnSpLocks/>
            <a:stCxn id="388" idx="1"/>
            <a:endCxn id="386" idx="1"/>
          </p:cNvCxnSpPr>
          <p:nvPr/>
        </p:nvCxnSpPr>
        <p:spPr>
          <a:xfrm flipH="1">
            <a:off x="2740460" y="2957460"/>
            <a:ext cx="160673" cy="326613"/>
          </a:xfrm>
          <a:prstGeom prst="straightConnector1">
            <a:avLst/>
          </a:prstGeom>
          <a:ln w="28575">
            <a:solidFill>
              <a:schemeClr val="dk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391" name="Straight Arrow Connector 390">
            <a:extLst>
              <a:ext uri="{FF2B5EF4-FFF2-40B4-BE49-F238E27FC236}">
                <a16:creationId xmlns:a16="http://schemas.microsoft.com/office/drawing/2014/main" id="{E71E1421-2416-EF47-BC04-AE0150C1A9B5}"/>
              </a:ext>
            </a:extLst>
          </p:cNvPr>
          <p:cNvCxnSpPr>
            <a:cxnSpLocks/>
            <a:stCxn id="383" idx="7"/>
            <a:endCxn id="381" idx="3"/>
          </p:cNvCxnSpPr>
          <p:nvPr/>
        </p:nvCxnSpPr>
        <p:spPr>
          <a:xfrm flipV="1">
            <a:off x="2821423" y="3568141"/>
            <a:ext cx="343329" cy="400122"/>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429" name="Straight Arrow Connector 428">
            <a:extLst>
              <a:ext uri="{FF2B5EF4-FFF2-40B4-BE49-F238E27FC236}">
                <a16:creationId xmlns:a16="http://schemas.microsoft.com/office/drawing/2014/main" id="{BC6A3CE0-0AB6-9843-96A8-28F3E63B62CF}"/>
              </a:ext>
            </a:extLst>
          </p:cNvPr>
          <p:cNvCxnSpPr>
            <a:cxnSpLocks/>
            <a:stCxn id="382" idx="7"/>
            <a:endCxn id="386" idx="5"/>
          </p:cNvCxnSpPr>
          <p:nvPr/>
        </p:nvCxnSpPr>
        <p:spPr>
          <a:xfrm flipH="1" flipV="1">
            <a:off x="2748376" y="3571963"/>
            <a:ext cx="479137" cy="299064"/>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sp>
        <p:nvSpPr>
          <p:cNvPr id="461" name="Oval 460">
            <a:extLst>
              <a:ext uri="{FF2B5EF4-FFF2-40B4-BE49-F238E27FC236}">
                <a16:creationId xmlns:a16="http://schemas.microsoft.com/office/drawing/2014/main" id="{CCAF9562-CE81-F643-945E-476E656EE645}"/>
              </a:ext>
            </a:extLst>
          </p:cNvPr>
          <p:cNvSpPr>
            <a:spLocks noChangeAspect="1"/>
          </p:cNvSpPr>
          <p:nvPr/>
        </p:nvSpPr>
        <p:spPr>
          <a:xfrm rot="16361288" flipV="1">
            <a:off x="3524897" y="1793860"/>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5C04DE38-C6D8-6147-B6A2-8549B3273FF2}"/>
              </a:ext>
            </a:extLst>
          </p:cNvPr>
          <p:cNvSpPr>
            <a:spLocks noChangeAspect="1"/>
          </p:cNvSpPr>
          <p:nvPr/>
        </p:nvSpPr>
        <p:spPr>
          <a:xfrm rot="14174685" flipV="1">
            <a:off x="3247238" y="2296594"/>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3C7D7BA6-BEAE-524C-9595-833FEC12EBEC}"/>
              </a:ext>
            </a:extLst>
          </p:cNvPr>
          <p:cNvSpPr>
            <a:spLocks noChangeAspect="1"/>
          </p:cNvSpPr>
          <p:nvPr/>
        </p:nvSpPr>
        <p:spPr>
          <a:xfrm rot="15988238" flipV="1">
            <a:off x="2821812" y="2127642"/>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4" name="Straight Arrow Connector 463">
            <a:extLst>
              <a:ext uri="{FF2B5EF4-FFF2-40B4-BE49-F238E27FC236}">
                <a16:creationId xmlns:a16="http://schemas.microsoft.com/office/drawing/2014/main" id="{0364FA04-0F33-6F40-B5CA-382A984A9AE0}"/>
              </a:ext>
            </a:extLst>
          </p:cNvPr>
          <p:cNvCxnSpPr>
            <a:cxnSpLocks/>
            <a:stCxn id="463" idx="7"/>
          </p:cNvCxnSpPr>
          <p:nvPr/>
        </p:nvCxnSpPr>
        <p:spPr>
          <a:xfrm flipV="1">
            <a:off x="3061174" y="1813730"/>
            <a:ext cx="173382" cy="350014"/>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465" name="Straight Arrow Connector 464">
            <a:extLst>
              <a:ext uri="{FF2B5EF4-FFF2-40B4-BE49-F238E27FC236}">
                <a16:creationId xmlns:a16="http://schemas.microsoft.com/office/drawing/2014/main" id="{CD617834-64AA-8C41-A90F-BEEC57F08F23}"/>
              </a:ext>
            </a:extLst>
          </p:cNvPr>
          <p:cNvCxnSpPr>
            <a:cxnSpLocks/>
            <a:stCxn id="462" idx="7"/>
            <a:endCxn id="461" idx="3"/>
          </p:cNvCxnSpPr>
          <p:nvPr/>
        </p:nvCxnSpPr>
        <p:spPr>
          <a:xfrm flipV="1">
            <a:off x="3419318" y="2034796"/>
            <a:ext cx="143093" cy="264563"/>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sp>
        <p:nvSpPr>
          <p:cNvPr id="466" name="Oval 465">
            <a:extLst>
              <a:ext uri="{FF2B5EF4-FFF2-40B4-BE49-F238E27FC236}">
                <a16:creationId xmlns:a16="http://schemas.microsoft.com/office/drawing/2014/main" id="{3EE6755F-FE55-4B4E-A98C-B1C7C32519C0}"/>
              </a:ext>
            </a:extLst>
          </p:cNvPr>
          <p:cNvSpPr>
            <a:spLocks noChangeAspect="1"/>
          </p:cNvSpPr>
          <p:nvPr/>
        </p:nvSpPr>
        <p:spPr>
          <a:xfrm rot="11112195" flipV="1">
            <a:off x="3167289" y="1528274"/>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ABCEA30D-FE68-0343-9748-71402B019009}"/>
              </a:ext>
            </a:extLst>
          </p:cNvPr>
          <p:cNvSpPr>
            <a:spLocks noChangeAspect="1"/>
          </p:cNvSpPr>
          <p:nvPr/>
        </p:nvSpPr>
        <p:spPr>
          <a:xfrm rot="13845281" flipV="1">
            <a:off x="3650562" y="1033610"/>
            <a:ext cx="288000" cy="288000"/>
          </a:xfrm>
          <a:prstGeom prst="ellipse">
            <a:avLst/>
          </a:prstGeom>
          <a:solidFill>
            <a:schemeClr val="accent5">
              <a:lumMod val="60000"/>
              <a:lumOff val="40000"/>
            </a:schemeClr>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70" name="Straight Arrow Connector 469">
            <a:extLst>
              <a:ext uri="{FF2B5EF4-FFF2-40B4-BE49-F238E27FC236}">
                <a16:creationId xmlns:a16="http://schemas.microsoft.com/office/drawing/2014/main" id="{070C9D6C-4858-CC47-8943-D0433BEE8F81}"/>
              </a:ext>
            </a:extLst>
          </p:cNvPr>
          <p:cNvCxnSpPr>
            <a:cxnSpLocks/>
            <a:stCxn id="468" idx="4"/>
          </p:cNvCxnSpPr>
          <p:nvPr/>
        </p:nvCxnSpPr>
        <p:spPr>
          <a:xfrm flipH="1">
            <a:off x="3590976" y="1268710"/>
            <a:ext cx="92066" cy="560030"/>
          </a:xfrm>
          <a:prstGeom prst="straightConnector1">
            <a:avLst/>
          </a:prstGeom>
          <a:ln w="28575">
            <a:solidFill>
              <a:schemeClr val="dk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508" name="Curved Connector 507">
            <a:extLst>
              <a:ext uri="{FF2B5EF4-FFF2-40B4-BE49-F238E27FC236}">
                <a16:creationId xmlns:a16="http://schemas.microsoft.com/office/drawing/2014/main" id="{49D452B6-EDCD-1D43-940D-A8DB77A9DA16}"/>
              </a:ext>
            </a:extLst>
          </p:cNvPr>
          <p:cNvCxnSpPr>
            <a:cxnSpLocks/>
            <a:endCxn id="461" idx="6"/>
          </p:cNvCxnSpPr>
          <p:nvPr/>
        </p:nvCxnSpPr>
        <p:spPr>
          <a:xfrm rot="10800000">
            <a:off x="3675651" y="1794019"/>
            <a:ext cx="156530" cy="122325"/>
          </a:xfrm>
          <a:prstGeom prst="curvedConnector4">
            <a:avLst>
              <a:gd name="adj1" fmla="val -84248"/>
              <a:gd name="adj2" fmla="val 258699"/>
            </a:avLst>
          </a:prstGeom>
          <a:ln w="28575">
            <a:solidFill>
              <a:schemeClr val="tx1">
                <a:alpha val="57000"/>
              </a:schemeClr>
            </a:solidFill>
            <a:prstDash val="dash"/>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556" name="Curved Connector 555">
            <a:extLst>
              <a:ext uri="{FF2B5EF4-FFF2-40B4-BE49-F238E27FC236}">
                <a16:creationId xmlns:a16="http://schemas.microsoft.com/office/drawing/2014/main" id="{C33B7267-4750-AB45-BB82-78EF67169BBB}"/>
              </a:ext>
            </a:extLst>
          </p:cNvPr>
          <p:cNvCxnSpPr>
            <a:cxnSpLocks/>
            <a:stCxn id="466" idx="2"/>
            <a:endCxn id="466" idx="0"/>
          </p:cNvCxnSpPr>
          <p:nvPr/>
        </p:nvCxnSpPr>
        <p:spPr>
          <a:xfrm flipH="1" flipV="1">
            <a:off x="3324348" y="1528867"/>
            <a:ext cx="130348" cy="156466"/>
          </a:xfrm>
          <a:prstGeom prst="curvedConnector4">
            <a:avLst>
              <a:gd name="adj1" fmla="val -87136"/>
              <a:gd name="adj2" fmla="val 246481"/>
            </a:avLst>
          </a:prstGeom>
          <a:ln w="28575">
            <a:solidFill>
              <a:schemeClr val="tx1">
                <a:alpha val="57000"/>
              </a:schemeClr>
            </a:solidFill>
            <a:prstDash val="dash"/>
            <a:headEnd type="none" w="med" len="med"/>
            <a:tailEnd type="triangle" w="med" len="lg"/>
          </a:ln>
        </p:spPr>
        <p:style>
          <a:lnRef idx="1">
            <a:schemeClr val="accent1"/>
          </a:lnRef>
          <a:fillRef idx="0">
            <a:schemeClr val="accent1"/>
          </a:fillRef>
          <a:effectRef idx="0">
            <a:schemeClr val="accent1"/>
          </a:effectRef>
          <a:fontRef idx="minor">
            <a:schemeClr val="tx1"/>
          </a:fontRef>
        </p:style>
      </p:cxnSp>
      <p:sp>
        <p:nvSpPr>
          <p:cNvPr id="568" name="Oval 567">
            <a:extLst>
              <a:ext uri="{FF2B5EF4-FFF2-40B4-BE49-F238E27FC236}">
                <a16:creationId xmlns:a16="http://schemas.microsoft.com/office/drawing/2014/main" id="{22BD08CC-4F68-2C41-85D0-2D5D9E539970}"/>
              </a:ext>
            </a:extLst>
          </p:cNvPr>
          <p:cNvSpPr>
            <a:spLocks noChangeAspect="1"/>
          </p:cNvSpPr>
          <p:nvPr/>
        </p:nvSpPr>
        <p:spPr>
          <a:xfrm rot="6281361" flipV="1">
            <a:off x="4265474" y="1163717"/>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568">
            <a:extLst>
              <a:ext uri="{FF2B5EF4-FFF2-40B4-BE49-F238E27FC236}">
                <a16:creationId xmlns:a16="http://schemas.microsoft.com/office/drawing/2014/main" id="{BAB56150-8F5A-9841-B005-AE2A727B76F2}"/>
              </a:ext>
            </a:extLst>
          </p:cNvPr>
          <p:cNvSpPr>
            <a:spLocks noChangeAspect="1"/>
          </p:cNvSpPr>
          <p:nvPr/>
        </p:nvSpPr>
        <p:spPr>
          <a:xfrm rot="3191161" flipV="1">
            <a:off x="4127933" y="949457"/>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Oval 569">
            <a:extLst>
              <a:ext uri="{FF2B5EF4-FFF2-40B4-BE49-F238E27FC236}">
                <a16:creationId xmlns:a16="http://schemas.microsoft.com/office/drawing/2014/main" id="{30125089-F2B1-0B40-91B8-7CAD5F71B0FC}"/>
              </a:ext>
            </a:extLst>
          </p:cNvPr>
          <p:cNvSpPr>
            <a:spLocks noChangeAspect="1"/>
          </p:cNvSpPr>
          <p:nvPr/>
        </p:nvSpPr>
        <p:spPr>
          <a:xfrm rot="6535034" flipV="1">
            <a:off x="3989052" y="736474"/>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a:extLst>
              <a:ext uri="{FF2B5EF4-FFF2-40B4-BE49-F238E27FC236}">
                <a16:creationId xmlns:a16="http://schemas.microsoft.com/office/drawing/2014/main" id="{662787EC-F0A9-4549-B1A2-9211C5DA8DC5}"/>
              </a:ext>
            </a:extLst>
          </p:cNvPr>
          <p:cNvSpPr>
            <a:spLocks noChangeAspect="1"/>
          </p:cNvSpPr>
          <p:nvPr/>
        </p:nvSpPr>
        <p:spPr>
          <a:xfrm rot="15883705" flipV="1">
            <a:off x="4829610" y="926562"/>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72" name="Oval 571">
            <a:extLst>
              <a:ext uri="{FF2B5EF4-FFF2-40B4-BE49-F238E27FC236}">
                <a16:creationId xmlns:a16="http://schemas.microsoft.com/office/drawing/2014/main" id="{13B38ED9-2E3A-BE4B-B50D-5ACC5982F28C}"/>
              </a:ext>
            </a:extLst>
          </p:cNvPr>
          <p:cNvSpPr>
            <a:spLocks noChangeAspect="1"/>
          </p:cNvSpPr>
          <p:nvPr/>
        </p:nvSpPr>
        <p:spPr>
          <a:xfrm rot="13587819" flipV="1">
            <a:off x="4741975" y="677505"/>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73" name="Oval 572">
            <a:extLst>
              <a:ext uri="{FF2B5EF4-FFF2-40B4-BE49-F238E27FC236}">
                <a16:creationId xmlns:a16="http://schemas.microsoft.com/office/drawing/2014/main" id="{F87239D9-6908-2B40-A273-BD27EA70B5AA}"/>
              </a:ext>
            </a:extLst>
          </p:cNvPr>
          <p:cNvSpPr>
            <a:spLocks noChangeAspect="1"/>
          </p:cNvSpPr>
          <p:nvPr/>
        </p:nvSpPr>
        <p:spPr>
          <a:xfrm rot="12919429" flipV="1">
            <a:off x="4653245" y="414912"/>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574" name="Oval 573">
            <a:extLst>
              <a:ext uri="{FF2B5EF4-FFF2-40B4-BE49-F238E27FC236}">
                <a16:creationId xmlns:a16="http://schemas.microsoft.com/office/drawing/2014/main" id="{1A058C8A-08CA-424A-B557-09C6D502202B}"/>
              </a:ext>
            </a:extLst>
          </p:cNvPr>
          <p:cNvSpPr>
            <a:spLocks noChangeAspect="1"/>
          </p:cNvSpPr>
          <p:nvPr/>
        </p:nvSpPr>
        <p:spPr>
          <a:xfrm rot="3486924" flipV="1">
            <a:off x="5348654" y="507643"/>
            <a:ext cx="288000" cy="288000"/>
          </a:xfrm>
          <a:prstGeom prst="ellipse">
            <a:avLst/>
          </a:prstGeom>
          <a:solidFill>
            <a:schemeClr val="accent5">
              <a:lumMod val="60000"/>
              <a:lumOff val="40000"/>
            </a:schemeClr>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90" name="TextBox 589">
            <a:extLst>
              <a:ext uri="{FF2B5EF4-FFF2-40B4-BE49-F238E27FC236}">
                <a16:creationId xmlns:a16="http://schemas.microsoft.com/office/drawing/2014/main" id="{319B6020-4957-6944-AB04-34D748E31EE3}"/>
              </a:ext>
            </a:extLst>
          </p:cNvPr>
          <p:cNvSpPr txBox="1"/>
          <p:nvPr/>
        </p:nvSpPr>
        <p:spPr>
          <a:xfrm rot="1063697">
            <a:off x="6130745" y="189440"/>
            <a:ext cx="1402754" cy="307777"/>
          </a:xfrm>
          <a:prstGeom prst="rect">
            <a:avLst/>
          </a:prstGeom>
          <a:noFill/>
        </p:spPr>
        <p:txBody>
          <a:bodyPr wrap="square" rtlCol="0">
            <a:spAutoFit/>
          </a:bodyPr>
          <a:lstStyle/>
          <a:p>
            <a:pPr algn="ctr"/>
            <a:r>
              <a:rPr lang="en-US" sz="1400" dirty="0">
                <a:latin typeface="LM Roman 10" pitchFamily="2" charset="77"/>
              </a:rPr>
              <a:t>WOMBAT </a:t>
            </a:r>
          </a:p>
        </p:txBody>
      </p:sp>
      <p:sp>
        <p:nvSpPr>
          <p:cNvPr id="593" name="TextBox 592">
            <a:extLst>
              <a:ext uri="{FF2B5EF4-FFF2-40B4-BE49-F238E27FC236}">
                <a16:creationId xmlns:a16="http://schemas.microsoft.com/office/drawing/2014/main" id="{3259399E-E726-7C4F-8808-2DC6B22F56AA}"/>
              </a:ext>
            </a:extLst>
          </p:cNvPr>
          <p:cNvSpPr txBox="1"/>
          <p:nvPr/>
        </p:nvSpPr>
        <p:spPr>
          <a:xfrm rot="3240000">
            <a:off x="7765029" y="1348795"/>
            <a:ext cx="1231887" cy="307777"/>
          </a:xfrm>
          <a:prstGeom prst="rect">
            <a:avLst/>
          </a:prstGeom>
          <a:noFill/>
        </p:spPr>
        <p:txBody>
          <a:bodyPr wrap="square" rtlCol="0">
            <a:spAutoFit/>
          </a:bodyPr>
          <a:lstStyle/>
          <a:p>
            <a:pPr algn="ctr"/>
            <a:r>
              <a:rPr lang="en-US" sz="1400" dirty="0">
                <a:latin typeface="LM Roman 10" pitchFamily="2" charset="77"/>
              </a:rPr>
              <a:t>CMOC</a:t>
            </a:r>
          </a:p>
        </p:txBody>
      </p:sp>
      <p:sp>
        <p:nvSpPr>
          <p:cNvPr id="594" name="TextBox 593">
            <a:extLst>
              <a:ext uri="{FF2B5EF4-FFF2-40B4-BE49-F238E27FC236}">
                <a16:creationId xmlns:a16="http://schemas.microsoft.com/office/drawing/2014/main" id="{19FFE222-2CE7-684D-A7AF-9F63148BC66E}"/>
              </a:ext>
            </a:extLst>
          </p:cNvPr>
          <p:cNvSpPr txBox="1"/>
          <p:nvPr/>
        </p:nvSpPr>
        <p:spPr>
          <a:xfrm rot="5400000">
            <a:off x="8218097" y="3260311"/>
            <a:ext cx="1547892" cy="307777"/>
          </a:xfrm>
          <a:prstGeom prst="rect">
            <a:avLst/>
          </a:prstGeom>
          <a:noFill/>
        </p:spPr>
        <p:txBody>
          <a:bodyPr wrap="square" rtlCol="0">
            <a:spAutoFit/>
          </a:bodyPr>
          <a:lstStyle/>
          <a:p>
            <a:pPr algn="ctr"/>
            <a:r>
              <a:rPr lang="en-US" sz="1400" dirty="0">
                <a:latin typeface="LM Roman 10" pitchFamily="2" charset="77"/>
              </a:rPr>
              <a:t>HAMOCCv2</a:t>
            </a:r>
          </a:p>
        </p:txBody>
      </p:sp>
      <p:cxnSp>
        <p:nvCxnSpPr>
          <p:cNvPr id="599" name="Straight Arrow Connector 598">
            <a:extLst>
              <a:ext uri="{FF2B5EF4-FFF2-40B4-BE49-F238E27FC236}">
                <a16:creationId xmlns:a16="http://schemas.microsoft.com/office/drawing/2014/main" id="{CD67FC36-78E3-9F44-9C3A-5C90332BAF66}"/>
              </a:ext>
            </a:extLst>
          </p:cNvPr>
          <p:cNvCxnSpPr>
            <a:cxnSpLocks/>
          </p:cNvCxnSpPr>
          <p:nvPr/>
        </p:nvCxnSpPr>
        <p:spPr>
          <a:xfrm rot="1080000">
            <a:off x="6226777" y="822324"/>
            <a:ext cx="696439" cy="1430"/>
          </a:xfrm>
          <a:prstGeom prst="straightConnector1">
            <a:avLst/>
          </a:prstGeom>
          <a:ln w="28575">
            <a:solidFill>
              <a:schemeClr val="dk1">
                <a:alpha val="57000"/>
              </a:schemeClr>
            </a:solidFill>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601" name="Straight Arrow Connector 600">
            <a:extLst>
              <a:ext uri="{FF2B5EF4-FFF2-40B4-BE49-F238E27FC236}">
                <a16:creationId xmlns:a16="http://schemas.microsoft.com/office/drawing/2014/main" id="{5EEA184B-CC54-4A49-A368-4468CFDEE905}"/>
              </a:ext>
            </a:extLst>
          </p:cNvPr>
          <p:cNvCxnSpPr>
            <a:cxnSpLocks/>
          </p:cNvCxnSpPr>
          <p:nvPr/>
        </p:nvCxnSpPr>
        <p:spPr>
          <a:xfrm rot="5400000">
            <a:off x="8137921" y="3426366"/>
            <a:ext cx="696439" cy="1430"/>
          </a:xfrm>
          <a:prstGeom prst="straightConnector1">
            <a:avLst/>
          </a:prstGeom>
          <a:ln w="28575">
            <a:solidFill>
              <a:schemeClr val="dk1">
                <a:alpha val="57000"/>
              </a:schemeClr>
            </a:solidFill>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602" name="Straight Arrow Connector 601">
            <a:extLst>
              <a:ext uri="{FF2B5EF4-FFF2-40B4-BE49-F238E27FC236}">
                <a16:creationId xmlns:a16="http://schemas.microsoft.com/office/drawing/2014/main" id="{4CC777AE-AADF-0F41-A688-967585E922B9}"/>
              </a:ext>
            </a:extLst>
          </p:cNvPr>
          <p:cNvCxnSpPr>
            <a:cxnSpLocks/>
            <a:stCxn id="271" idx="7"/>
            <a:endCxn id="269" idx="4"/>
          </p:cNvCxnSpPr>
          <p:nvPr/>
        </p:nvCxnSpPr>
        <p:spPr>
          <a:xfrm flipH="1">
            <a:off x="7835050" y="4846007"/>
            <a:ext cx="454673" cy="497771"/>
          </a:xfrm>
          <a:prstGeom prst="straightConnector1">
            <a:avLst/>
          </a:prstGeom>
          <a:ln w="28575">
            <a:solidFill>
              <a:schemeClr val="dk1">
                <a:alpha val="57000"/>
              </a:schemeClr>
            </a:solidFill>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604" name="Straight Arrow Connector 603">
            <a:extLst>
              <a:ext uri="{FF2B5EF4-FFF2-40B4-BE49-F238E27FC236}">
                <a16:creationId xmlns:a16="http://schemas.microsoft.com/office/drawing/2014/main" id="{C9C2F867-D101-6C46-952E-EAF19FC98800}"/>
              </a:ext>
            </a:extLst>
          </p:cNvPr>
          <p:cNvCxnSpPr>
            <a:cxnSpLocks/>
            <a:stCxn id="270" idx="7"/>
            <a:endCxn id="269" idx="2"/>
          </p:cNvCxnSpPr>
          <p:nvPr/>
        </p:nvCxnSpPr>
        <p:spPr>
          <a:xfrm flipH="1">
            <a:off x="7691050" y="4667348"/>
            <a:ext cx="225124" cy="532430"/>
          </a:xfrm>
          <a:prstGeom prst="straightConnector1">
            <a:avLst/>
          </a:prstGeom>
          <a:ln w="28575">
            <a:solidFill>
              <a:schemeClr val="dk1">
                <a:alpha val="57000"/>
              </a:schemeClr>
            </a:solidFill>
            <a:headEnd type="none" w="med" len="med"/>
            <a:tailEnd type="triangle" w="med" len="lg"/>
          </a:ln>
        </p:spPr>
        <p:style>
          <a:lnRef idx="1">
            <a:schemeClr val="dk1"/>
          </a:lnRef>
          <a:fillRef idx="0">
            <a:schemeClr val="dk1"/>
          </a:fillRef>
          <a:effectRef idx="0">
            <a:schemeClr val="dk1"/>
          </a:effectRef>
          <a:fontRef idx="minor">
            <a:schemeClr val="tx1"/>
          </a:fontRef>
        </p:style>
      </p:cxnSp>
      <p:sp>
        <p:nvSpPr>
          <p:cNvPr id="635" name="TextBox 634">
            <a:extLst>
              <a:ext uri="{FF2B5EF4-FFF2-40B4-BE49-F238E27FC236}">
                <a16:creationId xmlns:a16="http://schemas.microsoft.com/office/drawing/2014/main" id="{D87BD03E-CB26-D941-AE0B-E18CC3164A3A}"/>
              </a:ext>
            </a:extLst>
          </p:cNvPr>
          <p:cNvSpPr txBox="1"/>
          <p:nvPr/>
        </p:nvSpPr>
        <p:spPr>
          <a:xfrm rot="18365923">
            <a:off x="7690175" y="5214534"/>
            <a:ext cx="1287977" cy="307777"/>
          </a:xfrm>
          <a:prstGeom prst="rect">
            <a:avLst/>
          </a:prstGeom>
          <a:noFill/>
        </p:spPr>
        <p:txBody>
          <a:bodyPr wrap="square" rtlCol="0">
            <a:spAutoFit/>
          </a:bodyPr>
          <a:lstStyle/>
          <a:p>
            <a:pPr algn="ctr"/>
            <a:r>
              <a:rPr lang="en-US" sz="1400" dirty="0">
                <a:latin typeface="LM Roman 10" pitchFamily="2" charset="77"/>
              </a:rPr>
              <a:t>OECO-v2</a:t>
            </a:r>
          </a:p>
        </p:txBody>
      </p:sp>
      <p:sp>
        <p:nvSpPr>
          <p:cNvPr id="636" name="TextBox 635">
            <a:extLst>
              <a:ext uri="{FF2B5EF4-FFF2-40B4-BE49-F238E27FC236}">
                <a16:creationId xmlns:a16="http://schemas.microsoft.com/office/drawing/2014/main" id="{9FCEE8B1-0B6E-EB4F-B65E-7C69E2F55737}"/>
              </a:ext>
            </a:extLst>
          </p:cNvPr>
          <p:cNvSpPr txBox="1"/>
          <p:nvPr/>
        </p:nvSpPr>
        <p:spPr>
          <a:xfrm rot="20520000">
            <a:off x="6026242" y="6346918"/>
            <a:ext cx="1592356" cy="307777"/>
          </a:xfrm>
          <a:prstGeom prst="rect">
            <a:avLst/>
          </a:prstGeom>
          <a:noFill/>
        </p:spPr>
        <p:txBody>
          <a:bodyPr wrap="square" rtlCol="0">
            <a:spAutoFit/>
          </a:bodyPr>
          <a:lstStyle/>
          <a:p>
            <a:pPr algn="ctr"/>
            <a:r>
              <a:rPr lang="en-US" sz="1400" dirty="0">
                <a:latin typeface="LM Roman 10" pitchFamily="2" charset="77"/>
              </a:rPr>
              <a:t>MARBL</a:t>
            </a:r>
          </a:p>
        </p:txBody>
      </p:sp>
      <p:sp>
        <p:nvSpPr>
          <p:cNvPr id="639" name="TextBox 638">
            <a:extLst>
              <a:ext uri="{FF2B5EF4-FFF2-40B4-BE49-F238E27FC236}">
                <a16:creationId xmlns:a16="http://schemas.microsoft.com/office/drawing/2014/main" id="{7EFC5F13-88A7-B94C-BC19-C6D8DBEAF763}"/>
              </a:ext>
            </a:extLst>
          </p:cNvPr>
          <p:cNvSpPr txBox="1"/>
          <p:nvPr/>
        </p:nvSpPr>
        <p:spPr>
          <a:xfrm rot="22680000">
            <a:off x="4109881" y="6362751"/>
            <a:ext cx="1133556" cy="307777"/>
          </a:xfrm>
          <a:prstGeom prst="rect">
            <a:avLst/>
          </a:prstGeom>
          <a:noFill/>
        </p:spPr>
        <p:txBody>
          <a:bodyPr wrap="square" rtlCol="0">
            <a:spAutoFit/>
          </a:bodyPr>
          <a:lstStyle/>
          <a:p>
            <a:pPr algn="ctr"/>
            <a:r>
              <a:rPr lang="en-US" sz="1400" dirty="0" err="1">
                <a:latin typeface="LM Roman 10" pitchFamily="2" charset="77"/>
              </a:rPr>
              <a:t>CanOE</a:t>
            </a:r>
            <a:r>
              <a:rPr lang="en-US" sz="1400" dirty="0">
                <a:latin typeface="LM Roman 10" pitchFamily="2" charset="77"/>
              </a:rPr>
              <a:t> </a:t>
            </a:r>
          </a:p>
        </p:txBody>
      </p:sp>
      <p:sp>
        <p:nvSpPr>
          <p:cNvPr id="640" name="TextBox 639">
            <a:extLst>
              <a:ext uri="{FF2B5EF4-FFF2-40B4-BE49-F238E27FC236}">
                <a16:creationId xmlns:a16="http://schemas.microsoft.com/office/drawing/2014/main" id="{C5C6A609-DA3F-944F-A794-6548B009D061}"/>
              </a:ext>
            </a:extLst>
          </p:cNvPr>
          <p:cNvSpPr txBox="1"/>
          <p:nvPr/>
        </p:nvSpPr>
        <p:spPr>
          <a:xfrm rot="3279540">
            <a:off x="2297794" y="5252327"/>
            <a:ext cx="1662565" cy="307777"/>
          </a:xfrm>
          <a:prstGeom prst="rect">
            <a:avLst/>
          </a:prstGeom>
          <a:noFill/>
        </p:spPr>
        <p:txBody>
          <a:bodyPr wrap="square" rtlCol="0">
            <a:spAutoFit/>
          </a:bodyPr>
          <a:lstStyle/>
          <a:p>
            <a:pPr algn="ctr"/>
            <a:r>
              <a:rPr lang="en-US" sz="1400" dirty="0">
                <a:latin typeface="LM Roman 10" pitchFamily="2" charset="77"/>
              </a:rPr>
              <a:t>MEDUSA2.1 </a:t>
            </a:r>
          </a:p>
        </p:txBody>
      </p:sp>
      <p:sp>
        <p:nvSpPr>
          <p:cNvPr id="641" name="TextBox 640">
            <a:extLst>
              <a:ext uri="{FF2B5EF4-FFF2-40B4-BE49-F238E27FC236}">
                <a16:creationId xmlns:a16="http://schemas.microsoft.com/office/drawing/2014/main" id="{EF379412-C59C-4746-8F27-D64F833B0E95}"/>
              </a:ext>
            </a:extLst>
          </p:cNvPr>
          <p:cNvSpPr txBox="1"/>
          <p:nvPr/>
        </p:nvSpPr>
        <p:spPr>
          <a:xfrm rot="16200000">
            <a:off x="1714734" y="3308563"/>
            <a:ext cx="1464470" cy="307777"/>
          </a:xfrm>
          <a:prstGeom prst="rect">
            <a:avLst/>
          </a:prstGeom>
          <a:noFill/>
        </p:spPr>
        <p:txBody>
          <a:bodyPr wrap="square" rtlCol="0">
            <a:spAutoFit/>
          </a:bodyPr>
          <a:lstStyle/>
          <a:p>
            <a:pPr algn="ctr"/>
            <a:r>
              <a:rPr lang="en-US" sz="1400" dirty="0">
                <a:latin typeface="LM Roman 10" pitchFamily="2" charset="77"/>
              </a:rPr>
              <a:t>PISCESv2 </a:t>
            </a:r>
          </a:p>
        </p:txBody>
      </p:sp>
      <p:sp>
        <p:nvSpPr>
          <p:cNvPr id="642" name="TextBox 641">
            <a:extLst>
              <a:ext uri="{FF2B5EF4-FFF2-40B4-BE49-F238E27FC236}">
                <a16:creationId xmlns:a16="http://schemas.microsoft.com/office/drawing/2014/main" id="{1B64C741-3EDE-F747-B7BD-C091D8A23998}"/>
              </a:ext>
            </a:extLst>
          </p:cNvPr>
          <p:cNvSpPr txBox="1"/>
          <p:nvPr/>
        </p:nvSpPr>
        <p:spPr>
          <a:xfrm rot="18360000">
            <a:off x="2407696" y="1341215"/>
            <a:ext cx="1312750" cy="307777"/>
          </a:xfrm>
          <a:prstGeom prst="rect">
            <a:avLst/>
          </a:prstGeom>
          <a:noFill/>
        </p:spPr>
        <p:txBody>
          <a:bodyPr wrap="square" rtlCol="0">
            <a:spAutoFit/>
          </a:bodyPr>
          <a:lstStyle/>
          <a:p>
            <a:pPr algn="ctr"/>
            <a:r>
              <a:rPr lang="en-US" sz="1400" dirty="0">
                <a:latin typeface="LM Roman 10" pitchFamily="2" charset="77"/>
              </a:rPr>
              <a:t>BFM5.2 </a:t>
            </a:r>
          </a:p>
        </p:txBody>
      </p:sp>
      <p:sp>
        <p:nvSpPr>
          <p:cNvPr id="643" name="TextBox 642">
            <a:extLst>
              <a:ext uri="{FF2B5EF4-FFF2-40B4-BE49-F238E27FC236}">
                <a16:creationId xmlns:a16="http://schemas.microsoft.com/office/drawing/2014/main" id="{5B2BB476-5D53-FE47-BB69-0DB40A7C24EB}"/>
              </a:ext>
            </a:extLst>
          </p:cNvPr>
          <p:cNvSpPr txBox="1"/>
          <p:nvPr/>
        </p:nvSpPr>
        <p:spPr>
          <a:xfrm rot="20419537">
            <a:off x="4040650" y="167602"/>
            <a:ext cx="1421859" cy="307777"/>
          </a:xfrm>
          <a:prstGeom prst="rect">
            <a:avLst/>
          </a:prstGeom>
          <a:noFill/>
        </p:spPr>
        <p:txBody>
          <a:bodyPr wrap="square" rtlCol="0">
            <a:spAutoFit/>
          </a:bodyPr>
          <a:lstStyle/>
          <a:p>
            <a:r>
              <a:rPr lang="en-US" sz="1400" dirty="0">
                <a:latin typeface="LM Roman 10" pitchFamily="2" charset="77"/>
              </a:rPr>
              <a:t>Cobalt v2  </a:t>
            </a:r>
          </a:p>
        </p:txBody>
      </p:sp>
      <p:cxnSp>
        <p:nvCxnSpPr>
          <p:cNvPr id="694" name="Straight Arrow Connector 693">
            <a:extLst>
              <a:ext uri="{FF2B5EF4-FFF2-40B4-BE49-F238E27FC236}">
                <a16:creationId xmlns:a16="http://schemas.microsoft.com/office/drawing/2014/main" id="{96CBFF47-6B4A-0348-A8D2-61ABF635F1B0}"/>
              </a:ext>
            </a:extLst>
          </p:cNvPr>
          <p:cNvCxnSpPr>
            <a:cxnSpLocks/>
          </p:cNvCxnSpPr>
          <p:nvPr/>
        </p:nvCxnSpPr>
        <p:spPr>
          <a:xfrm flipH="1">
            <a:off x="4390072" y="5806087"/>
            <a:ext cx="88404" cy="146608"/>
          </a:xfrm>
          <a:prstGeom prst="straightConnector1">
            <a:avLst/>
          </a:prstGeom>
          <a:ln w="19050">
            <a:solidFill>
              <a:schemeClr val="dk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745" name="Straight Arrow Connector 744">
            <a:extLst>
              <a:ext uri="{FF2B5EF4-FFF2-40B4-BE49-F238E27FC236}">
                <a16:creationId xmlns:a16="http://schemas.microsoft.com/office/drawing/2014/main" id="{B41B296E-C573-7C48-BB1F-6082FCBFD940}"/>
              </a:ext>
            </a:extLst>
          </p:cNvPr>
          <p:cNvCxnSpPr>
            <a:cxnSpLocks/>
            <a:stCxn id="570" idx="3"/>
            <a:endCxn id="573" idx="5"/>
          </p:cNvCxnSpPr>
          <p:nvPr/>
        </p:nvCxnSpPr>
        <p:spPr>
          <a:xfrm flipV="1">
            <a:off x="4262387" y="583115"/>
            <a:ext cx="392907" cy="234047"/>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751" name="Straight Arrow Connector 750">
            <a:extLst>
              <a:ext uri="{FF2B5EF4-FFF2-40B4-BE49-F238E27FC236}">
                <a16:creationId xmlns:a16="http://schemas.microsoft.com/office/drawing/2014/main" id="{74111DFB-7420-EB4A-9F6A-1CE563ACC698}"/>
              </a:ext>
            </a:extLst>
          </p:cNvPr>
          <p:cNvCxnSpPr>
            <a:cxnSpLocks/>
            <a:stCxn id="568" idx="3"/>
            <a:endCxn id="571" idx="4"/>
          </p:cNvCxnSpPr>
          <p:nvPr/>
        </p:nvCxnSpPr>
        <p:spPr>
          <a:xfrm flipV="1">
            <a:off x="4533789" y="1083792"/>
            <a:ext cx="296430" cy="151250"/>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754" name="Straight Arrow Connector 753">
            <a:extLst>
              <a:ext uri="{FF2B5EF4-FFF2-40B4-BE49-F238E27FC236}">
                <a16:creationId xmlns:a16="http://schemas.microsoft.com/office/drawing/2014/main" id="{A64A4A9B-18DB-414B-9E49-E5D8FC8BF194}"/>
              </a:ext>
            </a:extLst>
          </p:cNvPr>
          <p:cNvCxnSpPr>
            <a:cxnSpLocks/>
            <a:stCxn id="569" idx="4"/>
            <a:endCxn id="572" idx="5"/>
          </p:cNvCxnSpPr>
          <p:nvPr/>
        </p:nvCxnSpPr>
        <p:spPr>
          <a:xfrm flipV="1">
            <a:off x="4387217" y="817827"/>
            <a:ext cx="354806" cy="189342"/>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762" name="Straight Arrow Connector 761">
            <a:extLst>
              <a:ext uri="{FF2B5EF4-FFF2-40B4-BE49-F238E27FC236}">
                <a16:creationId xmlns:a16="http://schemas.microsoft.com/office/drawing/2014/main" id="{CAAA9B19-967F-5948-94CC-D846C9237296}"/>
              </a:ext>
            </a:extLst>
          </p:cNvPr>
          <p:cNvCxnSpPr>
            <a:cxnSpLocks/>
            <a:stCxn id="569" idx="4"/>
            <a:endCxn id="573" idx="5"/>
          </p:cNvCxnSpPr>
          <p:nvPr/>
        </p:nvCxnSpPr>
        <p:spPr>
          <a:xfrm flipV="1">
            <a:off x="4387217" y="583115"/>
            <a:ext cx="268077" cy="424054"/>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764" name="Straight Arrow Connector 763">
            <a:extLst>
              <a:ext uri="{FF2B5EF4-FFF2-40B4-BE49-F238E27FC236}">
                <a16:creationId xmlns:a16="http://schemas.microsoft.com/office/drawing/2014/main" id="{6D35D5D8-35D3-D043-81E1-258CB95C0C89}"/>
              </a:ext>
            </a:extLst>
          </p:cNvPr>
          <p:cNvCxnSpPr>
            <a:cxnSpLocks/>
            <a:stCxn id="570" idx="3"/>
            <a:endCxn id="572" idx="5"/>
          </p:cNvCxnSpPr>
          <p:nvPr/>
        </p:nvCxnSpPr>
        <p:spPr>
          <a:xfrm>
            <a:off x="4262387" y="817162"/>
            <a:ext cx="479636" cy="665"/>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778" name="Straight Arrow Connector 777">
            <a:extLst>
              <a:ext uri="{FF2B5EF4-FFF2-40B4-BE49-F238E27FC236}">
                <a16:creationId xmlns:a16="http://schemas.microsoft.com/office/drawing/2014/main" id="{A5AB72DE-D1D5-384C-AC34-B4908EA2D7CD}"/>
              </a:ext>
            </a:extLst>
          </p:cNvPr>
          <p:cNvCxnSpPr>
            <a:cxnSpLocks/>
            <a:stCxn id="574" idx="0"/>
            <a:endCxn id="571" idx="7"/>
          </p:cNvCxnSpPr>
          <p:nvPr/>
        </p:nvCxnSpPr>
        <p:spPr>
          <a:xfrm flipH="1">
            <a:off x="5065647" y="727705"/>
            <a:ext cx="304735" cy="232110"/>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sp>
        <p:nvSpPr>
          <p:cNvPr id="811" name="TextBox 810">
            <a:extLst>
              <a:ext uri="{FF2B5EF4-FFF2-40B4-BE49-F238E27FC236}">
                <a16:creationId xmlns:a16="http://schemas.microsoft.com/office/drawing/2014/main" id="{89DAC361-7085-544D-AB30-0015F2757141}"/>
              </a:ext>
            </a:extLst>
          </p:cNvPr>
          <p:cNvSpPr txBox="1"/>
          <p:nvPr/>
        </p:nvSpPr>
        <p:spPr>
          <a:xfrm>
            <a:off x="5981537" y="6004747"/>
            <a:ext cx="351388" cy="276999"/>
          </a:xfrm>
          <a:prstGeom prst="rect">
            <a:avLst/>
          </a:prstGeom>
          <a:noFill/>
        </p:spPr>
        <p:txBody>
          <a:bodyPr wrap="square" rtlCol="0">
            <a:spAutoFit/>
          </a:bodyPr>
          <a:lstStyle/>
          <a:p>
            <a:r>
              <a:rPr lang="en-US" sz="1200" dirty="0">
                <a:latin typeface="LM Roman 10" pitchFamily="2" charset="77"/>
              </a:rPr>
              <a:t>Z</a:t>
            </a:r>
          </a:p>
        </p:txBody>
      </p:sp>
      <p:cxnSp>
        <p:nvCxnSpPr>
          <p:cNvPr id="819" name="Straight Arrow Connector 818">
            <a:extLst>
              <a:ext uri="{FF2B5EF4-FFF2-40B4-BE49-F238E27FC236}">
                <a16:creationId xmlns:a16="http://schemas.microsoft.com/office/drawing/2014/main" id="{80506039-5A45-4E4B-BE90-27C452C30565}"/>
              </a:ext>
            </a:extLst>
          </p:cNvPr>
          <p:cNvCxnSpPr>
            <a:cxnSpLocks/>
          </p:cNvCxnSpPr>
          <p:nvPr/>
        </p:nvCxnSpPr>
        <p:spPr>
          <a:xfrm flipH="1">
            <a:off x="3441443" y="4970837"/>
            <a:ext cx="140423" cy="117455"/>
          </a:xfrm>
          <a:prstGeom prst="straightConnector1">
            <a:avLst/>
          </a:prstGeom>
          <a:ln w="19050">
            <a:solidFill>
              <a:schemeClr val="dk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828" name="Straight Arrow Connector 827">
            <a:extLst>
              <a:ext uri="{FF2B5EF4-FFF2-40B4-BE49-F238E27FC236}">
                <a16:creationId xmlns:a16="http://schemas.microsoft.com/office/drawing/2014/main" id="{EE7032BA-5400-3C4B-B8C8-BE358F786FC0}"/>
              </a:ext>
            </a:extLst>
          </p:cNvPr>
          <p:cNvCxnSpPr>
            <a:cxnSpLocks/>
            <a:stCxn id="381" idx="5"/>
          </p:cNvCxnSpPr>
          <p:nvPr/>
        </p:nvCxnSpPr>
        <p:spPr>
          <a:xfrm flipH="1">
            <a:off x="2857620" y="3414199"/>
            <a:ext cx="173814" cy="19340"/>
          </a:xfrm>
          <a:prstGeom prst="straightConnector1">
            <a:avLst/>
          </a:prstGeom>
          <a:ln w="19050">
            <a:solidFill>
              <a:schemeClr val="dk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835" name="Straight Arrow Connector 834">
            <a:extLst>
              <a:ext uri="{FF2B5EF4-FFF2-40B4-BE49-F238E27FC236}">
                <a16:creationId xmlns:a16="http://schemas.microsoft.com/office/drawing/2014/main" id="{8C165371-DB25-D14C-812B-8C37ECB57B63}"/>
              </a:ext>
            </a:extLst>
          </p:cNvPr>
          <p:cNvCxnSpPr>
            <a:cxnSpLocks/>
            <a:endCxn id="466" idx="4"/>
          </p:cNvCxnSpPr>
          <p:nvPr/>
        </p:nvCxnSpPr>
        <p:spPr>
          <a:xfrm flipH="1" flipV="1">
            <a:off x="3298230" y="1815681"/>
            <a:ext cx="119352" cy="474542"/>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837" name="Straight Arrow Connector 836">
            <a:extLst>
              <a:ext uri="{FF2B5EF4-FFF2-40B4-BE49-F238E27FC236}">
                <a16:creationId xmlns:a16="http://schemas.microsoft.com/office/drawing/2014/main" id="{4F014CB9-CE30-DD48-9A53-82B574A2A2C5}"/>
              </a:ext>
            </a:extLst>
          </p:cNvPr>
          <p:cNvCxnSpPr>
            <a:cxnSpLocks/>
          </p:cNvCxnSpPr>
          <p:nvPr/>
        </p:nvCxnSpPr>
        <p:spPr>
          <a:xfrm flipH="1" flipV="1">
            <a:off x="3424431" y="1771398"/>
            <a:ext cx="92255" cy="75682"/>
          </a:xfrm>
          <a:prstGeom prst="straightConnector1">
            <a:avLst/>
          </a:prstGeom>
          <a:ln w="19050">
            <a:solidFill>
              <a:schemeClr val="dk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sp>
        <p:nvSpPr>
          <p:cNvPr id="154" name="TextBox 153">
            <a:extLst>
              <a:ext uri="{FF2B5EF4-FFF2-40B4-BE49-F238E27FC236}">
                <a16:creationId xmlns:a16="http://schemas.microsoft.com/office/drawing/2014/main" id="{6BB96321-3A24-374F-A9C9-D95856073F43}"/>
              </a:ext>
            </a:extLst>
          </p:cNvPr>
          <p:cNvSpPr txBox="1"/>
          <p:nvPr/>
        </p:nvSpPr>
        <p:spPr>
          <a:xfrm>
            <a:off x="3378508" y="3736065"/>
            <a:ext cx="637168" cy="276999"/>
          </a:xfrm>
          <a:prstGeom prst="rect">
            <a:avLst/>
          </a:prstGeom>
          <a:noFill/>
        </p:spPr>
        <p:txBody>
          <a:bodyPr wrap="square">
            <a:spAutoFit/>
          </a:bodyPr>
          <a:lstStyle/>
          <a:p>
            <a:pPr algn="ctr"/>
            <a:r>
              <a:rPr lang="en-US" sz="1200" dirty="0">
                <a:latin typeface="LM Roman 10" pitchFamily="2" charset="77"/>
              </a:rPr>
              <a:t>OECO</a:t>
            </a:r>
          </a:p>
        </p:txBody>
      </p:sp>
      <p:sp>
        <p:nvSpPr>
          <p:cNvPr id="155" name="TextBox 154">
            <a:extLst>
              <a:ext uri="{FF2B5EF4-FFF2-40B4-BE49-F238E27FC236}">
                <a16:creationId xmlns:a16="http://schemas.microsoft.com/office/drawing/2014/main" id="{A05B6279-7F7A-A549-BBEA-564A122EE91A}"/>
              </a:ext>
            </a:extLst>
          </p:cNvPr>
          <p:cNvSpPr txBox="1"/>
          <p:nvPr/>
        </p:nvSpPr>
        <p:spPr>
          <a:xfrm>
            <a:off x="3586179" y="4000755"/>
            <a:ext cx="876791" cy="276999"/>
          </a:xfrm>
          <a:prstGeom prst="rect">
            <a:avLst/>
          </a:prstGeom>
          <a:noFill/>
        </p:spPr>
        <p:txBody>
          <a:bodyPr wrap="square">
            <a:spAutoFit/>
          </a:bodyPr>
          <a:lstStyle/>
          <a:p>
            <a:pPr algn="ctr"/>
            <a:r>
              <a:rPr lang="en-US" sz="1200" dirty="0">
                <a:latin typeface="LM Roman 10" pitchFamily="2" charset="77"/>
              </a:rPr>
              <a:t>MEDUSA</a:t>
            </a:r>
          </a:p>
        </p:txBody>
      </p:sp>
      <p:sp>
        <p:nvSpPr>
          <p:cNvPr id="156" name="TextBox 155">
            <a:extLst>
              <a:ext uri="{FF2B5EF4-FFF2-40B4-BE49-F238E27FC236}">
                <a16:creationId xmlns:a16="http://schemas.microsoft.com/office/drawing/2014/main" id="{754032DD-EA82-4646-918D-E644D66484B7}"/>
              </a:ext>
            </a:extLst>
          </p:cNvPr>
          <p:cNvSpPr txBox="1"/>
          <p:nvPr/>
        </p:nvSpPr>
        <p:spPr>
          <a:xfrm>
            <a:off x="3581053" y="4309295"/>
            <a:ext cx="1022874" cy="276999"/>
          </a:xfrm>
          <a:prstGeom prst="rect">
            <a:avLst/>
          </a:prstGeom>
          <a:noFill/>
        </p:spPr>
        <p:txBody>
          <a:bodyPr wrap="square">
            <a:spAutoFit/>
          </a:bodyPr>
          <a:lstStyle/>
          <a:p>
            <a:pPr algn="ctr"/>
            <a:r>
              <a:rPr lang="en-US" sz="1200" dirty="0">
                <a:latin typeface="LM Roman 10" pitchFamily="2" charset="77"/>
              </a:rPr>
              <a:t>WOMBAT</a:t>
            </a:r>
          </a:p>
        </p:txBody>
      </p:sp>
      <p:sp>
        <p:nvSpPr>
          <p:cNvPr id="157" name="TextBox 156">
            <a:extLst>
              <a:ext uri="{FF2B5EF4-FFF2-40B4-BE49-F238E27FC236}">
                <a16:creationId xmlns:a16="http://schemas.microsoft.com/office/drawing/2014/main" id="{D3F7545E-61ED-054B-9C22-ACD10A6123F7}"/>
              </a:ext>
            </a:extLst>
          </p:cNvPr>
          <p:cNvSpPr txBox="1"/>
          <p:nvPr/>
        </p:nvSpPr>
        <p:spPr>
          <a:xfrm>
            <a:off x="4001350" y="4526668"/>
            <a:ext cx="1068703" cy="276999"/>
          </a:xfrm>
          <a:prstGeom prst="rect">
            <a:avLst/>
          </a:prstGeom>
          <a:noFill/>
          <a:ln>
            <a:noFill/>
          </a:ln>
        </p:spPr>
        <p:txBody>
          <a:bodyPr wrap="square">
            <a:spAutoFit/>
          </a:bodyPr>
          <a:lstStyle/>
          <a:p>
            <a:pPr algn="ctr"/>
            <a:r>
              <a:rPr lang="en-US" sz="1200" b="1" dirty="0">
                <a:solidFill>
                  <a:srgbClr val="FFA74D"/>
                </a:solidFill>
                <a:latin typeface="LM Roman 10" pitchFamily="2" charset="77"/>
              </a:rPr>
              <a:t>Meso. Zoo.</a:t>
            </a:r>
          </a:p>
        </p:txBody>
      </p:sp>
      <p:sp>
        <p:nvSpPr>
          <p:cNvPr id="158" name="TextBox 157">
            <a:extLst>
              <a:ext uri="{FF2B5EF4-FFF2-40B4-BE49-F238E27FC236}">
                <a16:creationId xmlns:a16="http://schemas.microsoft.com/office/drawing/2014/main" id="{F961BC9B-212E-7446-8998-FB80EFE3C32A}"/>
              </a:ext>
            </a:extLst>
          </p:cNvPr>
          <p:cNvSpPr txBox="1"/>
          <p:nvPr/>
        </p:nvSpPr>
        <p:spPr>
          <a:xfrm>
            <a:off x="4885975" y="4981873"/>
            <a:ext cx="963320" cy="276999"/>
          </a:xfrm>
          <a:prstGeom prst="rect">
            <a:avLst/>
          </a:prstGeom>
          <a:noFill/>
        </p:spPr>
        <p:txBody>
          <a:bodyPr wrap="square">
            <a:spAutoFit/>
          </a:bodyPr>
          <a:lstStyle/>
          <a:p>
            <a:pPr algn="ctr"/>
            <a:r>
              <a:rPr lang="en-US" sz="1200" dirty="0">
                <a:latin typeface="LM Roman 10" pitchFamily="2" charset="77"/>
              </a:rPr>
              <a:t>HAMOCC</a:t>
            </a:r>
          </a:p>
        </p:txBody>
      </p:sp>
      <p:sp>
        <p:nvSpPr>
          <p:cNvPr id="159" name="TextBox 158">
            <a:extLst>
              <a:ext uri="{FF2B5EF4-FFF2-40B4-BE49-F238E27FC236}">
                <a16:creationId xmlns:a16="http://schemas.microsoft.com/office/drawing/2014/main" id="{311C5FCE-CB90-8E42-8701-2972D1029638}"/>
              </a:ext>
            </a:extLst>
          </p:cNvPr>
          <p:cNvSpPr txBox="1"/>
          <p:nvPr/>
        </p:nvSpPr>
        <p:spPr>
          <a:xfrm>
            <a:off x="6641041" y="4263298"/>
            <a:ext cx="2181652" cy="276999"/>
          </a:xfrm>
          <a:prstGeom prst="rect">
            <a:avLst/>
          </a:prstGeom>
          <a:noFill/>
        </p:spPr>
        <p:txBody>
          <a:bodyPr wrap="square">
            <a:spAutoFit/>
          </a:bodyPr>
          <a:lstStyle/>
          <a:p>
            <a:r>
              <a:rPr lang="en-US" sz="1200" b="1" dirty="0">
                <a:solidFill>
                  <a:srgbClr val="CC14FF"/>
                </a:solidFill>
                <a:latin typeface="LM Roman 10" pitchFamily="2" charset="77"/>
              </a:rPr>
              <a:t>Micro. Zoo.</a:t>
            </a:r>
          </a:p>
        </p:txBody>
      </p:sp>
      <p:sp>
        <p:nvSpPr>
          <p:cNvPr id="160" name="TextBox 159">
            <a:extLst>
              <a:ext uri="{FF2B5EF4-FFF2-40B4-BE49-F238E27FC236}">
                <a16:creationId xmlns:a16="http://schemas.microsoft.com/office/drawing/2014/main" id="{1DEDF5D0-21E6-364C-8890-B6594AC07BCE}"/>
              </a:ext>
            </a:extLst>
          </p:cNvPr>
          <p:cNvSpPr txBox="1"/>
          <p:nvPr/>
        </p:nvSpPr>
        <p:spPr>
          <a:xfrm>
            <a:off x="5940951" y="5027323"/>
            <a:ext cx="1173649" cy="461665"/>
          </a:xfrm>
          <a:prstGeom prst="rect">
            <a:avLst/>
          </a:prstGeom>
          <a:noFill/>
        </p:spPr>
        <p:txBody>
          <a:bodyPr wrap="square">
            <a:spAutoFit/>
          </a:bodyPr>
          <a:lstStyle/>
          <a:p>
            <a:r>
              <a:rPr lang="en-US" sz="1200" b="1" dirty="0">
                <a:solidFill>
                  <a:srgbClr val="FFA74D"/>
                </a:solidFill>
                <a:latin typeface="LM Roman 10" pitchFamily="2" charset="77"/>
              </a:rPr>
              <a:t>Meso. Zoo </a:t>
            </a:r>
            <a:r>
              <a:rPr lang="en-US" sz="1200" b="1" dirty="0">
                <a:latin typeface="LM Roman 10" pitchFamily="2" charset="77"/>
              </a:rPr>
              <a:t>&amp; </a:t>
            </a:r>
          </a:p>
          <a:p>
            <a:r>
              <a:rPr lang="en-US" sz="1200" b="1" dirty="0">
                <a:solidFill>
                  <a:srgbClr val="CC14FF"/>
                </a:solidFill>
                <a:latin typeface="LM Roman 10" pitchFamily="2" charset="77"/>
              </a:rPr>
              <a:t>Micro. Zoo.</a:t>
            </a:r>
            <a:endParaRPr lang="en-US" sz="1200" b="1" dirty="0">
              <a:latin typeface="LM Roman 10" pitchFamily="2" charset="77"/>
            </a:endParaRPr>
          </a:p>
        </p:txBody>
      </p:sp>
      <p:sp>
        <p:nvSpPr>
          <p:cNvPr id="163" name="TextBox 162">
            <a:extLst>
              <a:ext uri="{FF2B5EF4-FFF2-40B4-BE49-F238E27FC236}">
                <a16:creationId xmlns:a16="http://schemas.microsoft.com/office/drawing/2014/main" id="{A38E4ECE-1B03-5244-BC36-2F003E0DB125}"/>
              </a:ext>
            </a:extLst>
          </p:cNvPr>
          <p:cNvSpPr txBox="1"/>
          <p:nvPr/>
        </p:nvSpPr>
        <p:spPr>
          <a:xfrm>
            <a:off x="5986978" y="4788261"/>
            <a:ext cx="1022874" cy="276999"/>
          </a:xfrm>
          <a:prstGeom prst="rect">
            <a:avLst/>
          </a:prstGeom>
          <a:noFill/>
        </p:spPr>
        <p:txBody>
          <a:bodyPr wrap="square">
            <a:spAutoFit/>
          </a:bodyPr>
          <a:lstStyle/>
          <a:p>
            <a:pPr algn="ctr"/>
            <a:r>
              <a:rPr lang="en-US" sz="1200" dirty="0" err="1">
                <a:latin typeface="LM Roman 10" pitchFamily="2" charset="77"/>
              </a:rPr>
              <a:t>CanOE</a:t>
            </a:r>
            <a:endParaRPr lang="en-US" sz="1200" dirty="0">
              <a:latin typeface="LM Roman 10" pitchFamily="2" charset="77"/>
            </a:endParaRPr>
          </a:p>
        </p:txBody>
      </p:sp>
      <p:sp>
        <p:nvSpPr>
          <p:cNvPr id="164" name="TextBox 163">
            <a:extLst>
              <a:ext uri="{FF2B5EF4-FFF2-40B4-BE49-F238E27FC236}">
                <a16:creationId xmlns:a16="http://schemas.microsoft.com/office/drawing/2014/main" id="{FB03062C-CD8D-A94D-8EF8-38A33A80414D}"/>
              </a:ext>
            </a:extLst>
          </p:cNvPr>
          <p:cNvSpPr txBox="1"/>
          <p:nvPr/>
        </p:nvSpPr>
        <p:spPr>
          <a:xfrm>
            <a:off x="6270779" y="4576790"/>
            <a:ext cx="1022874" cy="276999"/>
          </a:xfrm>
          <a:prstGeom prst="rect">
            <a:avLst/>
          </a:prstGeom>
          <a:noFill/>
        </p:spPr>
        <p:txBody>
          <a:bodyPr wrap="square">
            <a:spAutoFit/>
          </a:bodyPr>
          <a:lstStyle/>
          <a:p>
            <a:pPr algn="ctr"/>
            <a:r>
              <a:rPr lang="en-US" sz="1200" dirty="0">
                <a:latin typeface="LM Roman 10" pitchFamily="2" charset="77"/>
              </a:rPr>
              <a:t>BFM</a:t>
            </a:r>
          </a:p>
        </p:txBody>
      </p:sp>
      <p:sp>
        <p:nvSpPr>
          <p:cNvPr id="168" name="TextBox 167">
            <a:extLst>
              <a:ext uri="{FF2B5EF4-FFF2-40B4-BE49-F238E27FC236}">
                <a16:creationId xmlns:a16="http://schemas.microsoft.com/office/drawing/2014/main" id="{7657D090-18A1-D048-BF61-D959D5EEEDA8}"/>
              </a:ext>
            </a:extLst>
          </p:cNvPr>
          <p:cNvSpPr txBox="1"/>
          <p:nvPr/>
        </p:nvSpPr>
        <p:spPr>
          <a:xfrm>
            <a:off x="7262276" y="3783588"/>
            <a:ext cx="766617" cy="276999"/>
          </a:xfrm>
          <a:prstGeom prst="rect">
            <a:avLst/>
          </a:prstGeom>
          <a:noFill/>
        </p:spPr>
        <p:txBody>
          <a:bodyPr wrap="square">
            <a:spAutoFit/>
          </a:bodyPr>
          <a:lstStyle/>
          <a:p>
            <a:pPr algn="ctr"/>
            <a:r>
              <a:rPr lang="en-US" sz="1200" dirty="0">
                <a:latin typeface="LM Roman 10" pitchFamily="2" charset="77"/>
              </a:rPr>
              <a:t>MARBL</a:t>
            </a:r>
          </a:p>
        </p:txBody>
      </p:sp>
      <p:sp>
        <p:nvSpPr>
          <p:cNvPr id="169" name="TextBox 168">
            <a:extLst>
              <a:ext uri="{FF2B5EF4-FFF2-40B4-BE49-F238E27FC236}">
                <a16:creationId xmlns:a16="http://schemas.microsoft.com/office/drawing/2014/main" id="{1B69DF0B-02D6-CB4D-9F64-D9440C40EE59}"/>
              </a:ext>
            </a:extLst>
          </p:cNvPr>
          <p:cNvSpPr txBox="1"/>
          <p:nvPr/>
        </p:nvSpPr>
        <p:spPr>
          <a:xfrm>
            <a:off x="4473535" y="5261694"/>
            <a:ext cx="1436262" cy="461665"/>
          </a:xfrm>
          <a:prstGeom prst="rect">
            <a:avLst/>
          </a:prstGeom>
          <a:noFill/>
        </p:spPr>
        <p:txBody>
          <a:bodyPr wrap="square">
            <a:spAutoFit/>
          </a:bodyPr>
          <a:lstStyle/>
          <a:p>
            <a:pPr algn="r"/>
            <a:r>
              <a:rPr lang="en-US" sz="1200" dirty="0">
                <a:latin typeface="LM Roman 10" pitchFamily="2" charset="77"/>
              </a:rPr>
              <a:t>Cobalt, </a:t>
            </a:r>
          </a:p>
          <a:p>
            <a:pPr algn="r"/>
            <a:r>
              <a:rPr lang="en-US" sz="1200" dirty="0">
                <a:latin typeface="LM Roman 10" pitchFamily="2" charset="77"/>
              </a:rPr>
              <a:t>PISCESv2</a:t>
            </a:r>
          </a:p>
        </p:txBody>
      </p:sp>
      <p:cxnSp>
        <p:nvCxnSpPr>
          <p:cNvPr id="179" name="Straight Connector 178">
            <a:extLst>
              <a:ext uri="{FF2B5EF4-FFF2-40B4-BE49-F238E27FC236}">
                <a16:creationId xmlns:a16="http://schemas.microsoft.com/office/drawing/2014/main" id="{68692BDC-EF4A-1141-B7C2-71F3309766BA}"/>
              </a:ext>
            </a:extLst>
          </p:cNvPr>
          <p:cNvCxnSpPr>
            <a:cxnSpLocks/>
          </p:cNvCxnSpPr>
          <p:nvPr/>
        </p:nvCxnSpPr>
        <p:spPr>
          <a:xfrm>
            <a:off x="5010466" y="3756460"/>
            <a:ext cx="0" cy="1005707"/>
          </a:xfrm>
          <a:prstGeom prst="line">
            <a:avLst/>
          </a:prstGeom>
          <a:ln w="19050">
            <a:solidFill>
              <a:srgbClr val="FFA74D">
                <a:alpha val="8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659641C7-6CA2-7B4B-8CBE-11B589AD501C}"/>
              </a:ext>
            </a:extLst>
          </p:cNvPr>
          <p:cNvCxnSpPr>
            <a:cxnSpLocks/>
          </p:cNvCxnSpPr>
          <p:nvPr/>
        </p:nvCxnSpPr>
        <p:spPr>
          <a:xfrm flipH="1">
            <a:off x="5721167" y="3755676"/>
            <a:ext cx="0" cy="139476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EEEB22CD-5624-7C4E-89BD-F956838FBBB7}"/>
              </a:ext>
            </a:extLst>
          </p:cNvPr>
          <p:cNvCxnSpPr>
            <a:cxnSpLocks/>
          </p:cNvCxnSpPr>
          <p:nvPr/>
        </p:nvCxnSpPr>
        <p:spPr>
          <a:xfrm>
            <a:off x="5981098" y="3666942"/>
            <a:ext cx="0" cy="1684428"/>
          </a:xfrm>
          <a:prstGeom prst="line">
            <a:avLst/>
          </a:prstGeom>
          <a:ln w="19050">
            <a:solidFill>
              <a:srgbClr val="CC14FF"/>
            </a:solidFill>
            <a:prstDash val="dash"/>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4788276A-6CDD-8E47-867E-025B3883E40C}"/>
              </a:ext>
            </a:extLst>
          </p:cNvPr>
          <p:cNvCxnSpPr>
            <a:cxnSpLocks/>
          </p:cNvCxnSpPr>
          <p:nvPr/>
        </p:nvCxnSpPr>
        <p:spPr>
          <a:xfrm flipH="1">
            <a:off x="6569314" y="3813126"/>
            <a:ext cx="0" cy="92077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13" name="TextBox 212">
            <a:extLst>
              <a:ext uri="{FF2B5EF4-FFF2-40B4-BE49-F238E27FC236}">
                <a16:creationId xmlns:a16="http://schemas.microsoft.com/office/drawing/2014/main" id="{7AABF8DC-8139-6C40-BEE1-1F7448364731}"/>
              </a:ext>
            </a:extLst>
          </p:cNvPr>
          <p:cNvSpPr txBox="1"/>
          <p:nvPr/>
        </p:nvSpPr>
        <p:spPr>
          <a:xfrm>
            <a:off x="4515449" y="1185803"/>
            <a:ext cx="1204540" cy="461665"/>
          </a:xfrm>
          <a:prstGeom prst="rect">
            <a:avLst/>
          </a:prstGeom>
          <a:noFill/>
          <a:ln>
            <a:noFill/>
          </a:ln>
        </p:spPr>
        <p:txBody>
          <a:bodyPr wrap="square">
            <a:spAutoFit/>
          </a:bodyPr>
          <a:lstStyle/>
          <a:p>
            <a:pPr algn="r"/>
            <a:r>
              <a:rPr lang="en-US" sz="1200" b="1" dirty="0">
                <a:solidFill>
                  <a:srgbClr val="FFA74D"/>
                </a:solidFill>
                <a:latin typeface="LM Roman 10" pitchFamily="2" charset="77"/>
              </a:rPr>
              <a:t>Meso- Zooplankton</a:t>
            </a:r>
          </a:p>
        </p:txBody>
      </p:sp>
      <p:sp>
        <p:nvSpPr>
          <p:cNvPr id="214" name="TextBox 213">
            <a:extLst>
              <a:ext uri="{FF2B5EF4-FFF2-40B4-BE49-F238E27FC236}">
                <a16:creationId xmlns:a16="http://schemas.microsoft.com/office/drawing/2014/main" id="{EDA183FC-5162-384C-84B2-436ED2F59B19}"/>
              </a:ext>
            </a:extLst>
          </p:cNvPr>
          <p:cNvSpPr txBox="1"/>
          <p:nvPr/>
        </p:nvSpPr>
        <p:spPr>
          <a:xfrm>
            <a:off x="5733277" y="1183310"/>
            <a:ext cx="1146436" cy="461665"/>
          </a:xfrm>
          <a:prstGeom prst="rect">
            <a:avLst/>
          </a:prstGeom>
          <a:noFill/>
        </p:spPr>
        <p:txBody>
          <a:bodyPr wrap="square">
            <a:spAutoFit/>
          </a:bodyPr>
          <a:lstStyle/>
          <a:p>
            <a:r>
              <a:rPr lang="en-US" sz="1200" b="1" dirty="0">
                <a:solidFill>
                  <a:srgbClr val="CC14FF"/>
                </a:solidFill>
                <a:latin typeface="LM Roman 10" pitchFamily="2" charset="77"/>
              </a:rPr>
              <a:t>Micro-</a:t>
            </a:r>
          </a:p>
          <a:p>
            <a:r>
              <a:rPr lang="en-US" sz="1200" b="1" dirty="0">
                <a:solidFill>
                  <a:srgbClr val="CC14FF"/>
                </a:solidFill>
                <a:latin typeface="LM Roman 10" pitchFamily="2" charset="77"/>
              </a:rPr>
              <a:t>Zooplankton</a:t>
            </a:r>
          </a:p>
        </p:txBody>
      </p:sp>
      <p:cxnSp>
        <p:nvCxnSpPr>
          <p:cNvPr id="38" name="Straight Arrow Connector 37">
            <a:extLst>
              <a:ext uri="{FF2B5EF4-FFF2-40B4-BE49-F238E27FC236}">
                <a16:creationId xmlns:a16="http://schemas.microsoft.com/office/drawing/2014/main" id="{021A534D-0A3B-B84D-8FE3-800E6994B5F5}"/>
              </a:ext>
            </a:extLst>
          </p:cNvPr>
          <p:cNvCxnSpPr>
            <a:cxnSpLocks/>
          </p:cNvCxnSpPr>
          <p:nvPr/>
        </p:nvCxnSpPr>
        <p:spPr>
          <a:xfrm flipV="1">
            <a:off x="3926879" y="3649524"/>
            <a:ext cx="3402375" cy="1"/>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EE41E15-A4CE-8B44-B413-7EB7A6F8D020}"/>
              </a:ext>
            </a:extLst>
          </p:cNvPr>
          <p:cNvSpPr txBox="1"/>
          <p:nvPr/>
        </p:nvSpPr>
        <p:spPr>
          <a:xfrm>
            <a:off x="6746063" y="3338297"/>
            <a:ext cx="1265900" cy="369332"/>
          </a:xfrm>
          <a:prstGeom prst="rect">
            <a:avLst/>
          </a:prstGeom>
          <a:noFill/>
        </p:spPr>
        <p:txBody>
          <a:bodyPr wrap="square" rtlCol="0">
            <a:spAutoFit/>
          </a:bodyPr>
          <a:lstStyle/>
          <a:p>
            <a:r>
              <a:rPr lang="en-US" dirty="0">
                <a:solidFill>
                  <a:schemeClr val="bg1"/>
                </a:solidFill>
                <a:latin typeface="LM Roman 10" pitchFamily="2" charset="77"/>
              </a:rPr>
              <a:t>72x</a:t>
            </a:r>
          </a:p>
        </p:txBody>
      </p:sp>
      <p:pic>
        <p:nvPicPr>
          <p:cNvPr id="145" name="Picture 16" descr="Science Source Stock Photo - Copepod">
            <a:extLst>
              <a:ext uri="{FF2B5EF4-FFF2-40B4-BE49-F238E27FC236}">
                <a16:creationId xmlns:a16="http://schemas.microsoft.com/office/drawing/2014/main" id="{BE2E63D9-0F60-CE49-94AB-D76303E0D9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125290" y="1506075"/>
            <a:ext cx="463014" cy="580110"/>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145">
            <a:extLst>
              <a:ext uri="{FF2B5EF4-FFF2-40B4-BE49-F238E27FC236}">
                <a16:creationId xmlns:a16="http://schemas.microsoft.com/office/drawing/2014/main" id="{4AB64C9E-70E0-E048-AA2F-037A75E41A28}"/>
              </a:ext>
            </a:extLst>
          </p:cNvPr>
          <p:cNvPicPr>
            <a:picLocks noChangeAspect="1"/>
          </p:cNvPicPr>
          <p:nvPr/>
        </p:nvPicPr>
        <p:blipFill>
          <a:blip r:embed="rId5">
            <a:grayscl/>
          </a:blip>
          <a:stretch>
            <a:fillRect/>
          </a:stretch>
        </p:blipFill>
        <p:spPr>
          <a:xfrm rot="5400000">
            <a:off x="5871063" y="1505179"/>
            <a:ext cx="376454" cy="580109"/>
          </a:xfrm>
          <a:prstGeom prst="rect">
            <a:avLst/>
          </a:prstGeom>
        </p:spPr>
      </p:pic>
      <p:pic>
        <p:nvPicPr>
          <p:cNvPr id="11266" name="Picture 2" descr="flag of Norway | Britannica">
            <a:extLst>
              <a:ext uri="{FF2B5EF4-FFF2-40B4-BE49-F238E27FC236}">
                <a16:creationId xmlns:a16="http://schemas.microsoft.com/office/drawing/2014/main" id="{025C4DDB-47FE-2846-A81D-A7C8BCDC6A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9090042" y="3233768"/>
            <a:ext cx="246999" cy="180000"/>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4" descr="flag of Canada | Meaning &amp; History | Britannica">
            <a:extLst>
              <a:ext uri="{FF2B5EF4-FFF2-40B4-BE49-F238E27FC236}">
                <a16:creationId xmlns:a16="http://schemas.microsoft.com/office/drawing/2014/main" id="{8FC315E9-3A45-EF44-86BC-1A5BAEEF9E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29959">
            <a:off x="4424483" y="6611478"/>
            <a:ext cx="36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Flag of the United States - Wikipedia">
            <a:extLst>
              <a:ext uri="{FF2B5EF4-FFF2-40B4-BE49-F238E27FC236}">
                <a16:creationId xmlns:a16="http://schemas.microsoft.com/office/drawing/2014/main" id="{7141C8F9-D2F9-354B-993F-A7F95A053C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354623">
            <a:off x="4377228" y="125888"/>
            <a:ext cx="341755" cy="1800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Flag of Australia - Wikipedia">
            <a:extLst>
              <a:ext uri="{FF2B5EF4-FFF2-40B4-BE49-F238E27FC236}">
                <a16:creationId xmlns:a16="http://schemas.microsoft.com/office/drawing/2014/main" id="{55E8CB24-6902-EB42-894F-F2CFB182CB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222873">
            <a:off x="6730791" y="84861"/>
            <a:ext cx="36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a:extLst>
              <a:ext uri="{FF2B5EF4-FFF2-40B4-BE49-F238E27FC236}">
                <a16:creationId xmlns:a16="http://schemas.microsoft.com/office/drawing/2014/main" id="{B22BCBA2-C0CD-5440-AF7E-0172835030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381406">
            <a:off x="2758575" y="1355044"/>
            <a:ext cx="269958" cy="180000"/>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Flag of the United Kingdom - Wikipedia">
            <a:extLst>
              <a:ext uri="{FF2B5EF4-FFF2-40B4-BE49-F238E27FC236}">
                <a16:creationId xmlns:a16="http://schemas.microsoft.com/office/drawing/2014/main" id="{9B548351-AAFB-244F-8D0B-AF29EAB09DF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363160">
            <a:off x="2796415" y="5420049"/>
            <a:ext cx="36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6" descr="Flag of the United States - Wikipedia">
            <a:extLst>
              <a:ext uri="{FF2B5EF4-FFF2-40B4-BE49-F238E27FC236}">
                <a16:creationId xmlns:a16="http://schemas.microsoft.com/office/drawing/2014/main" id="{B3FD949C-64B4-C842-BF9E-6464E1B2FE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449666">
            <a:off x="6708835" y="6589447"/>
            <a:ext cx="341755" cy="156627"/>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Flag of Japan - Wikipedia">
            <a:extLst>
              <a:ext uri="{FF2B5EF4-FFF2-40B4-BE49-F238E27FC236}">
                <a16:creationId xmlns:a16="http://schemas.microsoft.com/office/drawing/2014/main" id="{664EA54C-F7C6-B840-B3E0-5A08AC3E016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8398280">
            <a:off x="8375980" y="5375955"/>
            <a:ext cx="270000" cy="1800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1280" name="Picture 16" descr="Flag of France - Wikipedia">
            <a:extLst>
              <a:ext uri="{FF2B5EF4-FFF2-40B4-BE49-F238E27FC236}">
                <a16:creationId xmlns:a16="http://schemas.microsoft.com/office/drawing/2014/main" id="{54D0C7FF-8EFF-9C4F-BFD4-8180E9C4B5D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6200000">
            <a:off x="2108722" y="3315199"/>
            <a:ext cx="297000" cy="198000"/>
          </a:xfrm>
          <a:prstGeom prst="rect">
            <a:avLst/>
          </a:prstGeom>
          <a:noFill/>
          <a:extLst>
            <a:ext uri="{909E8E84-426E-40DD-AFC4-6F175D3DCCD1}">
              <a14:hiddenFill xmlns:a14="http://schemas.microsoft.com/office/drawing/2010/main">
                <a:solidFill>
                  <a:srgbClr val="FFFFFF"/>
                </a:solidFill>
              </a14:hiddenFill>
            </a:ext>
          </a:extLst>
        </p:spPr>
      </p:pic>
      <p:sp>
        <p:nvSpPr>
          <p:cNvPr id="171" name="TextBox 170">
            <a:extLst>
              <a:ext uri="{FF2B5EF4-FFF2-40B4-BE49-F238E27FC236}">
                <a16:creationId xmlns:a16="http://schemas.microsoft.com/office/drawing/2014/main" id="{D5EB49C1-2A31-AF42-B1F1-336DF6629829}"/>
              </a:ext>
            </a:extLst>
          </p:cNvPr>
          <p:cNvSpPr txBox="1"/>
          <p:nvPr/>
        </p:nvSpPr>
        <p:spPr>
          <a:xfrm>
            <a:off x="4473505" y="3313904"/>
            <a:ext cx="2554594" cy="369332"/>
          </a:xfrm>
          <a:prstGeom prst="rect">
            <a:avLst/>
          </a:prstGeom>
          <a:noFill/>
        </p:spPr>
        <p:txBody>
          <a:bodyPr wrap="square">
            <a:spAutoFit/>
          </a:bodyPr>
          <a:lstStyle/>
          <a:p>
            <a:pPr algn="ctr"/>
            <a:r>
              <a:rPr lang="en-US" b="1" dirty="0">
                <a:solidFill>
                  <a:schemeClr val="bg1"/>
                </a:solidFill>
                <a:latin typeface="LM Roman 10" pitchFamily="2" charset="77"/>
              </a:rPr>
              <a:t>Observations</a:t>
            </a:r>
          </a:p>
        </p:txBody>
      </p:sp>
      <p:pic>
        <p:nvPicPr>
          <p:cNvPr id="6" name="Picture 5">
            <a:extLst>
              <a:ext uri="{FF2B5EF4-FFF2-40B4-BE49-F238E27FC236}">
                <a16:creationId xmlns:a16="http://schemas.microsoft.com/office/drawing/2014/main" id="{8AE65FAC-BE5C-9E4B-84A2-53377E579321}"/>
              </a:ext>
            </a:extLst>
          </p:cNvPr>
          <p:cNvPicPr>
            <a:picLocks noChangeAspect="1"/>
          </p:cNvPicPr>
          <p:nvPr/>
        </p:nvPicPr>
        <p:blipFill>
          <a:blip r:embed="rId14"/>
          <a:stretch>
            <a:fillRect/>
          </a:stretch>
        </p:blipFill>
        <p:spPr>
          <a:xfrm>
            <a:off x="5374644" y="3663251"/>
            <a:ext cx="782952" cy="260984"/>
          </a:xfrm>
          <a:prstGeom prst="rect">
            <a:avLst/>
          </a:prstGeom>
        </p:spPr>
      </p:pic>
      <p:pic>
        <p:nvPicPr>
          <p:cNvPr id="210" name="Picture 4" descr="flag of Canada | Meaning &amp; History | Britannica">
            <a:extLst>
              <a:ext uri="{FF2B5EF4-FFF2-40B4-BE49-F238E27FC236}">
                <a16:creationId xmlns:a16="http://schemas.microsoft.com/office/drawing/2014/main" id="{BDC79ABD-CD8B-5547-BD08-F8F827B81B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367004">
            <a:off x="8332629" y="1283384"/>
            <a:ext cx="36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148" name="Oval 147">
            <a:extLst>
              <a:ext uri="{FF2B5EF4-FFF2-40B4-BE49-F238E27FC236}">
                <a16:creationId xmlns:a16="http://schemas.microsoft.com/office/drawing/2014/main" id="{773DA157-D661-F94B-ADD0-8D975F6622B1}"/>
              </a:ext>
            </a:extLst>
          </p:cNvPr>
          <p:cNvSpPr>
            <a:spLocks noChangeAspect="1"/>
          </p:cNvSpPr>
          <p:nvPr/>
        </p:nvSpPr>
        <p:spPr>
          <a:xfrm rot="10800000" flipV="1">
            <a:off x="7884936" y="6302355"/>
            <a:ext cx="216000" cy="216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F9FC9151-6902-6F43-887A-C238D3412073}"/>
              </a:ext>
            </a:extLst>
          </p:cNvPr>
          <p:cNvSpPr>
            <a:spLocks noChangeAspect="1"/>
          </p:cNvSpPr>
          <p:nvPr/>
        </p:nvSpPr>
        <p:spPr>
          <a:xfrm rot="10026706" flipV="1">
            <a:off x="8032979" y="6057299"/>
            <a:ext cx="216000" cy="216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27C6324D-82C0-7646-B0BE-DB24FDF33237}"/>
              </a:ext>
            </a:extLst>
          </p:cNvPr>
          <p:cNvSpPr>
            <a:spLocks noChangeAspect="1"/>
          </p:cNvSpPr>
          <p:nvPr/>
        </p:nvSpPr>
        <p:spPr>
          <a:xfrm rot="10551312" flipV="1">
            <a:off x="7919445" y="6570689"/>
            <a:ext cx="216000" cy="216000"/>
          </a:xfrm>
          <a:prstGeom prst="ellipse">
            <a:avLst/>
          </a:prstGeom>
          <a:solidFill>
            <a:schemeClr val="accent4">
              <a:lumMod val="40000"/>
              <a:lumOff val="60000"/>
            </a:schemeClr>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52" name="Oval 151">
            <a:extLst>
              <a:ext uri="{FF2B5EF4-FFF2-40B4-BE49-F238E27FC236}">
                <a16:creationId xmlns:a16="http://schemas.microsoft.com/office/drawing/2014/main" id="{565906ED-809E-0641-B3B2-D9EFEA53CBE7}"/>
              </a:ext>
            </a:extLst>
          </p:cNvPr>
          <p:cNvSpPr>
            <a:spLocks noChangeAspect="1"/>
          </p:cNvSpPr>
          <p:nvPr/>
        </p:nvSpPr>
        <p:spPr>
          <a:xfrm rot="10800000" flipV="1">
            <a:off x="7740131" y="6552864"/>
            <a:ext cx="216000" cy="216000"/>
          </a:xfrm>
          <a:prstGeom prst="ellipse">
            <a:avLst/>
          </a:prstGeom>
          <a:solidFill>
            <a:schemeClr val="accent5">
              <a:lumMod val="60000"/>
              <a:lumOff val="40000"/>
            </a:schemeClr>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3" name="TextBox 152">
            <a:extLst>
              <a:ext uri="{FF2B5EF4-FFF2-40B4-BE49-F238E27FC236}">
                <a16:creationId xmlns:a16="http://schemas.microsoft.com/office/drawing/2014/main" id="{1299A8C3-D48B-4444-AF49-7657588436FB}"/>
              </a:ext>
            </a:extLst>
          </p:cNvPr>
          <p:cNvSpPr txBox="1"/>
          <p:nvPr/>
        </p:nvSpPr>
        <p:spPr>
          <a:xfrm>
            <a:off x="8245039" y="6009640"/>
            <a:ext cx="1213044" cy="307777"/>
          </a:xfrm>
          <a:prstGeom prst="rect">
            <a:avLst/>
          </a:prstGeom>
          <a:noFill/>
        </p:spPr>
        <p:txBody>
          <a:bodyPr wrap="square" rtlCol="0">
            <a:spAutoFit/>
          </a:bodyPr>
          <a:lstStyle/>
          <a:p>
            <a:r>
              <a:rPr lang="en-US" sz="1400" dirty="0">
                <a:latin typeface="LM Roman 10" pitchFamily="2" charset="77"/>
              </a:rPr>
              <a:t>Zooplankton</a:t>
            </a:r>
          </a:p>
        </p:txBody>
      </p:sp>
      <p:sp>
        <p:nvSpPr>
          <p:cNvPr id="175" name="TextBox 174">
            <a:extLst>
              <a:ext uri="{FF2B5EF4-FFF2-40B4-BE49-F238E27FC236}">
                <a16:creationId xmlns:a16="http://schemas.microsoft.com/office/drawing/2014/main" id="{40E9D1A6-8115-3346-9CAB-00BCE5B2D0A5}"/>
              </a:ext>
            </a:extLst>
          </p:cNvPr>
          <p:cNvSpPr txBox="1"/>
          <p:nvPr/>
        </p:nvSpPr>
        <p:spPr>
          <a:xfrm>
            <a:off x="8066721" y="6259945"/>
            <a:ext cx="1421388" cy="307777"/>
          </a:xfrm>
          <a:prstGeom prst="rect">
            <a:avLst/>
          </a:prstGeom>
          <a:noFill/>
        </p:spPr>
        <p:txBody>
          <a:bodyPr wrap="square" rtlCol="0">
            <a:spAutoFit/>
          </a:bodyPr>
          <a:lstStyle/>
          <a:p>
            <a:r>
              <a:rPr lang="en-US" sz="1400" dirty="0">
                <a:latin typeface="LM Roman 10" pitchFamily="2" charset="77"/>
              </a:rPr>
              <a:t>Phytoplankton</a:t>
            </a:r>
          </a:p>
        </p:txBody>
      </p:sp>
      <p:sp>
        <p:nvSpPr>
          <p:cNvPr id="176" name="TextBox 175">
            <a:extLst>
              <a:ext uri="{FF2B5EF4-FFF2-40B4-BE49-F238E27FC236}">
                <a16:creationId xmlns:a16="http://schemas.microsoft.com/office/drawing/2014/main" id="{F0E8CB6F-4B02-E743-B751-3DD05B48A7D7}"/>
              </a:ext>
            </a:extLst>
          </p:cNvPr>
          <p:cNvSpPr txBox="1"/>
          <p:nvPr/>
        </p:nvSpPr>
        <p:spPr>
          <a:xfrm>
            <a:off x="8100181" y="6520202"/>
            <a:ext cx="1402951" cy="307777"/>
          </a:xfrm>
          <a:prstGeom prst="rect">
            <a:avLst/>
          </a:prstGeom>
          <a:noFill/>
        </p:spPr>
        <p:txBody>
          <a:bodyPr wrap="square" rtlCol="0">
            <a:spAutoFit/>
          </a:bodyPr>
          <a:lstStyle/>
          <a:p>
            <a:r>
              <a:rPr lang="en-US" sz="1400" dirty="0">
                <a:latin typeface="LM Roman 10" pitchFamily="2" charset="77"/>
              </a:rPr>
              <a:t>POC/Bacteria</a:t>
            </a:r>
          </a:p>
        </p:txBody>
      </p:sp>
      <p:sp>
        <p:nvSpPr>
          <p:cNvPr id="172" name="TextBox 171">
            <a:extLst>
              <a:ext uri="{FF2B5EF4-FFF2-40B4-BE49-F238E27FC236}">
                <a16:creationId xmlns:a16="http://schemas.microsoft.com/office/drawing/2014/main" id="{0CF54688-B5B5-0543-8332-22879078EB28}"/>
              </a:ext>
            </a:extLst>
          </p:cNvPr>
          <p:cNvSpPr txBox="1"/>
          <p:nvPr/>
        </p:nvSpPr>
        <p:spPr>
          <a:xfrm rot="16200000">
            <a:off x="-4108980" y="3031380"/>
            <a:ext cx="9018601" cy="584775"/>
          </a:xfrm>
          <a:prstGeom prst="rect">
            <a:avLst/>
          </a:prstGeom>
          <a:noFill/>
        </p:spPr>
        <p:txBody>
          <a:bodyPr wrap="square" rtlCol="0">
            <a:spAutoFit/>
          </a:bodyPr>
          <a:lstStyle/>
          <a:p>
            <a:pPr algn="ctr"/>
            <a:r>
              <a:rPr lang="en-US" sz="3200" u="sng" dirty="0">
                <a:latin typeface="LM Roman 10" pitchFamily="2" charset="77"/>
              </a:rPr>
              <a:t>CMIP6  Mean Grazing Pressure</a:t>
            </a:r>
          </a:p>
        </p:txBody>
      </p:sp>
    </p:spTree>
    <p:extLst>
      <p:ext uri="{BB962C8B-B14F-4D97-AF65-F5344CB8AC3E}">
        <p14:creationId xmlns:p14="http://schemas.microsoft.com/office/powerpoint/2010/main" val="219199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5744F0-8285-C14D-9425-290ABBF06FB9}"/>
              </a:ext>
            </a:extLst>
          </p:cNvPr>
          <p:cNvSpPr txBox="1"/>
          <p:nvPr/>
        </p:nvSpPr>
        <p:spPr>
          <a:xfrm rot="16200000">
            <a:off x="1475342" y="832206"/>
            <a:ext cx="1817952" cy="830997"/>
          </a:xfrm>
          <a:prstGeom prst="rect">
            <a:avLst/>
          </a:prstGeom>
          <a:noFill/>
        </p:spPr>
        <p:txBody>
          <a:bodyPr wrap="square">
            <a:spAutoFit/>
          </a:bodyPr>
          <a:lstStyle/>
          <a:p>
            <a:pPr algn="ctr"/>
            <a:r>
              <a:rPr lang="en-US" sz="1600" dirty="0">
                <a:latin typeface="LM Roman 10" pitchFamily="2" charset="77"/>
              </a:rPr>
              <a:t>Frequency of Measured  </a:t>
            </a:r>
          </a:p>
          <a:p>
            <a:pPr algn="ctr"/>
            <a:r>
              <a:rPr lang="en-US" sz="1600" dirty="0">
                <a:latin typeface="LM Roman 10" pitchFamily="2" charset="77"/>
              </a:rPr>
              <a:t>Grazing Pressure</a:t>
            </a:r>
            <a:endParaRPr lang="en-US" sz="1600" dirty="0"/>
          </a:p>
        </p:txBody>
      </p:sp>
      <p:sp>
        <p:nvSpPr>
          <p:cNvPr id="6" name="TextBox 5">
            <a:extLst>
              <a:ext uri="{FF2B5EF4-FFF2-40B4-BE49-F238E27FC236}">
                <a16:creationId xmlns:a16="http://schemas.microsoft.com/office/drawing/2014/main" id="{943084D1-017A-3F41-A352-D946B1A26DA4}"/>
              </a:ext>
            </a:extLst>
          </p:cNvPr>
          <p:cNvSpPr txBox="1"/>
          <p:nvPr/>
        </p:nvSpPr>
        <p:spPr>
          <a:xfrm>
            <a:off x="1896347" y="8668"/>
            <a:ext cx="413652" cy="369332"/>
          </a:xfrm>
          <a:prstGeom prst="rect">
            <a:avLst/>
          </a:prstGeom>
          <a:noFill/>
        </p:spPr>
        <p:txBody>
          <a:bodyPr wrap="square" rtlCol="0">
            <a:spAutoFit/>
          </a:bodyPr>
          <a:lstStyle/>
          <a:p>
            <a:r>
              <a:rPr lang="en-US" b="1" dirty="0">
                <a:latin typeface="LM Roman 10" pitchFamily="2" charset="77"/>
              </a:rPr>
              <a:t>A</a:t>
            </a:r>
          </a:p>
        </p:txBody>
      </p:sp>
      <p:sp>
        <p:nvSpPr>
          <p:cNvPr id="7" name="TextBox 6">
            <a:extLst>
              <a:ext uri="{FF2B5EF4-FFF2-40B4-BE49-F238E27FC236}">
                <a16:creationId xmlns:a16="http://schemas.microsoft.com/office/drawing/2014/main" id="{E411503E-D09E-E14B-B25C-762CA0A6A7AA}"/>
              </a:ext>
            </a:extLst>
          </p:cNvPr>
          <p:cNvSpPr txBox="1"/>
          <p:nvPr/>
        </p:nvSpPr>
        <p:spPr>
          <a:xfrm rot="16200000">
            <a:off x="876351" y="3833072"/>
            <a:ext cx="3015934" cy="984885"/>
          </a:xfrm>
          <a:prstGeom prst="rect">
            <a:avLst/>
          </a:prstGeom>
          <a:noFill/>
        </p:spPr>
        <p:txBody>
          <a:bodyPr wrap="square" rtlCol="0">
            <a:spAutoFit/>
          </a:bodyPr>
          <a:lstStyle/>
          <a:p>
            <a:pPr algn="ctr"/>
            <a:r>
              <a:rPr lang="en-US" sz="1600" dirty="0">
                <a:latin typeface="LM Roman 10" pitchFamily="2" charset="77"/>
              </a:rPr>
              <a:t> Simulated</a:t>
            </a:r>
          </a:p>
          <a:p>
            <a:pPr algn="ctr"/>
            <a:r>
              <a:rPr lang="en-US" sz="1600" dirty="0">
                <a:latin typeface="LM Roman 10" pitchFamily="2" charset="77"/>
              </a:rPr>
              <a:t>Productivity (</a:t>
            </a:r>
            <a:r>
              <a:rPr lang="en-US" sz="1600" dirty="0" err="1">
                <a:latin typeface="LM Roman 10" pitchFamily="2" charset="77"/>
              </a:rPr>
              <a:t>PgC</a:t>
            </a:r>
            <a:r>
              <a:rPr lang="en-US" sz="1600" dirty="0">
                <a:latin typeface="LM Roman 10" pitchFamily="2" charset="77"/>
              </a:rPr>
              <a:t> yr</a:t>
            </a:r>
            <a:r>
              <a:rPr lang="en-US" sz="1600" baseline="30000" dirty="0">
                <a:latin typeface="LM Roman 10" pitchFamily="2" charset="77"/>
              </a:rPr>
              <a:t>-1</a:t>
            </a:r>
            <a:r>
              <a:rPr lang="en-US" sz="1600" dirty="0">
                <a:latin typeface="LM Roman 10" pitchFamily="2" charset="77"/>
              </a:rPr>
              <a:t>)</a:t>
            </a:r>
          </a:p>
          <a:p>
            <a:pPr algn="ctr"/>
            <a:endParaRPr lang="en-US" sz="1000" dirty="0">
              <a:latin typeface="LM Roman 10" pitchFamily="2" charset="77"/>
            </a:endParaRPr>
          </a:p>
          <a:p>
            <a:pPr algn="ctr"/>
            <a:r>
              <a:rPr lang="en-US" sz="1600" dirty="0">
                <a:latin typeface="LM Roman 10" pitchFamily="2" charset="77"/>
              </a:rPr>
              <a:t>  </a:t>
            </a:r>
            <a:r>
              <a:rPr lang="en-US" sz="1600" dirty="0">
                <a:solidFill>
                  <a:srgbClr val="92D050"/>
                </a:solidFill>
                <a:latin typeface="LM Roman 10" pitchFamily="2" charset="77"/>
              </a:rPr>
              <a:t>NPP </a:t>
            </a:r>
            <a:r>
              <a:rPr lang="en-US" sz="1600" dirty="0">
                <a:latin typeface="LM Roman 10" pitchFamily="2" charset="77"/>
              </a:rPr>
              <a:t>;</a:t>
            </a:r>
            <a:r>
              <a:rPr lang="en-US" sz="1600" dirty="0">
                <a:solidFill>
                  <a:srgbClr val="FE5054"/>
                </a:solidFill>
                <a:latin typeface="LM Roman 10" pitchFamily="2" charset="77"/>
              </a:rPr>
              <a:t>GSP</a:t>
            </a:r>
            <a:r>
              <a:rPr lang="en-US" sz="1600" dirty="0">
                <a:latin typeface="LM Roman 10" pitchFamily="2" charset="77"/>
              </a:rPr>
              <a:t>;</a:t>
            </a:r>
            <a:r>
              <a:rPr lang="en-US" sz="1600" dirty="0">
                <a:solidFill>
                  <a:srgbClr val="92D050"/>
                </a:solidFill>
                <a:latin typeface="LM Roman 10" pitchFamily="2" charset="77"/>
              </a:rPr>
              <a:t> </a:t>
            </a:r>
            <a:r>
              <a:rPr lang="en-US" sz="1600" dirty="0">
                <a:solidFill>
                  <a:srgbClr val="0096DE"/>
                </a:solidFill>
                <a:latin typeface="LM Roman 10" pitchFamily="2" charset="77"/>
              </a:rPr>
              <a:t>EP </a:t>
            </a:r>
            <a:r>
              <a:rPr lang="en-US" sz="1600" dirty="0">
                <a:latin typeface="LM Roman 10" pitchFamily="2" charset="77"/>
              </a:rPr>
              <a:t> </a:t>
            </a:r>
            <a:endParaRPr lang="en-US" sz="1600" dirty="0">
              <a:solidFill>
                <a:srgbClr val="0096DE"/>
              </a:solidFill>
              <a:latin typeface="LM Roman 10" pitchFamily="2" charset="77"/>
            </a:endParaRPr>
          </a:p>
        </p:txBody>
      </p:sp>
      <p:sp>
        <p:nvSpPr>
          <p:cNvPr id="8" name="TextBox 7">
            <a:extLst>
              <a:ext uri="{FF2B5EF4-FFF2-40B4-BE49-F238E27FC236}">
                <a16:creationId xmlns:a16="http://schemas.microsoft.com/office/drawing/2014/main" id="{C9CA9FB0-03C1-9A45-9F45-77836B1764A6}"/>
              </a:ext>
            </a:extLst>
          </p:cNvPr>
          <p:cNvSpPr txBox="1"/>
          <p:nvPr/>
        </p:nvSpPr>
        <p:spPr>
          <a:xfrm>
            <a:off x="1896347" y="2646737"/>
            <a:ext cx="413652" cy="369332"/>
          </a:xfrm>
          <a:prstGeom prst="rect">
            <a:avLst/>
          </a:prstGeom>
          <a:noFill/>
        </p:spPr>
        <p:txBody>
          <a:bodyPr wrap="square" rtlCol="0">
            <a:spAutoFit/>
          </a:bodyPr>
          <a:lstStyle/>
          <a:p>
            <a:r>
              <a:rPr lang="en-US" b="1" dirty="0">
                <a:latin typeface="LM Roman 10" pitchFamily="2" charset="77"/>
              </a:rPr>
              <a:t>B</a:t>
            </a:r>
          </a:p>
        </p:txBody>
      </p:sp>
      <p:pic>
        <p:nvPicPr>
          <p:cNvPr id="24" name="Picture 23">
            <a:extLst>
              <a:ext uri="{FF2B5EF4-FFF2-40B4-BE49-F238E27FC236}">
                <a16:creationId xmlns:a16="http://schemas.microsoft.com/office/drawing/2014/main" id="{67D3CD00-DB1C-F04B-92B6-08E33B70E084}"/>
              </a:ext>
            </a:extLst>
          </p:cNvPr>
          <p:cNvPicPr>
            <a:picLocks noChangeAspect="1"/>
          </p:cNvPicPr>
          <p:nvPr/>
        </p:nvPicPr>
        <p:blipFill>
          <a:blip r:embed="rId3"/>
          <a:stretch>
            <a:fillRect/>
          </a:stretch>
        </p:blipFill>
        <p:spPr>
          <a:xfrm>
            <a:off x="2825216" y="231021"/>
            <a:ext cx="6712859" cy="6624000"/>
          </a:xfrm>
          <a:prstGeom prst="rect">
            <a:avLst/>
          </a:prstGeom>
        </p:spPr>
      </p:pic>
      <p:cxnSp>
        <p:nvCxnSpPr>
          <p:cNvPr id="9" name="Straight Connector 8">
            <a:extLst>
              <a:ext uri="{FF2B5EF4-FFF2-40B4-BE49-F238E27FC236}">
                <a16:creationId xmlns:a16="http://schemas.microsoft.com/office/drawing/2014/main" id="{9E062A72-CFC0-8B42-B7FE-8F58926DF9AB}"/>
              </a:ext>
            </a:extLst>
          </p:cNvPr>
          <p:cNvCxnSpPr>
            <a:cxnSpLocks/>
          </p:cNvCxnSpPr>
          <p:nvPr/>
        </p:nvCxnSpPr>
        <p:spPr>
          <a:xfrm flipV="1">
            <a:off x="2571955" y="4523985"/>
            <a:ext cx="0" cy="390915"/>
          </a:xfrm>
          <a:prstGeom prst="line">
            <a:avLst/>
          </a:prstGeom>
          <a:ln w="19050">
            <a:solidFill>
              <a:srgbClr val="B3DE69"/>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3EA4277-F42D-5845-A9C3-0737ECB4F003}"/>
              </a:ext>
            </a:extLst>
          </p:cNvPr>
          <p:cNvCxnSpPr>
            <a:cxnSpLocks/>
          </p:cNvCxnSpPr>
          <p:nvPr/>
        </p:nvCxnSpPr>
        <p:spPr>
          <a:xfrm flipV="1">
            <a:off x="2569865" y="3594100"/>
            <a:ext cx="0" cy="246619"/>
          </a:xfrm>
          <a:prstGeom prst="line">
            <a:avLst/>
          </a:prstGeom>
          <a:ln w="19050">
            <a:solidFill>
              <a:srgbClr val="80B1D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1FE147A-360F-CE45-A663-4A7EFC56F8D3}"/>
              </a:ext>
            </a:extLst>
          </p:cNvPr>
          <p:cNvCxnSpPr>
            <a:cxnSpLocks/>
          </p:cNvCxnSpPr>
          <p:nvPr/>
        </p:nvCxnSpPr>
        <p:spPr>
          <a:xfrm flipV="1">
            <a:off x="2569865" y="3971650"/>
            <a:ext cx="0" cy="384450"/>
          </a:xfrm>
          <a:prstGeom prst="line">
            <a:avLst/>
          </a:prstGeom>
          <a:ln w="19050">
            <a:solidFill>
              <a:srgbClr val="FF7277"/>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05A1D25-EC1E-DB4B-BEE8-B06E5B274885}"/>
              </a:ext>
            </a:extLst>
          </p:cNvPr>
          <p:cNvSpPr txBox="1"/>
          <p:nvPr/>
        </p:nvSpPr>
        <p:spPr>
          <a:xfrm>
            <a:off x="4380105" y="-45803"/>
            <a:ext cx="2111809" cy="323165"/>
          </a:xfrm>
          <a:prstGeom prst="rect">
            <a:avLst/>
          </a:prstGeom>
          <a:noFill/>
        </p:spPr>
        <p:txBody>
          <a:bodyPr wrap="square" rtlCol="0">
            <a:spAutoFit/>
          </a:bodyPr>
          <a:lstStyle/>
          <a:p>
            <a:r>
              <a:rPr lang="en-US" sz="1500" u="sng" dirty="0">
                <a:solidFill>
                  <a:srgbClr val="E6843C"/>
                </a:solidFill>
                <a:latin typeface="LM Roman 10" pitchFamily="2" charset="77"/>
              </a:rPr>
              <a:t>Mesozooplankton</a:t>
            </a:r>
          </a:p>
        </p:txBody>
      </p:sp>
      <p:sp>
        <p:nvSpPr>
          <p:cNvPr id="18" name="TextBox 17">
            <a:extLst>
              <a:ext uri="{FF2B5EF4-FFF2-40B4-BE49-F238E27FC236}">
                <a16:creationId xmlns:a16="http://schemas.microsoft.com/office/drawing/2014/main" id="{B425BE5B-6F1F-1543-AAEF-BCB587222294}"/>
              </a:ext>
            </a:extLst>
          </p:cNvPr>
          <p:cNvSpPr txBox="1"/>
          <p:nvPr/>
        </p:nvSpPr>
        <p:spPr>
          <a:xfrm>
            <a:off x="6934752" y="-45803"/>
            <a:ext cx="2111809" cy="323165"/>
          </a:xfrm>
          <a:prstGeom prst="rect">
            <a:avLst/>
          </a:prstGeom>
          <a:noFill/>
        </p:spPr>
        <p:txBody>
          <a:bodyPr wrap="square" rtlCol="0">
            <a:spAutoFit/>
          </a:bodyPr>
          <a:lstStyle/>
          <a:p>
            <a:r>
              <a:rPr lang="en-US" sz="1500" u="sng" dirty="0">
                <a:solidFill>
                  <a:srgbClr val="AE1BA5"/>
                </a:solidFill>
                <a:latin typeface="LM Roman 10" pitchFamily="2" charset="77"/>
              </a:rPr>
              <a:t>Microzooplankton</a:t>
            </a:r>
          </a:p>
        </p:txBody>
      </p:sp>
    </p:spTree>
    <p:extLst>
      <p:ext uri="{BB962C8B-B14F-4D97-AF65-F5344CB8AC3E}">
        <p14:creationId xmlns:p14="http://schemas.microsoft.com/office/powerpoint/2010/main" val="2271281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B2FD9E8-5A45-2248-88C4-9C5E62A1E8A1}"/>
              </a:ext>
            </a:extLst>
          </p:cNvPr>
          <p:cNvSpPr txBox="1">
            <a:spLocks/>
          </p:cNvSpPr>
          <p:nvPr/>
        </p:nvSpPr>
        <p:spPr>
          <a:xfrm>
            <a:off x="887832" y="152878"/>
            <a:ext cx="10416336" cy="689313"/>
          </a:xfrm>
          <a:prstGeom prst="rect">
            <a:avLst/>
          </a:prstGeom>
          <a:solidFill>
            <a:schemeClr val="accent3">
              <a:lumMod val="40000"/>
              <a:lumOff val="60000"/>
            </a:schemeClr>
          </a:solidFill>
          <a:ln w="28575" cap="flat" cmpd="sng" algn="ctr">
            <a:solidFill>
              <a:schemeClr val="accent1">
                <a:lumMod val="60000"/>
                <a:lumOff val="40000"/>
              </a:schemeClr>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4000" dirty="0">
                <a:latin typeface="LM Roman 10" pitchFamily="2" charset="77"/>
              </a:rPr>
              <a:t>Over-tuned and Under-constrained</a:t>
            </a:r>
            <a:endParaRPr lang="en-US" sz="4000" b="1" dirty="0">
              <a:latin typeface="LM Roman 10" pitchFamily="2" charset="77"/>
            </a:endParaRPr>
          </a:p>
        </p:txBody>
      </p:sp>
      <p:pic>
        <p:nvPicPr>
          <p:cNvPr id="2" name="Picture 1">
            <a:extLst>
              <a:ext uri="{FF2B5EF4-FFF2-40B4-BE49-F238E27FC236}">
                <a16:creationId xmlns:a16="http://schemas.microsoft.com/office/drawing/2014/main" id="{9719ABF0-E6F6-7340-83AA-181B846390AC}"/>
              </a:ext>
            </a:extLst>
          </p:cNvPr>
          <p:cNvPicPr>
            <a:picLocks noChangeAspect="1"/>
          </p:cNvPicPr>
          <p:nvPr/>
        </p:nvPicPr>
        <p:blipFill rotWithShape="1">
          <a:blip r:embed="rId3"/>
          <a:srcRect r="2286"/>
          <a:stretch/>
        </p:blipFill>
        <p:spPr>
          <a:xfrm>
            <a:off x="2488033" y="1058809"/>
            <a:ext cx="6213885" cy="5149729"/>
          </a:xfrm>
          <a:prstGeom prst="rect">
            <a:avLst/>
          </a:prstGeom>
        </p:spPr>
      </p:pic>
      <p:sp>
        <p:nvSpPr>
          <p:cNvPr id="12" name="TextBox 11">
            <a:extLst>
              <a:ext uri="{FF2B5EF4-FFF2-40B4-BE49-F238E27FC236}">
                <a16:creationId xmlns:a16="http://schemas.microsoft.com/office/drawing/2014/main" id="{BB0830EA-7ABD-6A4B-952C-6B362C8557FF}"/>
              </a:ext>
            </a:extLst>
          </p:cNvPr>
          <p:cNvSpPr txBox="1"/>
          <p:nvPr/>
        </p:nvSpPr>
        <p:spPr>
          <a:xfrm rot="5400000">
            <a:off x="7908471" y="2568027"/>
            <a:ext cx="2299049" cy="553998"/>
          </a:xfrm>
          <a:prstGeom prst="rect">
            <a:avLst/>
          </a:prstGeom>
          <a:noFill/>
        </p:spPr>
        <p:txBody>
          <a:bodyPr wrap="square">
            <a:spAutoFit/>
          </a:bodyPr>
          <a:lstStyle/>
          <a:p>
            <a:pPr algn="ctr"/>
            <a:r>
              <a:rPr lang="en-US" sz="1500" dirty="0">
                <a:solidFill>
                  <a:srgbClr val="FE5054"/>
                </a:solidFill>
                <a:latin typeface="LM Roman 10" pitchFamily="2" charset="77"/>
              </a:rPr>
              <a:t>GSP increases by</a:t>
            </a:r>
          </a:p>
          <a:p>
            <a:pPr algn="ctr"/>
            <a:r>
              <a:rPr lang="en-US" sz="1500" dirty="0">
                <a:solidFill>
                  <a:srgbClr val="FE5054"/>
                </a:solidFill>
                <a:latin typeface="LM Roman 10" pitchFamily="2" charset="77"/>
              </a:rPr>
              <a:t> ~5 </a:t>
            </a:r>
            <a:r>
              <a:rPr lang="en-US" sz="1500" dirty="0" err="1">
                <a:solidFill>
                  <a:srgbClr val="FE5054"/>
                </a:solidFill>
                <a:latin typeface="LM Roman 10" pitchFamily="2" charset="77"/>
              </a:rPr>
              <a:t>PgC</a:t>
            </a:r>
            <a:r>
              <a:rPr lang="en-US" sz="1500" dirty="0">
                <a:solidFill>
                  <a:srgbClr val="FE5054"/>
                </a:solidFill>
                <a:latin typeface="LM Roman 10" pitchFamily="2" charset="77"/>
              </a:rPr>
              <a:t> yr</a:t>
            </a:r>
            <a:r>
              <a:rPr lang="en-US" sz="1500" baseline="30000" dirty="0">
                <a:solidFill>
                  <a:srgbClr val="FE5054"/>
                </a:solidFill>
                <a:latin typeface="LM Roman 10" pitchFamily="2" charset="77"/>
              </a:rPr>
              <a:t>-1</a:t>
            </a:r>
            <a:r>
              <a:rPr lang="en-US" sz="1500" dirty="0">
                <a:solidFill>
                  <a:srgbClr val="FE5054"/>
                </a:solidFill>
                <a:latin typeface="LM Roman 10" pitchFamily="2" charset="77"/>
              </a:rPr>
              <a:t> (42%)</a:t>
            </a:r>
          </a:p>
        </p:txBody>
      </p:sp>
      <p:sp>
        <p:nvSpPr>
          <p:cNvPr id="14" name="TextBox 13">
            <a:extLst>
              <a:ext uri="{FF2B5EF4-FFF2-40B4-BE49-F238E27FC236}">
                <a16:creationId xmlns:a16="http://schemas.microsoft.com/office/drawing/2014/main" id="{57C4400A-4817-D542-A435-869A432C1B53}"/>
              </a:ext>
            </a:extLst>
          </p:cNvPr>
          <p:cNvSpPr txBox="1"/>
          <p:nvPr/>
        </p:nvSpPr>
        <p:spPr>
          <a:xfrm rot="5400000">
            <a:off x="8028371" y="4593901"/>
            <a:ext cx="1980170" cy="553998"/>
          </a:xfrm>
          <a:prstGeom prst="rect">
            <a:avLst/>
          </a:prstGeom>
          <a:noFill/>
        </p:spPr>
        <p:txBody>
          <a:bodyPr wrap="square" rtlCol="0">
            <a:spAutoFit/>
          </a:bodyPr>
          <a:lstStyle/>
          <a:p>
            <a:pPr algn="ctr"/>
            <a:r>
              <a:rPr lang="en-US" sz="1500" dirty="0">
                <a:solidFill>
                  <a:srgbClr val="0096DE"/>
                </a:solidFill>
                <a:latin typeface="LM Roman 10" pitchFamily="2" charset="77"/>
              </a:rPr>
              <a:t>And EP increases by</a:t>
            </a:r>
          </a:p>
          <a:p>
            <a:pPr algn="ctr"/>
            <a:r>
              <a:rPr lang="en-US" sz="1500" dirty="0">
                <a:solidFill>
                  <a:srgbClr val="0096DE"/>
                </a:solidFill>
                <a:latin typeface="LM Roman 10" pitchFamily="2" charset="77"/>
              </a:rPr>
              <a:t>~2 </a:t>
            </a:r>
            <a:r>
              <a:rPr lang="en-US" sz="1500" dirty="0" err="1">
                <a:solidFill>
                  <a:srgbClr val="0096DE"/>
                </a:solidFill>
                <a:latin typeface="LM Roman 10" pitchFamily="2" charset="77"/>
              </a:rPr>
              <a:t>PgC</a:t>
            </a:r>
            <a:r>
              <a:rPr lang="en-US" sz="1500" dirty="0">
                <a:solidFill>
                  <a:srgbClr val="0096DE"/>
                </a:solidFill>
                <a:latin typeface="LM Roman 10" pitchFamily="2" charset="77"/>
              </a:rPr>
              <a:t> yr</a:t>
            </a:r>
            <a:r>
              <a:rPr lang="en-US" sz="1500" baseline="30000" dirty="0">
                <a:solidFill>
                  <a:srgbClr val="0096DE"/>
                </a:solidFill>
                <a:latin typeface="LM Roman 10" pitchFamily="2" charset="77"/>
              </a:rPr>
              <a:t>-1</a:t>
            </a:r>
            <a:r>
              <a:rPr lang="en-US" sz="1500" dirty="0">
                <a:solidFill>
                  <a:srgbClr val="0096DE"/>
                </a:solidFill>
                <a:latin typeface="LM Roman 10" pitchFamily="2" charset="77"/>
              </a:rPr>
              <a:t> (35%) </a:t>
            </a:r>
          </a:p>
        </p:txBody>
      </p:sp>
      <p:sp>
        <p:nvSpPr>
          <p:cNvPr id="15" name="TextBox 14">
            <a:extLst>
              <a:ext uri="{FF2B5EF4-FFF2-40B4-BE49-F238E27FC236}">
                <a16:creationId xmlns:a16="http://schemas.microsoft.com/office/drawing/2014/main" id="{690F7401-1E27-E349-AB87-26DB7E167FD8}"/>
              </a:ext>
            </a:extLst>
          </p:cNvPr>
          <p:cNvSpPr txBox="1"/>
          <p:nvPr/>
        </p:nvSpPr>
        <p:spPr>
          <a:xfrm>
            <a:off x="3738668" y="6326606"/>
            <a:ext cx="1812272" cy="461665"/>
          </a:xfrm>
          <a:prstGeom prst="rect">
            <a:avLst/>
          </a:prstGeom>
          <a:noFill/>
        </p:spPr>
        <p:txBody>
          <a:bodyPr wrap="square">
            <a:spAutoFit/>
          </a:bodyPr>
          <a:lstStyle/>
          <a:p>
            <a:pPr algn="ctr"/>
            <a:r>
              <a:rPr lang="en-US" sz="1200" b="1" dirty="0">
                <a:latin typeface="LM Roman 10" pitchFamily="2" charset="77"/>
              </a:rPr>
              <a:t>Ctrl Rates </a:t>
            </a:r>
          </a:p>
          <a:p>
            <a:pPr algn="ctr"/>
            <a:r>
              <a:rPr lang="en-US" sz="1200" dirty="0">
                <a:latin typeface="LM Roman 10" pitchFamily="2" charset="77"/>
              </a:rPr>
              <a:t>(ACCESS - WOMBAT)</a:t>
            </a:r>
          </a:p>
        </p:txBody>
      </p:sp>
      <p:sp>
        <p:nvSpPr>
          <p:cNvPr id="18" name="TextBox 17">
            <a:extLst>
              <a:ext uri="{FF2B5EF4-FFF2-40B4-BE49-F238E27FC236}">
                <a16:creationId xmlns:a16="http://schemas.microsoft.com/office/drawing/2014/main" id="{202A385C-B876-C047-8064-AED7D1F56B7C}"/>
              </a:ext>
            </a:extLst>
          </p:cNvPr>
          <p:cNvSpPr txBox="1"/>
          <p:nvPr/>
        </p:nvSpPr>
        <p:spPr>
          <a:xfrm>
            <a:off x="5990088" y="6327085"/>
            <a:ext cx="2498574" cy="461665"/>
          </a:xfrm>
          <a:prstGeom prst="rect">
            <a:avLst/>
          </a:prstGeom>
          <a:noFill/>
        </p:spPr>
        <p:txBody>
          <a:bodyPr wrap="square">
            <a:spAutoFit/>
          </a:bodyPr>
          <a:lstStyle/>
          <a:p>
            <a:pPr algn="ctr"/>
            <a:r>
              <a:rPr lang="en-US" sz="1200" b="1" dirty="0">
                <a:latin typeface="LM Roman 10" pitchFamily="2" charset="77"/>
              </a:rPr>
              <a:t>~3x Faster </a:t>
            </a:r>
          </a:p>
          <a:p>
            <a:pPr algn="ctr"/>
            <a:r>
              <a:rPr lang="en-US" sz="1200" dirty="0">
                <a:latin typeface="LM Roman 10" pitchFamily="2" charset="77"/>
              </a:rPr>
              <a:t>(CESM2 - MARBL)</a:t>
            </a:r>
          </a:p>
        </p:txBody>
      </p:sp>
      <p:cxnSp>
        <p:nvCxnSpPr>
          <p:cNvPr id="19" name="Straight Connector 18">
            <a:extLst>
              <a:ext uri="{FF2B5EF4-FFF2-40B4-BE49-F238E27FC236}">
                <a16:creationId xmlns:a16="http://schemas.microsoft.com/office/drawing/2014/main" id="{23918B7B-3168-274D-8EE6-11EAC4769EE4}"/>
              </a:ext>
            </a:extLst>
          </p:cNvPr>
          <p:cNvCxnSpPr>
            <a:cxnSpLocks/>
          </p:cNvCxnSpPr>
          <p:nvPr/>
        </p:nvCxnSpPr>
        <p:spPr>
          <a:xfrm>
            <a:off x="6565496" y="6365621"/>
            <a:ext cx="1277462"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4C980C8-2918-A941-904C-FDDD6D9C10B9}"/>
              </a:ext>
            </a:extLst>
          </p:cNvPr>
          <p:cNvCxnSpPr>
            <a:cxnSpLocks/>
          </p:cNvCxnSpPr>
          <p:nvPr/>
        </p:nvCxnSpPr>
        <p:spPr>
          <a:xfrm>
            <a:off x="3836156" y="6350671"/>
            <a:ext cx="1579691"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60648AF-668F-AE46-8A1D-2FE23819A6BC}"/>
              </a:ext>
            </a:extLst>
          </p:cNvPr>
          <p:cNvSpPr txBox="1"/>
          <p:nvPr/>
        </p:nvSpPr>
        <p:spPr>
          <a:xfrm>
            <a:off x="9236225" y="944070"/>
            <a:ext cx="3048372" cy="1015663"/>
          </a:xfrm>
          <a:prstGeom prst="rect">
            <a:avLst/>
          </a:prstGeom>
          <a:noFill/>
        </p:spPr>
        <p:txBody>
          <a:bodyPr wrap="square" rtlCol="0">
            <a:spAutoFit/>
          </a:bodyPr>
          <a:lstStyle/>
          <a:p>
            <a:pPr algn="ctr"/>
            <a:r>
              <a:rPr lang="en-US" sz="2000" dirty="0">
                <a:latin typeface="LM Roman 10" pitchFamily="2" charset="77"/>
              </a:rPr>
              <a:t>Increasing Grazing Pressure by ~3x yields identical NPP, but:</a:t>
            </a:r>
          </a:p>
        </p:txBody>
      </p:sp>
      <p:sp>
        <p:nvSpPr>
          <p:cNvPr id="21" name="TextBox 20">
            <a:extLst>
              <a:ext uri="{FF2B5EF4-FFF2-40B4-BE49-F238E27FC236}">
                <a16:creationId xmlns:a16="http://schemas.microsoft.com/office/drawing/2014/main" id="{7760C0B9-F8D0-DA40-B1A2-2BE77109CFEE}"/>
              </a:ext>
            </a:extLst>
          </p:cNvPr>
          <p:cNvSpPr txBox="1"/>
          <p:nvPr/>
        </p:nvSpPr>
        <p:spPr>
          <a:xfrm>
            <a:off x="9236225" y="5418664"/>
            <a:ext cx="2987765" cy="1323439"/>
          </a:xfrm>
          <a:prstGeom prst="rect">
            <a:avLst/>
          </a:prstGeom>
          <a:noFill/>
        </p:spPr>
        <p:txBody>
          <a:bodyPr wrap="square">
            <a:spAutoFit/>
          </a:bodyPr>
          <a:lstStyle/>
          <a:p>
            <a:pPr algn="ctr"/>
            <a:r>
              <a:rPr lang="en-US" sz="2000" dirty="0">
                <a:latin typeface="LM Roman 10" pitchFamily="2" charset="77"/>
              </a:rPr>
              <a:t>There is a nearly a 100 fold  difference in grazing pressure prescribed in models</a:t>
            </a:r>
          </a:p>
        </p:txBody>
      </p:sp>
    </p:spTree>
    <p:extLst>
      <p:ext uri="{BB962C8B-B14F-4D97-AF65-F5344CB8AC3E}">
        <p14:creationId xmlns:p14="http://schemas.microsoft.com/office/powerpoint/2010/main" val="3146300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61AE6A-823D-9246-82B3-2D07F1DA8571}"/>
              </a:ext>
            </a:extLst>
          </p:cNvPr>
          <p:cNvPicPr>
            <a:picLocks noChangeAspect="1"/>
          </p:cNvPicPr>
          <p:nvPr/>
        </p:nvPicPr>
        <p:blipFill>
          <a:blip r:embed="rId3"/>
          <a:stretch>
            <a:fillRect/>
          </a:stretch>
        </p:blipFill>
        <p:spPr>
          <a:xfrm>
            <a:off x="0" y="834929"/>
            <a:ext cx="12192000" cy="6023071"/>
          </a:xfrm>
          <a:prstGeom prst="rect">
            <a:avLst/>
          </a:prstGeom>
        </p:spPr>
      </p:pic>
      <p:sp>
        <p:nvSpPr>
          <p:cNvPr id="4" name="Title 1">
            <a:extLst>
              <a:ext uri="{FF2B5EF4-FFF2-40B4-BE49-F238E27FC236}">
                <a16:creationId xmlns:a16="http://schemas.microsoft.com/office/drawing/2014/main" id="{B129CA56-070C-174A-8EAF-488ADD1A0CB9}"/>
              </a:ext>
            </a:extLst>
          </p:cNvPr>
          <p:cNvSpPr txBox="1">
            <a:spLocks/>
          </p:cNvSpPr>
          <p:nvPr/>
        </p:nvSpPr>
        <p:spPr>
          <a:xfrm>
            <a:off x="887832" y="152878"/>
            <a:ext cx="10416336" cy="689313"/>
          </a:xfrm>
          <a:prstGeom prst="rect">
            <a:avLst/>
          </a:prstGeom>
          <a:solidFill>
            <a:schemeClr val="accent3">
              <a:lumMod val="40000"/>
              <a:lumOff val="60000"/>
            </a:schemeClr>
          </a:solidFill>
          <a:ln w="28575" cap="flat" cmpd="sng" algn="ctr">
            <a:solidFill>
              <a:schemeClr val="accent1">
                <a:lumMod val="60000"/>
                <a:lumOff val="40000"/>
              </a:schemeClr>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4000" dirty="0">
                <a:latin typeface="LM Roman 10" pitchFamily="2" charset="77"/>
              </a:rPr>
              <a:t>What’s the right grazing pressure?</a:t>
            </a:r>
            <a:endParaRPr lang="en-US" sz="4000" b="1" dirty="0">
              <a:latin typeface="LM Roman 10" pitchFamily="2" charset="77"/>
            </a:endParaRPr>
          </a:p>
        </p:txBody>
      </p:sp>
    </p:spTree>
    <p:extLst>
      <p:ext uri="{BB962C8B-B14F-4D97-AF65-F5344CB8AC3E}">
        <p14:creationId xmlns:p14="http://schemas.microsoft.com/office/powerpoint/2010/main" val="516176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B5F1A0-FD05-A94B-A2C2-A5D16127E245}"/>
              </a:ext>
            </a:extLst>
          </p:cNvPr>
          <p:cNvPicPr>
            <a:picLocks noChangeAspect="1"/>
          </p:cNvPicPr>
          <p:nvPr/>
        </p:nvPicPr>
        <p:blipFill>
          <a:blip r:embed="rId2"/>
          <a:stretch>
            <a:fillRect/>
          </a:stretch>
        </p:blipFill>
        <p:spPr>
          <a:xfrm>
            <a:off x="3308350" y="880205"/>
            <a:ext cx="5575300" cy="5977795"/>
          </a:xfrm>
          <a:prstGeom prst="rect">
            <a:avLst/>
          </a:prstGeom>
        </p:spPr>
      </p:pic>
      <p:sp>
        <p:nvSpPr>
          <p:cNvPr id="5" name="Title 1">
            <a:extLst>
              <a:ext uri="{FF2B5EF4-FFF2-40B4-BE49-F238E27FC236}">
                <a16:creationId xmlns:a16="http://schemas.microsoft.com/office/drawing/2014/main" id="{3C624D4C-F0AF-4C48-AEC2-ABD5169DEF0B}"/>
              </a:ext>
            </a:extLst>
          </p:cNvPr>
          <p:cNvSpPr txBox="1">
            <a:spLocks/>
          </p:cNvSpPr>
          <p:nvPr/>
        </p:nvSpPr>
        <p:spPr>
          <a:xfrm>
            <a:off x="887832" y="152878"/>
            <a:ext cx="10416336" cy="689313"/>
          </a:xfrm>
          <a:prstGeom prst="rect">
            <a:avLst/>
          </a:prstGeom>
          <a:solidFill>
            <a:schemeClr val="accent3">
              <a:lumMod val="40000"/>
              <a:lumOff val="60000"/>
            </a:schemeClr>
          </a:solidFill>
          <a:ln w="28575" cap="flat" cmpd="sng" algn="ctr">
            <a:solidFill>
              <a:schemeClr val="accent1">
                <a:lumMod val="60000"/>
                <a:lumOff val="40000"/>
              </a:schemeClr>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4000" dirty="0">
                <a:latin typeface="LM Roman 10" pitchFamily="2" charset="77"/>
              </a:rPr>
              <a:t>What’s the right grazing pressure?</a:t>
            </a:r>
            <a:endParaRPr lang="en-US" sz="4000" b="1" dirty="0">
              <a:latin typeface="LM Roman 10" pitchFamily="2" charset="77"/>
            </a:endParaRPr>
          </a:p>
        </p:txBody>
      </p:sp>
    </p:spTree>
    <p:extLst>
      <p:ext uri="{BB962C8B-B14F-4D97-AF65-F5344CB8AC3E}">
        <p14:creationId xmlns:p14="http://schemas.microsoft.com/office/powerpoint/2010/main" val="1588659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Arrow Connector 37">
            <a:extLst>
              <a:ext uri="{FF2B5EF4-FFF2-40B4-BE49-F238E27FC236}">
                <a16:creationId xmlns:a16="http://schemas.microsoft.com/office/drawing/2014/main" id="{06172610-DC26-5749-AB94-1DC27D7DF37A}"/>
              </a:ext>
            </a:extLst>
          </p:cNvPr>
          <p:cNvCxnSpPr>
            <a:cxnSpLocks/>
          </p:cNvCxnSpPr>
          <p:nvPr/>
        </p:nvCxnSpPr>
        <p:spPr>
          <a:xfrm flipV="1">
            <a:off x="2385392" y="5237643"/>
            <a:ext cx="4938781" cy="9851"/>
          </a:xfrm>
          <a:prstGeom prst="straightConnector1">
            <a:avLst/>
          </a:prstGeom>
          <a:ln w="38100">
            <a:solidFill>
              <a:schemeClr val="accent6">
                <a:lumMod val="75000"/>
              </a:schemeClr>
            </a:solidFill>
            <a:tailEnd type="triangle"/>
          </a:ln>
        </p:spPr>
        <p:style>
          <a:lnRef idx="1">
            <a:schemeClr val="accent2"/>
          </a:lnRef>
          <a:fillRef idx="0">
            <a:schemeClr val="accent2"/>
          </a:fillRef>
          <a:effectRef idx="0">
            <a:schemeClr val="accent2"/>
          </a:effectRef>
          <a:fontRef idx="minor">
            <a:schemeClr val="tx1"/>
          </a:fontRef>
        </p:style>
      </p:cxnSp>
      <p:pic>
        <p:nvPicPr>
          <p:cNvPr id="34" name="Picture 33">
            <a:extLst>
              <a:ext uri="{FF2B5EF4-FFF2-40B4-BE49-F238E27FC236}">
                <a16:creationId xmlns:a16="http://schemas.microsoft.com/office/drawing/2014/main" id="{F8E8AEBF-2F52-D044-9E54-E9AF921A99DB}"/>
              </a:ext>
            </a:extLst>
          </p:cNvPr>
          <p:cNvPicPr>
            <a:picLocks noChangeAspect="1"/>
          </p:cNvPicPr>
          <p:nvPr/>
        </p:nvPicPr>
        <p:blipFill rotWithShape="1">
          <a:blip r:embed="rId3"/>
          <a:srcRect b="47102"/>
          <a:stretch/>
        </p:blipFill>
        <p:spPr>
          <a:xfrm>
            <a:off x="2101351" y="803665"/>
            <a:ext cx="5246097" cy="3046928"/>
          </a:xfrm>
          <a:prstGeom prst="rect">
            <a:avLst/>
          </a:prstGeom>
        </p:spPr>
      </p:pic>
      <p:sp>
        <p:nvSpPr>
          <p:cNvPr id="17" name="Title 1">
            <a:extLst>
              <a:ext uri="{FF2B5EF4-FFF2-40B4-BE49-F238E27FC236}">
                <a16:creationId xmlns:a16="http://schemas.microsoft.com/office/drawing/2014/main" id="{CB2FD9E8-5A45-2248-88C4-9C5E62A1E8A1}"/>
              </a:ext>
            </a:extLst>
          </p:cNvPr>
          <p:cNvSpPr txBox="1">
            <a:spLocks/>
          </p:cNvSpPr>
          <p:nvPr/>
        </p:nvSpPr>
        <p:spPr>
          <a:xfrm>
            <a:off x="887832" y="152878"/>
            <a:ext cx="10416336" cy="689313"/>
          </a:xfrm>
          <a:prstGeom prst="rect">
            <a:avLst/>
          </a:prstGeom>
          <a:solidFill>
            <a:schemeClr val="accent3">
              <a:lumMod val="40000"/>
              <a:lumOff val="60000"/>
            </a:schemeClr>
          </a:solidFill>
          <a:ln w="28575" cap="flat" cmpd="sng" algn="ctr">
            <a:solidFill>
              <a:schemeClr val="accent1">
                <a:lumMod val="60000"/>
                <a:lumOff val="40000"/>
              </a:schemeClr>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4000" dirty="0">
                <a:latin typeface="LM Roman 10" pitchFamily="2" charset="77"/>
              </a:rPr>
              <a:t>Responding to future change</a:t>
            </a:r>
          </a:p>
        </p:txBody>
      </p:sp>
      <p:graphicFrame>
        <p:nvGraphicFramePr>
          <p:cNvPr id="5" name="Chart 4">
            <a:extLst>
              <a:ext uri="{FF2B5EF4-FFF2-40B4-BE49-F238E27FC236}">
                <a16:creationId xmlns:a16="http://schemas.microsoft.com/office/drawing/2014/main" id="{6AB8E0D6-F697-CE4D-9C99-07CE7D9061AF}"/>
              </a:ext>
            </a:extLst>
          </p:cNvPr>
          <p:cNvGraphicFramePr/>
          <p:nvPr/>
        </p:nvGraphicFramePr>
        <p:xfrm>
          <a:off x="6638930" y="1058809"/>
          <a:ext cx="6377709" cy="4454622"/>
        </p:xfrm>
        <a:graphic>
          <a:graphicData uri="http://schemas.openxmlformats.org/drawingml/2006/chart">
            <c:chart xmlns:c="http://schemas.openxmlformats.org/drawingml/2006/chart" xmlns:r="http://schemas.openxmlformats.org/officeDocument/2006/relationships" r:id="rId4"/>
          </a:graphicData>
        </a:graphic>
      </p:graphicFrame>
      <p:sp>
        <p:nvSpPr>
          <p:cNvPr id="9" name="Oval 8">
            <a:extLst>
              <a:ext uri="{FF2B5EF4-FFF2-40B4-BE49-F238E27FC236}">
                <a16:creationId xmlns:a16="http://schemas.microsoft.com/office/drawing/2014/main" id="{96546215-1DD1-374C-B69C-B28FFFBAE2ED}"/>
              </a:ext>
            </a:extLst>
          </p:cNvPr>
          <p:cNvSpPr>
            <a:spLocks noChangeAspect="1"/>
          </p:cNvSpPr>
          <p:nvPr/>
        </p:nvSpPr>
        <p:spPr>
          <a:xfrm rot="21240249">
            <a:off x="9483304" y="3009582"/>
            <a:ext cx="940058" cy="9384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EF0169CF-33C6-4544-8B3F-1553EF5C9889}"/>
              </a:ext>
            </a:extLst>
          </p:cNvPr>
          <p:cNvSpPr txBox="1"/>
          <p:nvPr/>
        </p:nvSpPr>
        <p:spPr>
          <a:xfrm>
            <a:off x="3686830" y="4134068"/>
            <a:ext cx="2451538" cy="307777"/>
          </a:xfrm>
          <a:prstGeom prst="rect">
            <a:avLst/>
          </a:prstGeom>
          <a:solidFill>
            <a:schemeClr val="bg1"/>
          </a:solidFill>
        </p:spPr>
        <p:txBody>
          <a:bodyPr wrap="square" rtlCol="0">
            <a:spAutoFit/>
          </a:bodyPr>
          <a:lstStyle/>
          <a:p>
            <a:r>
              <a:rPr lang="en-US" sz="1400" dirty="0">
                <a:latin typeface="LM Roman 10" pitchFamily="2" charset="77"/>
              </a:rPr>
              <a:t>(More light, less nutrients)</a:t>
            </a:r>
          </a:p>
        </p:txBody>
      </p:sp>
      <p:sp>
        <p:nvSpPr>
          <p:cNvPr id="14" name="Oval 13">
            <a:extLst>
              <a:ext uri="{FF2B5EF4-FFF2-40B4-BE49-F238E27FC236}">
                <a16:creationId xmlns:a16="http://schemas.microsoft.com/office/drawing/2014/main" id="{23516BFC-4128-A44E-BED6-E064242C5CAF}"/>
              </a:ext>
            </a:extLst>
          </p:cNvPr>
          <p:cNvSpPr>
            <a:spLocks noChangeAspect="1"/>
          </p:cNvSpPr>
          <p:nvPr/>
        </p:nvSpPr>
        <p:spPr>
          <a:xfrm rot="21240249">
            <a:off x="9480804" y="3007082"/>
            <a:ext cx="940058" cy="938437"/>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a:extLst>
              <a:ext uri="{FF2B5EF4-FFF2-40B4-BE49-F238E27FC236}">
                <a16:creationId xmlns:a16="http://schemas.microsoft.com/office/drawing/2014/main" id="{3855A71F-054A-6F4A-A13E-23BEF403A152}"/>
              </a:ext>
            </a:extLst>
          </p:cNvPr>
          <p:cNvCxnSpPr/>
          <p:nvPr/>
        </p:nvCxnSpPr>
        <p:spPr>
          <a:xfrm flipH="1">
            <a:off x="2345636" y="4037780"/>
            <a:ext cx="4909048" cy="0"/>
          </a:xfrm>
          <a:prstGeom prst="straightConnector1">
            <a:avLst/>
          </a:prstGeom>
          <a:ln w="38100">
            <a:solidFill>
              <a:schemeClr val="accent1">
                <a:lumMod val="75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a16="http://schemas.microsoft.com/office/drawing/2014/main" id="{37E0E7AF-4707-B64A-9D19-E9719A2E9B24}"/>
              </a:ext>
            </a:extLst>
          </p:cNvPr>
          <p:cNvSpPr txBox="1"/>
          <p:nvPr/>
        </p:nvSpPr>
        <p:spPr>
          <a:xfrm>
            <a:off x="3869750" y="3853114"/>
            <a:ext cx="1860819" cy="369332"/>
          </a:xfrm>
          <a:prstGeom prst="rect">
            <a:avLst/>
          </a:prstGeom>
          <a:solidFill>
            <a:schemeClr val="bg1"/>
          </a:solidFill>
        </p:spPr>
        <p:txBody>
          <a:bodyPr wrap="square" rtlCol="0">
            <a:spAutoFit/>
          </a:bodyPr>
          <a:lstStyle/>
          <a:p>
            <a:r>
              <a:rPr lang="en-US" dirty="0">
                <a:latin typeface="LM Roman 10" pitchFamily="2" charset="77"/>
              </a:rPr>
              <a:t>Shallower MLDs</a:t>
            </a:r>
          </a:p>
        </p:txBody>
      </p:sp>
      <p:sp>
        <p:nvSpPr>
          <p:cNvPr id="21" name="TextBox 20">
            <a:extLst>
              <a:ext uri="{FF2B5EF4-FFF2-40B4-BE49-F238E27FC236}">
                <a16:creationId xmlns:a16="http://schemas.microsoft.com/office/drawing/2014/main" id="{7DA16FC5-DFB8-064B-B6E6-08F8FFCB3AC9}"/>
              </a:ext>
            </a:extLst>
          </p:cNvPr>
          <p:cNvSpPr txBox="1"/>
          <p:nvPr/>
        </p:nvSpPr>
        <p:spPr>
          <a:xfrm>
            <a:off x="3686830" y="4726326"/>
            <a:ext cx="2451538" cy="307777"/>
          </a:xfrm>
          <a:prstGeom prst="rect">
            <a:avLst/>
          </a:prstGeom>
          <a:solidFill>
            <a:schemeClr val="bg1"/>
          </a:solidFill>
        </p:spPr>
        <p:txBody>
          <a:bodyPr wrap="square" rtlCol="0">
            <a:spAutoFit/>
          </a:bodyPr>
          <a:lstStyle/>
          <a:p>
            <a:r>
              <a:rPr lang="en-US" sz="1400" dirty="0">
                <a:latin typeface="LM Roman 10" pitchFamily="2" charset="77"/>
              </a:rPr>
              <a:t>(More light, less nutrients)</a:t>
            </a:r>
          </a:p>
        </p:txBody>
      </p:sp>
      <p:cxnSp>
        <p:nvCxnSpPr>
          <p:cNvPr id="22" name="Straight Arrow Connector 21">
            <a:extLst>
              <a:ext uri="{FF2B5EF4-FFF2-40B4-BE49-F238E27FC236}">
                <a16:creationId xmlns:a16="http://schemas.microsoft.com/office/drawing/2014/main" id="{B6A0B064-C0EA-B94B-B3A5-70D590346550}"/>
              </a:ext>
            </a:extLst>
          </p:cNvPr>
          <p:cNvCxnSpPr/>
          <p:nvPr/>
        </p:nvCxnSpPr>
        <p:spPr>
          <a:xfrm flipH="1">
            <a:off x="2345636" y="4630038"/>
            <a:ext cx="4909048" cy="0"/>
          </a:xfrm>
          <a:prstGeom prst="straightConnector1">
            <a:avLst/>
          </a:prstGeom>
          <a:ln w="38100">
            <a:solidFill>
              <a:schemeClr val="accent1">
                <a:lumMod val="75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24" name="TextBox 23">
            <a:extLst>
              <a:ext uri="{FF2B5EF4-FFF2-40B4-BE49-F238E27FC236}">
                <a16:creationId xmlns:a16="http://schemas.microsoft.com/office/drawing/2014/main" id="{3F6DEA7D-CA01-0E46-BD30-1DF6350AC83A}"/>
              </a:ext>
            </a:extLst>
          </p:cNvPr>
          <p:cNvSpPr txBox="1"/>
          <p:nvPr/>
        </p:nvSpPr>
        <p:spPr>
          <a:xfrm>
            <a:off x="3977583" y="4445372"/>
            <a:ext cx="1752986" cy="369332"/>
          </a:xfrm>
          <a:prstGeom prst="rect">
            <a:avLst/>
          </a:prstGeom>
          <a:solidFill>
            <a:schemeClr val="bg1"/>
          </a:solidFill>
        </p:spPr>
        <p:txBody>
          <a:bodyPr wrap="square" rtlCol="0">
            <a:spAutoFit/>
          </a:bodyPr>
          <a:lstStyle/>
          <a:p>
            <a:r>
              <a:rPr lang="en-US" dirty="0">
                <a:latin typeface="LM Roman 10" pitchFamily="2" charset="77"/>
              </a:rPr>
              <a:t>More Cyclones</a:t>
            </a:r>
          </a:p>
        </p:txBody>
      </p:sp>
      <p:cxnSp>
        <p:nvCxnSpPr>
          <p:cNvPr id="29" name="Straight Arrow Connector 28">
            <a:extLst>
              <a:ext uri="{FF2B5EF4-FFF2-40B4-BE49-F238E27FC236}">
                <a16:creationId xmlns:a16="http://schemas.microsoft.com/office/drawing/2014/main" id="{5AE0166D-EA7E-4F40-9DA7-AE7F853ED547}"/>
              </a:ext>
            </a:extLst>
          </p:cNvPr>
          <p:cNvCxnSpPr>
            <a:cxnSpLocks/>
          </p:cNvCxnSpPr>
          <p:nvPr/>
        </p:nvCxnSpPr>
        <p:spPr>
          <a:xfrm>
            <a:off x="3728722" y="6484918"/>
            <a:ext cx="3592222" cy="0"/>
          </a:xfrm>
          <a:prstGeom prst="straightConnector1">
            <a:avLst/>
          </a:prstGeom>
          <a:ln w="38100">
            <a:solidFill>
              <a:schemeClr val="accent3">
                <a:lumMod val="75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25" name="TextBox 24">
            <a:extLst>
              <a:ext uri="{FF2B5EF4-FFF2-40B4-BE49-F238E27FC236}">
                <a16:creationId xmlns:a16="http://schemas.microsoft.com/office/drawing/2014/main" id="{BEB98168-36FB-A342-9BF7-300C80DA8238}"/>
              </a:ext>
            </a:extLst>
          </p:cNvPr>
          <p:cNvSpPr txBox="1"/>
          <p:nvPr/>
        </p:nvSpPr>
        <p:spPr>
          <a:xfrm>
            <a:off x="4501429" y="6589979"/>
            <a:ext cx="597459" cy="307777"/>
          </a:xfrm>
          <a:prstGeom prst="rect">
            <a:avLst/>
          </a:prstGeom>
          <a:solidFill>
            <a:schemeClr val="bg1"/>
          </a:solidFill>
        </p:spPr>
        <p:txBody>
          <a:bodyPr wrap="square" rtlCol="0">
            <a:spAutoFit/>
          </a:bodyPr>
          <a:lstStyle/>
          <a:p>
            <a:r>
              <a:rPr lang="en-US" sz="1400" dirty="0">
                <a:latin typeface="LM Roman 10" pitchFamily="2" charset="77"/>
              </a:rPr>
              <a:t>(???)</a:t>
            </a:r>
          </a:p>
        </p:txBody>
      </p:sp>
      <p:cxnSp>
        <p:nvCxnSpPr>
          <p:cNvPr id="26" name="Straight Arrow Connector 25">
            <a:extLst>
              <a:ext uri="{FF2B5EF4-FFF2-40B4-BE49-F238E27FC236}">
                <a16:creationId xmlns:a16="http://schemas.microsoft.com/office/drawing/2014/main" id="{0C86323D-A234-4841-B793-6FB38210CE3D}"/>
              </a:ext>
            </a:extLst>
          </p:cNvPr>
          <p:cNvCxnSpPr/>
          <p:nvPr/>
        </p:nvCxnSpPr>
        <p:spPr>
          <a:xfrm flipH="1">
            <a:off x="2345636" y="6484918"/>
            <a:ext cx="4909048" cy="0"/>
          </a:xfrm>
          <a:prstGeom prst="straightConnector1">
            <a:avLst/>
          </a:prstGeom>
          <a:ln w="38100">
            <a:solidFill>
              <a:schemeClr val="accent3">
                <a:lumMod val="7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33" name="Straight Arrow Connector 32">
            <a:extLst>
              <a:ext uri="{FF2B5EF4-FFF2-40B4-BE49-F238E27FC236}">
                <a16:creationId xmlns:a16="http://schemas.microsoft.com/office/drawing/2014/main" id="{F6999C7D-FB00-0248-96B4-55BF2CE5D7E8}"/>
              </a:ext>
            </a:extLst>
          </p:cNvPr>
          <p:cNvCxnSpPr>
            <a:cxnSpLocks/>
          </p:cNvCxnSpPr>
          <p:nvPr/>
        </p:nvCxnSpPr>
        <p:spPr>
          <a:xfrm flipV="1">
            <a:off x="2385392" y="5895198"/>
            <a:ext cx="4938781" cy="9851"/>
          </a:xfrm>
          <a:prstGeom prst="straightConnector1">
            <a:avLst/>
          </a:prstGeom>
          <a:ln w="38100">
            <a:solidFill>
              <a:schemeClr val="accent6">
                <a:lumMod val="75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28" name="TextBox 27">
            <a:extLst>
              <a:ext uri="{FF2B5EF4-FFF2-40B4-BE49-F238E27FC236}">
                <a16:creationId xmlns:a16="http://schemas.microsoft.com/office/drawing/2014/main" id="{068E2E2C-C41D-B647-85C2-45D6D969B982}"/>
              </a:ext>
            </a:extLst>
          </p:cNvPr>
          <p:cNvSpPr txBox="1"/>
          <p:nvPr/>
        </p:nvSpPr>
        <p:spPr>
          <a:xfrm>
            <a:off x="4284289" y="6285785"/>
            <a:ext cx="1031740" cy="369332"/>
          </a:xfrm>
          <a:prstGeom prst="rect">
            <a:avLst/>
          </a:prstGeom>
          <a:solidFill>
            <a:schemeClr val="bg1"/>
          </a:solidFill>
        </p:spPr>
        <p:txBody>
          <a:bodyPr wrap="square" rtlCol="0">
            <a:spAutoFit/>
          </a:bodyPr>
          <a:lstStyle/>
          <a:p>
            <a:r>
              <a:rPr lang="en-US" dirty="0">
                <a:latin typeface="LM Roman 10" pitchFamily="2" charset="77"/>
              </a:rPr>
              <a:t>Less Ice</a:t>
            </a:r>
          </a:p>
        </p:txBody>
      </p:sp>
      <p:sp>
        <p:nvSpPr>
          <p:cNvPr id="30" name="TextBox 29">
            <a:extLst>
              <a:ext uri="{FF2B5EF4-FFF2-40B4-BE49-F238E27FC236}">
                <a16:creationId xmlns:a16="http://schemas.microsoft.com/office/drawing/2014/main" id="{FF0387D2-C5F4-2043-B94F-C5581793A48F}"/>
              </a:ext>
            </a:extLst>
          </p:cNvPr>
          <p:cNvSpPr txBox="1"/>
          <p:nvPr/>
        </p:nvSpPr>
        <p:spPr>
          <a:xfrm>
            <a:off x="3686830" y="5986874"/>
            <a:ext cx="2451538" cy="307777"/>
          </a:xfrm>
          <a:prstGeom prst="rect">
            <a:avLst/>
          </a:prstGeom>
          <a:solidFill>
            <a:schemeClr val="bg1"/>
          </a:solidFill>
        </p:spPr>
        <p:txBody>
          <a:bodyPr wrap="square" rtlCol="0">
            <a:spAutoFit/>
          </a:bodyPr>
          <a:lstStyle/>
          <a:p>
            <a:r>
              <a:rPr lang="en-US" sz="1400" dirty="0">
                <a:latin typeface="LM Roman 10" pitchFamily="2" charset="77"/>
              </a:rPr>
              <a:t>(Less light, More nutrients)</a:t>
            </a:r>
          </a:p>
        </p:txBody>
      </p:sp>
      <p:sp>
        <p:nvSpPr>
          <p:cNvPr id="32" name="TextBox 31">
            <a:extLst>
              <a:ext uri="{FF2B5EF4-FFF2-40B4-BE49-F238E27FC236}">
                <a16:creationId xmlns:a16="http://schemas.microsoft.com/office/drawing/2014/main" id="{7D4F51D7-3C20-E242-B635-8084C613F3D8}"/>
              </a:ext>
            </a:extLst>
          </p:cNvPr>
          <p:cNvSpPr txBox="1"/>
          <p:nvPr/>
        </p:nvSpPr>
        <p:spPr>
          <a:xfrm>
            <a:off x="3977583" y="5705920"/>
            <a:ext cx="1752986" cy="369332"/>
          </a:xfrm>
          <a:prstGeom prst="rect">
            <a:avLst/>
          </a:prstGeom>
          <a:solidFill>
            <a:schemeClr val="bg1"/>
          </a:solidFill>
        </p:spPr>
        <p:txBody>
          <a:bodyPr wrap="square" rtlCol="0">
            <a:spAutoFit/>
          </a:bodyPr>
          <a:lstStyle/>
          <a:p>
            <a:r>
              <a:rPr lang="en-US" dirty="0">
                <a:latin typeface="LM Roman 10" pitchFamily="2" charset="77"/>
              </a:rPr>
              <a:t>Deeper MLDS</a:t>
            </a:r>
          </a:p>
        </p:txBody>
      </p:sp>
      <p:sp>
        <p:nvSpPr>
          <p:cNvPr id="36" name="TextBox 35">
            <a:extLst>
              <a:ext uri="{FF2B5EF4-FFF2-40B4-BE49-F238E27FC236}">
                <a16:creationId xmlns:a16="http://schemas.microsoft.com/office/drawing/2014/main" id="{A07D1CAF-424F-4146-B7AF-FA757A9E1231}"/>
              </a:ext>
            </a:extLst>
          </p:cNvPr>
          <p:cNvSpPr txBox="1"/>
          <p:nvPr/>
        </p:nvSpPr>
        <p:spPr>
          <a:xfrm>
            <a:off x="3728722" y="5327538"/>
            <a:ext cx="2451538" cy="307777"/>
          </a:xfrm>
          <a:prstGeom prst="rect">
            <a:avLst/>
          </a:prstGeom>
          <a:solidFill>
            <a:schemeClr val="bg1"/>
          </a:solidFill>
        </p:spPr>
        <p:txBody>
          <a:bodyPr wrap="square" rtlCol="0">
            <a:spAutoFit/>
          </a:bodyPr>
          <a:lstStyle/>
          <a:p>
            <a:r>
              <a:rPr lang="en-US" sz="1400" dirty="0">
                <a:latin typeface="LM Roman 10" pitchFamily="2" charset="77"/>
              </a:rPr>
              <a:t>(less light, more nutrients)</a:t>
            </a:r>
          </a:p>
        </p:txBody>
      </p:sp>
      <p:sp>
        <p:nvSpPr>
          <p:cNvPr id="37" name="TextBox 36">
            <a:extLst>
              <a:ext uri="{FF2B5EF4-FFF2-40B4-BE49-F238E27FC236}">
                <a16:creationId xmlns:a16="http://schemas.microsoft.com/office/drawing/2014/main" id="{09CAC3AF-412E-D643-990F-E798ADA7BA8E}"/>
              </a:ext>
            </a:extLst>
          </p:cNvPr>
          <p:cNvSpPr txBox="1"/>
          <p:nvPr/>
        </p:nvSpPr>
        <p:spPr>
          <a:xfrm>
            <a:off x="3825183" y="5046538"/>
            <a:ext cx="2057786" cy="369332"/>
          </a:xfrm>
          <a:prstGeom prst="rect">
            <a:avLst/>
          </a:prstGeom>
          <a:solidFill>
            <a:schemeClr val="bg1"/>
          </a:solidFill>
        </p:spPr>
        <p:txBody>
          <a:bodyPr wrap="square" rtlCol="0">
            <a:spAutoFit/>
          </a:bodyPr>
          <a:lstStyle/>
          <a:p>
            <a:r>
              <a:rPr lang="en-US" dirty="0">
                <a:latin typeface="LM Roman 10" pitchFamily="2" charset="77"/>
              </a:rPr>
              <a:t>More Anticyclones</a:t>
            </a:r>
          </a:p>
        </p:txBody>
      </p:sp>
    </p:spTree>
    <p:extLst>
      <p:ext uri="{BB962C8B-B14F-4D97-AF65-F5344CB8AC3E}">
        <p14:creationId xmlns:p14="http://schemas.microsoft.com/office/powerpoint/2010/main" val="3686597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DE1BA04-CDB4-8E46-9D88-AAAFD25FCC9E}"/>
              </a:ext>
            </a:extLst>
          </p:cNvPr>
          <p:cNvPicPr>
            <a:picLocks noChangeAspect="1"/>
          </p:cNvPicPr>
          <p:nvPr/>
        </p:nvPicPr>
        <p:blipFill rotWithShape="1">
          <a:blip r:embed="rId3"/>
          <a:srcRect b="47102"/>
          <a:stretch/>
        </p:blipFill>
        <p:spPr>
          <a:xfrm>
            <a:off x="2101351" y="803665"/>
            <a:ext cx="5246097" cy="3046928"/>
          </a:xfrm>
          <a:prstGeom prst="rect">
            <a:avLst/>
          </a:prstGeom>
        </p:spPr>
      </p:pic>
      <p:sp>
        <p:nvSpPr>
          <p:cNvPr id="17" name="Title 1">
            <a:extLst>
              <a:ext uri="{FF2B5EF4-FFF2-40B4-BE49-F238E27FC236}">
                <a16:creationId xmlns:a16="http://schemas.microsoft.com/office/drawing/2014/main" id="{CB2FD9E8-5A45-2248-88C4-9C5E62A1E8A1}"/>
              </a:ext>
            </a:extLst>
          </p:cNvPr>
          <p:cNvSpPr txBox="1">
            <a:spLocks/>
          </p:cNvSpPr>
          <p:nvPr/>
        </p:nvSpPr>
        <p:spPr>
          <a:xfrm>
            <a:off x="887832" y="152878"/>
            <a:ext cx="10416336" cy="689313"/>
          </a:xfrm>
          <a:prstGeom prst="rect">
            <a:avLst/>
          </a:prstGeom>
          <a:solidFill>
            <a:schemeClr val="accent3">
              <a:lumMod val="40000"/>
              <a:lumOff val="60000"/>
            </a:schemeClr>
          </a:solidFill>
          <a:ln w="28575" cap="flat" cmpd="sng" algn="ctr">
            <a:solidFill>
              <a:schemeClr val="accent1">
                <a:lumMod val="60000"/>
                <a:lumOff val="40000"/>
              </a:schemeClr>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4000" dirty="0">
                <a:latin typeface="LM Roman 10" pitchFamily="2" charset="77"/>
              </a:rPr>
              <a:t>3. Analysis in Climate Pathways</a:t>
            </a:r>
          </a:p>
        </p:txBody>
      </p:sp>
      <p:graphicFrame>
        <p:nvGraphicFramePr>
          <p:cNvPr id="5" name="Chart 4">
            <a:extLst>
              <a:ext uri="{FF2B5EF4-FFF2-40B4-BE49-F238E27FC236}">
                <a16:creationId xmlns:a16="http://schemas.microsoft.com/office/drawing/2014/main" id="{6AB8E0D6-F697-CE4D-9C99-07CE7D9061AF}"/>
              </a:ext>
            </a:extLst>
          </p:cNvPr>
          <p:cNvGraphicFramePr/>
          <p:nvPr/>
        </p:nvGraphicFramePr>
        <p:xfrm>
          <a:off x="6638930" y="1058809"/>
          <a:ext cx="6377709" cy="4454622"/>
        </p:xfrm>
        <a:graphic>
          <a:graphicData uri="http://schemas.openxmlformats.org/drawingml/2006/chart">
            <c:chart xmlns:c="http://schemas.openxmlformats.org/drawingml/2006/chart" xmlns:r="http://schemas.openxmlformats.org/officeDocument/2006/relationships" r:id="rId4"/>
          </a:graphicData>
        </a:graphic>
      </p:graphicFrame>
      <p:sp>
        <p:nvSpPr>
          <p:cNvPr id="9" name="Oval 8">
            <a:extLst>
              <a:ext uri="{FF2B5EF4-FFF2-40B4-BE49-F238E27FC236}">
                <a16:creationId xmlns:a16="http://schemas.microsoft.com/office/drawing/2014/main" id="{96546215-1DD1-374C-B69C-B28FFFBAE2ED}"/>
              </a:ext>
            </a:extLst>
          </p:cNvPr>
          <p:cNvSpPr>
            <a:spLocks noChangeAspect="1"/>
          </p:cNvSpPr>
          <p:nvPr/>
        </p:nvSpPr>
        <p:spPr>
          <a:xfrm rot="21240249">
            <a:off x="9483304" y="3009582"/>
            <a:ext cx="940058" cy="9384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23516BFC-4128-A44E-BED6-E064242C5CAF}"/>
              </a:ext>
            </a:extLst>
          </p:cNvPr>
          <p:cNvSpPr>
            <a:spLocks noChangeAspect="1"/>
          </p:cNvSpPr>
          <p:nvPr/>
        </p:nvSpPr>
        <p:spPr>
          <a:xfrm rot="21240249">
            <a:off x="9480804" y="3007082"/>
            <a:ext cx="940058" cy="938437"/>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2DC52ABF-6297-564D-B267-782D35437759}"/>
              </a:ext>
            </a:extLst>
          </p:cNvPr>
          <p:cNvCxnSpPr/>
          <p:nvPr/>
        </p:nvCxnSpPr>
        <p:spPr>
          <a:xfrm>
            <a:off x="4797286" y="4147933"/>
            <a:ext cx="0" cy="25510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E7640A9-327C-F747-A2AB-F035E70FAC87}"/>
              </a:ext>
            </a:extLst>
          </p:cNvPr>
          <p:cNvCxnSpPr>
            <a:cxnSpLocks/>
          </p:cNvCxnSpPr>
          <p:nvPr/>
        </p:nvCxnSpPr>
        <p:spPr>
          <a:xfrm>
            <a:off x="2438400" y="4147934"/>
            <a:ext cx="49090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049D167-B8A9-9649-B9BF-E7FC782A838C}"/>
              </a:ext>
            </a:extLst>
          </p:cNvPr>
          <p:cNvSpPr txBox="1"/>
          <p:nvPr/>
        </p:nvSpPr>
        <p:spPr>
          <a:xfrm>
            <a:off x="4227442" y="3963266"/>
            <a:ext cx="1232451" cy="369332"/>
          </a:xfrm>
          <a:prstGeom prst="rect">
            <a:avLst/>
          </a:prstGeom>
          <a:solidFill>
            <a:schemeClr val="bg1"/>
          </a:solidFill>
        </p:spPr>
        <p:txBody>
          <a:bodyPr wrap="square" rtlCol="0">
            <a:spAutoFit/>
          </a:bodyPr>
          <a:lstStyle/>
          <a:p>
            <a:r>
              <a:rPr lang="en-US" dirty="0">
                <a:latin typeface="LM Roman 10" pitchFamily="2" charset="77"/>
              </a:rPr>
              <a:t>Attributes</a:t>
            </a:r>
          </a:p>
        </p:txBody>
      </p:sp>
      <p:sp>
        <p:nvSpPr>
          <p:cNvPr id="19" name="TextBox 18">
            <a:extLst>
              <a:ext uri="{FF2B5EF4-FFF2-40B4-BE49-F238E27FC236}">
                <a16:creationId xmlns:a16="http://schemas.microsoft.com/office/drawing/2014/main" id="{FA38EF8B-5B4E-EA40-B607-F8148EF463C2}"/>
              </a:ext>
            </a:extLst>
          </p:cNvPr>
          <p:cNvSpPr txBox="1"/>
          <p:nvPr/>
        </p:nvSpPr>
        <p:spPr>
          <a:xfrm>
            <a:off x="5068750" y="4214853"/>
            <a:ext cx="2623930"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LM Roman 10" pitchFamily="2" charset="77"/>
              </a:rPr>
              <a:t>Slower Max Division</a:t>
            </a:r>
          </a:p>
          <a:p>
            <a:pPr marL="285750" indent="-285750">
              <a:buFont typeface="Arial" panose="020B0604020202020204" pitchFamily="34" charset="0"/>
              <a:buChar char="•"/>
            </a:pPr>
            <a:endParaRPr lang="en-US" dirty="0">
              <a:latin typeface="LM Roman 10" pitchFamily="2" charset="77"/>
            </a:endParaRPr>
          </a:p>
          <a:p>
            <a:pPr marL="285750" indent="-285750">
              <a:buFont typeface="Arial" panose="020B0604020202020204" pitchFamily="34" charset="0"/>
              <a:buChar char="•"/>
            </a:pPr>
            <a:r>
              <a:rPr lang="en-US" dirty="0">
                <a:latin typeface="LM Roman 10" pitchFamily="2" charset="77"/>
              </a:rPr>
              <a:t>Higher Nutrient Requirements</a:t>
            </a:r>
          </a:p>
          <a:p>
            <a:pPr marL="285750" indent="-285750">
              <a:buFont typeface="Arial" panose="020B0604020202020204" pitchFamily="34" charset="0"/>
              <a:buChar char="•"/>
            </a:pPr>
            <a:endParaRPr lang="en-US" dirty="0">
              <a:latin typeface="LM Roman 10" pitchFamily="2" charset="77"/>
            </a:endParaRPr>
          </a:p>
          <a:p>
            <a:pPr marL="285750" indent="-285750">
              <a:buFont typeface="Arial" panose="020B0604020202020204" pitchFamily="34" charset="0"/>
              <a:buChar char="•"/>
            </a:pPr>
            <a:r>
              <a:rPr lang="en-US" dirty="0">
                <a:latin typeface="LM Roman 10" pitchFamily="2" charset="77"/>
              </a:rPr>
              <a:t>Lower Light Requirements</a:t>
            </a:r>
          </a:p>
          <a:p>
            <a:pPr marL="285750" indent="-285750">
              <a:buFont typeface="Arial" panose="020B0604020202020204" pitchFamily="34" charset="0"/>
              <a:buChar char="•"/>
            </a:pPr>
            <a:endParaRPr lang="en-US" dirty="0">
              <a:latin typeface="LM Roman 10" pitchFamily="2" charset="77"/>
            </a:endParaRPr>
          </a:p>
          <a:p>
            <a:pPr marL="285750" indent="-285750">
              <a:buFont typeface="Arial" panose="020B0604020202020204" pitchFamily="34" charset="0"/>
              <a:buChar char="•"/>
            </a:pPr>
            <a:r>
              <a:rPr lang="en-US" dirty="0">
                <a:latin typeface="LM Roman 10" pitchFamily="2" charset="77"/>
              </a:rPr>
              <a:t>Grazed Slower</a:t>
            </a:r>
          </a:p>
        </p:txBody>
      </p:sp>
      <p:sp>
        <p:nvSpPr>
          <p:cNvPr id="23" name="TextBox 22">
            <a:extLst>
              <a:ext uri="{FF2B5EF4-FFF2-40B4-BE49-F238E27FC236}">
                <a16:creationId xmlns:a16="http://schemas.microsoft.com/office/drawing/2014/main" id="{CA4F0CC9-3101-E34B-B554-07A51964E170}"/>
              </a:ext>
            </a:extLst>
          </p:cNvPr>
          <p:cNvSpPr txBox="1"/>
          <p:nvPr/>
        </p:nvSpPr>
        <p:spPr>
          <a:xfrm>
            <a:off x="2219737" y="4205984"/>
            <a:ext cx="2623930"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LM Roman 10" pitchFamily="2" charset="77"/>
              </a:rPr>
              <a:t>Faster Max Division</a:t>
            </a:r>
          </a:p>
          <a:p>
            <a:pPr marL="285750" indent="-285750">
              <a:buFont typeface="Arial" panose="020B0604020202020204" pitchFamily="34" charset="0"/>
              <a:buChar char="•"/>
            </a:pPr>
            <a:endParaRPr lang="en-US" dirty="0">
              <a:latin typeface="LM Roman 10" pitchFamily="2" charset="77"/>
            </a:endParaRPr>
          </a:p>
          <a:p>
            <a:pPr marL="285750" indent="-285750">
              <a:buFont typeface="Arial" panose="020B0604020202020204" pitchFamily="34" charset="0"/>
              <a:buChar char="•"/>
            </a:pPr>
            <a:r>
              <a:rPr lang="en-US" dirty="0">
                <a:latin typeface="LM Roman 10" pitchFamily="2" charset="77"/>
              </a:rPr>
              <a:t>Lower Nutrient Requirements</a:t>
            </a:r>
          </a:p>
          <a:p>
            <a:pPr marL="285750" indent="-285750">
              <a:buFont typeface="Arial" panose="020B0604020202020204" pitchFamily="34" charset="0"/>
              <a:buChar char="•"/>
            </a:pPr>
            <a:endParaRPr lang="en-US" dirty="0">
              <a:latin typeface="LM Roman 10" pitchFamily="2" charset="77"/>
            </a:endParaRPr>
          </a:p>
          <a:p>
            <a:pPr marL="285750" indent="-285750">
              <a:buFont typeface="Arial" panose="020B0604020202020204" pitchFamily="34" charset="0"/>
              <a:buChar char="•"/>
            </a:pPr>
            <a:r>
              <a:rPr lang="en-US" dirty="0">
                <a:latin typeface="LM Roman 10" pitchFamily="2" charset="77"/>
              </a:rPr>
              <a:t>Higher Light Requirements</a:t>
            </a:r>
          </a:p>
          <a:p>
            <a:pPr marL="285750" indent="-285750">
              <a:buFont typeface="Arial" panose="020B0604020202020204" pitchFamily="34" charset="0"/>
              <a:buChar char="•"/>
            </a:pPr>
            <a:endParaRPr lang="en-US" dirty="0">
              <a:latin typeface="LM Roman 10" pitchFamily="2" charset="77"/>
            </a:endParaRPr>
          </a:p>
          <a:p>
            <a:pPr marL="285750" indent="-285750">
              <a:buFont typeface="Arial" panose="020B0604020202020204" pitchFamily="34" charset="0"/>
              <a:buChar char="•"/>
            </a:pPr>
            <a:r>
              <a:rPr lang="en-US" dirty="0">
                <a:latin typeface="LM Roman 10" pitchFamily="2" charset="77"/>
              </a:rPr>
              <a:t>Grazed Faster</a:t>
            </a:r>
          </a:p>
        </p:txBody>
      </p:sp>
    </p:spTree>
    <p:extLst>
      <p:ext uri="{BB962C8B-B14F-4D97-AF65-F5344CB8AC3E}">
        <p14:creationId xmlns:p14="http://schemas.microsoft.com/office/powerpoint/2010/main" val="900802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B2FD9E8-5A45-2248-88C4-9C5E62A1E8A1}"/>
              </a:ext>
            </a:extLst>
          </p:cNvPr>
          <p:cNvSpPr txBox="1">
            <a:spLocks/>
          </p:cNvSpPr>
          <p:nvPr/>
        </p:nvSpPr>
        <p:spPr>
          <a:xfrm>
            <a:off x="887832" y="152878"/>
            <a:ext cx="10416336" cy="689313"/>
          </a:xfrm>
          <a:prstGeom prst="rect">
            <a:avLst/>
          </a:prstGeom>
          <a:solidFill>
            <a:schemeClr val="accent3">
              <a:lumMod val="40000"/>
              <a:lumOff val="60000"/>
            </a:schemeClr>
          </a:solidFill>
          <a:ln w="28575" cap="flat" cmpd="sng" algn="ctr">
            <a:solidFill>
              <a:schemeClr val="accent1">
                <a:lumMod val="60000"/>
                <a:lumOff val="40000"/>
              </a:schemeClr>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4000" dirty="0">
                <a:latin typeface="LM Roman 10" pitchFamily="2" charset="77"/>
              </a:rPr>
              <a:t>3. Analysis in Climate Pathways</a:t>
            </a:r>
          </a:p>
        </p:txBody>
      </p:sp>
      <p:graphicFrame>
        <p:nvGraphicFramePr>
          <p:cNvPr id="5" name="Chart 4">
            <a:extLst>
              <a:ext uri="{FF2B5EF4-FFF2-40B4-BE49-F238E27FC236}">
                <a16:creationId xmlns:a16="http://schemas.microsoft.com/office/drawing/2014/main" id="{6AB8E0D6-F697-CE4D-9C99-07CE7D9061AF}"/>
              </a:ext>
            </a:extLst>
          </p:cNvPr>
          <p:cNvGraphicFramePr/>
          <p:nvPr/>
        </p:nvGraphicFramePr>
        <p:xfrm>
          <a:off x="6638930" y="1058809"/>
          <a:ext cx="6377709" cy="445462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DF613B6D-CA3A-924C-B422-B70B901F9183}"/>
              </a:ext>
            </a:extLst>
          </p:cNvPr>
          <p:cNvSpPr txBox="1"/>
          <p:nvPr/>
        </p:nvSpPr>
        <p:spPr>
          <a:xfrm>
            <a:off x="9259803" y="945457"/>
            <a:ext cx="1387060" cy="477054"/>
          </a:xfrm>
          <a:prstGeom prst="rect">
            <a:avLst/>
          </a:prstGeom>
          <a:noFill/>
        </p:spPr>
        <p:txBody>
          <a:bodyPr wrap="square" rtlCol="0">
            <a:spAutoFit/>
          </a:bodyPr>
          <a:lstStyle/>
          <a:p>
            <a:r>
              <a:rPr lang="en-US" sz="2500" dirty="0">
                <a:latin typeface="LM Roman 10" pitchFamily="2" charset="77"/>
              </a:rPr>
              <a:t>Grazing</a:t>
            </a:r>
          </a:p>
        </p:txBody>
      </p:sp>
      <p:sp>
        <p:nvSpPr>
          <p:cNvPr id="9" name="Oval 8">
            <a:extLst>
              <a:ext uri="{FF2B5EF4-FFF2-40B4-BE49-F238E27FC236}">
                <a16:creationId xmlns:a16="http://schemas.microsoft.com/office/drawing/2014/main" id="{96546215-1DD1-374C-B69C-B28FFFBAE2ED}"/>
              </a:ext>
            </a:extLst>
          </p:cNvPr>
          <p:cNvSpPr>
            <a:spLocks noChangeAspect="1"/>
          </p:cNvSpPr>
          <p:nvPr/>
        </p:nvSpPr>
        <p:spPr>
          <a:xfrm rot="21240249">
            <a:off x="9483304" y="3009582"/>
            <a:ext cx="940058" cy="9384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23516BFC-4128-A44E-BED6-E064242C5CAF}"/>
              </a:ext>
            </a:extLst>
          </p:cNvPr>
          <p:cNvSpPr>
            <a:spLocks noChangeAspect="1"/>
          </p:cNvSpPr>
          <p:nvPr/>
        </p:nvSpPr>
        <p:spPr>
          <a:xfrm rot="21240249">
            <a:off x="9480804" y="3007082"/>
            <a:ext cx="940058" cy="938437"/>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F222CA29-ED3B-A040-92C3-D0C26FF97258}"/>
              </a:ext>
            </a:extLst>
          </p:cNvPr>
          <p:cNvCxnSpPr/>
          <p:nvPr/>
        </p:nvCxnSpPr>
        <p:spPr>
          <a:xfrm>
            <a:off x="4797286" y="4147933"/>
            <a:ext cx="0" cy="25510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133D9CA-1098-0C4D-91D1-FD46848BEB3F}"/>
              </a:ext>
            </a:extLst>
          </p:cNvPr>
          <p:cNvCxnSpPr>
            <a:cxnSpLocks/>
          </p:cNvCxnSpPr>
          <p:nvPr/>
        </p:nvCxnSpPr>
        <p:spPr>
          <a:xfrm>
            <a:off x="2438400" y="4147934"/>
            <a:ext cx="49090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F817CF6-9E42-9248-ACF8-0C64C8F8B6E4}"/>
              </a:ext>
            </a:extLst>
          </p:cNvPr>
          <p:cNvSpPr txBox="1"/>
          <p:nvPr/>
        </p:nvSpPr>
        <p:spPr>
          <a:xfrm>
            <a:off x="4227442" y="3963266"/>
            <a:ext cx="1232451" cy="369332"/>
          </a:xfrm>
          <a:prstGeom prst="rect">
            <a:avLst/>
          </a:prstGeom>
          <a:solidFill>
            <a:schemeClr val="bg1"/>
          </a:solidFill>
        </p:spPr>
        <p:txBody>
          <a:bodyPr wrap="square" rtlCol="0">
            <a:spAutoFit/>
          </a:bodyPr>
          <a:lstStyle/>
          <a:p>
            <a:r>
              <a:rPr lang="en-US" dirty="0">
                <a:latin typeface="LM Roman 10" pitchFamily="2" charset="77"/>
              </a:rPr>
              <a:t>Attributes</a:t>
            </a:r>
          </a:p>
        </p:txBody>
      </p:sp>
      <p:sp>
        <p:nvSpPr>
          <p:cNvPr id="18" name="TextBox 17">
            <a:extLst>
              <a:ext uri="{FF2B5EF4-FFF2-40B4-BE49-F238E27FC236}">
                <a16:creationId xmlns:a16="http://schemas.microsoft.com/office/drawing/2014/main" id="{7EB5B170-C2C3-1349-A53D-C51B0303E6A1}"/>
              </a:ext>
            </a:extLst>
          </p:cNvPr>
          <p:cNvSpPr txBox="1"/>
          <p:nvPr/>
        </p:nvSpPr>
        <p:spPr>
          <a:xfrm>
            <a:off x="2219737" y="4205984"/>
            <a:ext cx="2623930"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LM Roman 10" pitchFamily="2" charset="77"/>
              </a:rPr>
              <a:t>Consume Smaller Phytoplankton </a:t>
            </a:r>
          </a:p>
          <a:p>
            <a:pPr marL="285750" indent="-285750">
              <a:buFont typeface="Arial" panose="020B0604020202020204" pitchFamily="34" charset="0"/>
              <a:buChar char="•"/>
            </a:pPr>
            <a:endParaRPr lang="en-US" dirty="0">
              <a:latin typeface="LM Roman 10" pitchFamily="2" charset="77"/>
            </a:endParaRPr>
          </a:p>
          <a:p>
            <a:pPr marL="285750" indent="-285750">
              <a:buFont typeface="Arial" panose="020B0604020202020204" pitchFamily="34" charset="0"/>
              <a:buChar char="•"/>
            </a:pPr>
            <a:r>
              <a:rPr lang="en-US" dirty="0">
                <a:latin typeface="LM Roman 10" pitchFamily="2" charset="77"/>
              </a:rPr>
              <a:t>Graze Faster</a:t>
            </a:r>
          </a:p>
          <a:p>
            <a:endParaRPr lang="en-US" dirty="0">
              <a:latin typeface="LM Roman 10" pitchFamily="2" charset="77"/>
            </a:endParaRPr>
          </a:p>
          <a:p>
            <a:pPr marL="285750" indent="-285750">
              <a:buFont typeface="Arial" panose="020B0604020202020204" pitchFamily="34" charset="0"/>
              <a:buChar char="•"/>
            </a:pPr>
            <a:r>
              <a:rPr lang="en-US" dirty="0">
                <a:latin typeface="LM Roman 10" pitchFamily="2" charset="77"/>
              </a:rPr>
              <a:t>Not Motile</a:t>
            </a:r>
          </a:p>
          <a:p>
            <a:pPr marL="285750" indent="-285750">
              <a:buFont typeface="Arial" panose="020B0604020202020204" pitchFamily="34" charset="0"/>
              <a:buChar char="•"/>
            </a:pPr>
            <a:endParaRPr lang="en-US" dirty="0">
              <a:latin typeface="LM Roman 10" pitchFamily="2" charset="77"/>
            </a:endParaRPr>
          </a:p>
          <a:p>
            <a:pPr marL="285750" indent="-285750">
              <a:buFont typeface="Arial" panose="020B0604020202020204" pitchFamily="34" charset="0"/>
              <a:buChar char="•"/>
            </a:pPr>
            <a:r>
              <a:rPr lang="en-US" dirty="0">
                <a:latin typeface="LM Roman 10" pitchFamily="2" charset="77"/>
              </a:rPr>
              <a:t>Low Carbon Content</a:t>
            </a:r>
          </a:p>
          <a:p>
            <a:endParaRPr lang="en-US" dirty="0">
              <a:latin typeface="LM Roman 10" pitchFamily="2" charset="77"/>
            </a:endParaRPr>
          </a:p>
        </p:txBody>
      </p:sp>
      <p:sp>
        <p:nvSpPr>
          <p:cNvPr id="19" name="TextBox 18">
            <a:extLst>
              <a:ext uri="{FF2B5EF4-FFF2-40B4-BE49-F238E27FC236}">
                <a16:creationId xmlns:a16="http://schemas.microsoft.com/office/drawing/2014/main" id="{04D2284C-C45B-8742-B101-868A8F0B286A}"/>
              </a:ext>
            </a:extLst>
          </p:cNvPr>
          <p:cNvSpPr txBox="1"/>
          <p:nvPr/>
        </p:nvSpPr>
        <p:spPr>
          <a:xfrm>
            <a:off x="4892924" y="4187204"/>
            <a:ext cx="3880015" cy="286232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LM Roman 10" pitchFamily="2" charset="77"/>
              </a:rPr>
              <a:t>Consume Large </a:t>
            </a:r>
          </a:p>
          <a:p>
            <a:r>
              <a:rPr lang="en-US" dirty="0">
                <a:latin typeface="LM Roman 10" pitchFamily="2" charset="77"/>
              </a:rPr>
              <a:t>    Phytoplankton </a:t>
            </a:r>
          </a:p>
          <a:p>
            <a:pPr marL="285750" indent="-285750">
              <a:buFont typeface="Arial" panose="020B0604020202020204" pitchFamily="34" charset="0"/>
              <a:buChar char="•"/>
            </a:pPr>
            <a:endParaRPr lang="en-US" dirty="0">
              <a:latin typeface="LM Roman 10" pitchFamily="2" charset="77"/>
            </a:endParaRPr>
          </a:p>
          <a:p>
            <a:pPr marL="285750" indent="-285750">
              <a:buFont typeface="Arial" panose="020B0604020202020204" pitchFamily="34" charset="0"/>
              <a:buChar char="•"/>
            </a:pPr>
            <a:r>
              <a:rPr lang="en-US" dirty="0">
                <a:latin typeface="LM Roman 10" pitchFamily="2" charset="77"/>
              </a:rPr>
              <a:t>Graze Slower</a:t>
            </a:r>
          </a:p>
          <a:p>
            <a:endParaRPr lang="en-US" dirty="0">
              <a:latin typeface="LM Roman 10" pitchFamily="2" charset="77"/>
            </a:endParaRPr>
          </a:p>
          <a:p>
            <a:pPr marL="285750" indent="-285750">
              <a:buFont typeface="Arial" panose="020B0604020202020204" pitchFamily="34" charset="0"/>
              <a:buChar char="•"/>
            </a:pPr>
            <a:r>
              <a:rPr lang="en-US" dirty="0">
                <a:latin typeface="LM Roman 10" pitchFamily="2" charset="77"/>
              </a:rPr>
              <a:t>Motile </a:t>
            </a:r>
          </a:p>
          <a:p>
            <a:pPr marL="285750" indent="-285750">
              <a:buFont typeface="Arial" panose="020B0604020202020204" pitchFamily="34" charset="0"/>
              <a:buChar char="•"/>
            </a:pPr>
            <a:endParaRPr lang="en-US" dirty="0">
              <a:latin typeface="LM Roman 10" pitchFamily="2" charset="77"/>
            </a:endParaRPr>
          </a:p>
          <a:p>
            <a:pPr marL="285750" indent="-285750">
              <a:buFont typeface="Arial" panose="020B0604020202020204" pitchFamily="34" charset="0"/>
              <a:buChar char="•"/>
            </a:pPr>
            <a:r>
              <a:rPr lang="en-US" dirty="0">
                <a:latin typeface="LM Roman 10" pitchFamily="2" charset="77"/>
              </a:rPr>
              <a:t>High Carbon Content (Calcium Carbonate Shells)</a:t>
            </a:r>
          </a:p>
          <a:p>
            <a:endParaRPr lang="en-US" dirty="0">
              <a:latin typeface="LM Roman 10" pitchFamily="2" charset="77"/>
            </a:endParaRPr>
          </a:p>
        </p:txBody>
      </p:sp>
      <p:pic>
        <p:nvPicPr>
          <p:cNvPr id="20" name="Picture 19">
            <a:extLst>
              <a:ext uri="{FF2B5EF4-FFF2-40B4-BE49-F238E27FC236}">
                <a16:creationId xmlns:a16="http://schemas.microsoft.com/office/drawing/2014/main" id="{B25E4361-788A-0644-BE64-A4336D1853B6}"/>
              </a:ext>
            </a:extLst>
          </p:cNvPr>
          <p:cNvPicPr>
            <a:picLocks noChangeAspect="1"/>
          </p:cNvPicPr>
          <p:nvPr/>
        </p:nvPicPr>
        <p:blipFill rotWithShape="1">
          <a:blip r:embed="rId5"/>
          <a:srcRect t="52898"/>
          <a:stretch/>
        </p:blipFill>
        <p:spPr>
          <a:xfrm>
            <a:off x="2101351" y="1038401"/>
            <a:ext cx="5246097" cy="2713072"/>
          </a:xfrm>
          <a:prstGeom prst="rect">
            <a:avLst/>
          </a:prstGeom>
        </p:spPr>
      </p:pic>
      <p:pic>
        <p:nvPicPr>
          <p:cNvPr id="15" name="Picture 14">
            <a:extLst>
              <a:ext uri="{FF2B5EF4-FFF2-40B4-BE49-F238E27FC236}">
                <a16:creationId xmlns:a16="http://schemas.microsoft.com/office/drawing/2014/main" id="{0AD9616E-F7E5-584B-BF7C-5409DEC9DFF1}"/>
              </a:ext>
            </a:extLst>
          </p:cNvPr>
          <p:cNvPicPr>
            <a:picLocks noChangeAspect="1"/>
          </p:cNvPicPr>
          <p:nvPr/>
        </p:nvPicPr>
        <p:blipFill rotWithShape="1">
          <a:blip r:embed="rId6"/>
          <a:srcRect t="52057" b="19478"/>
          <a:stretch/>
        </p:blipFill>
        <p:spPr>
          <a:xfrm>
            <a:off x="2009636" y="980353"/>
            <a:ext cx="5367865" cy="1638242"/>
          </a:xfrm>
          <a:prstGeom prst="rect">
            <a:avLst/>
          </a:prstGeom>
        </p:spPr>
      </p:pic>
      <p:sp>
        <p:nvSpPr>
          <p:cNvPr id="2" name="Rectangle 1">
            <a:extLst>
              <a:ext uri="{FF2B5EF4-FFF2-40B4-BE49-F238E27FC236}">
                <a16:creationId xmlns:a16="http://schemas.microsoft.com/office/drawing/2014/main" id="{F013A683-4F74-A940-BD28-F8391013E21A}"/>
              </a:ext>
            </a:extLst>
          </p:cNvPr>
          <p:cNvSpPr/>
          <p:nvPr/>
        </p:nvSpPr>
        <p:spPr>
          <a:xfrm>
            <a:off x="2438400" y="5033554"/>
            <a:ext cx="4909043" cy="389900"/>
          </a:xfrm>
          <a:prstGeom prst="rect">
            <a:avLst/>
          </a:prstGeom>
          <a:solidFill>
            <a:srgbClr val="FF0000">
              <a:alpha val="1764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0549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B5F1A0-FD05-A94B-A2C2-A5D16127E245}"/>
              </a:ext>
            </a:extLst>
          </p:cNvPr>
          <p:cNvPicPr>
            <a:picLocks noChangeAspect="1"/>
          </p:cNvPicPr>
          <p:nvPr/>
        </p:nvPicPr>
        <p:blipFill>
          <a:blip r:embed="rId2"/>
          <a:stretch>
            <a:fillRect/>
          </a:stretch>
        </p:blipFill>
        <p:spPr>
          <a:xfrm>
            <a:off x="887832" y="842191"/>
            <a:ext cx="5575300" cy="5977795"/>
          </a:xfrm>
          <a:prstGeom prst="rect">
            <a:avLst/>
          </a:prstGeom>
        </p:spPr>
      </p:pic>
      <p:sp>
        <p:nvSpPr>
          <p:cNvPr id="5" name="Title 1">
            <a:extLst>
              <a:ext uri="{FF2B5EF4-FFF2-40B4-BE49-F238E27FC236}">
                <a16:creationId xmlns:a16="http://schemas.microsoft.com/office/drawing/2014/main" id="{3C624D4C-F0AF-4C48-AEC2-ABD5169DEF0B}"/>
              </a:ext>
            </a:extLst>
          </p:cNvPr>
          <p:cNvSpPr txBox="1">
            <a:spLocks/>
          </p:cNvSpPr>
          <p:nvPr/>
        </p:nvSpPr>
        <p:spPr>
          <a:xfrm>
            <a:off x="887832" y="152878"/>
            <a:ext cx="10416336" cy="689313"/>
          </a:xfrm>
          <a:prstGeom prst="rect">
            <a:avLst/>
          </a:prstGeom>
          <a:solidFill>
            <a:schemeClr val="accent3">
              <a:lumMod val="40000"/>
              <a:lumOff val="60000"/>
            </a:schemeClr>
          </a:solidFill>
          <a:ln w="28575" cap="flat" cmpd="sng" algn="ctr">
            <a:solidFill>
              <a:schemeClr val="accent1">
                <a:lumMod val="60000"/>
                <a:lumOff val="40000"/>
              </a:schemeClr>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4000" dirty="0">
                <a:latin typeface="LM Roman 10" pitchFamily="2" charset="77"/>
              </a:rPr>
              <a:t>How do we get here?-Competition?</a:t>
            </a:r>
            <a:endParaRPr lang="en-US" sz="4000" b="1" dirty="0">
              <a:latin typeface="LM Roman 10" pitchFamily="2" charset="77"/>
            </a:endParaRPr>
          </a:p>
        </p:txBody>
      </p:sp>
      <p:pic>
        <p:nvPicPr>
          <p:cNvPr id="6" name="Picture 5">
            <a:extLst>
              <a:ext uri="{FF2B5EF4-FFF2-40B4-BE49-F238E27FC236}">
                <a16:creationId xmlns:a16="http://schemas.microsoft.com/office/drawing/2014/main" id="{3A5EDCE2-14D3-2145-9A0D-97F4B75A5DAB}"/>
              </a:ext>
            </a:extLst>
          </p:cNvPr>
          <p:cNvPicPr>
            <a:picLocks noChangeAspect="1"/>
          </p:cNvPicPr>
          <p:nvPr/>
        </p:nvPicPr>
        <p:blipFill>
          <a:blip r:embed="rId3"/>
          <a:stretch>
            <a:fillRect/>
          </a:stretch>
        </p:blipFill>
        <p:spPr>
          <a:xfrm>
            <a:off x="6463132" y="1341989"/>
            <a:ext cx="5610898" cy="4673820"/>
          </a:xfrm>
          <a:prstGeom prst="rect">
            <a:avLst/>
          </a:prstGeom>
        </p:spPr>
      </p:pic>
    </p:spTree>
    <p:extLst>
      <p:ext uri="{BB962C8B-B14F-4D97-AF65-F5344CB8AC3E}">
        <p14:creationId xmlns:p14="http://schemas.microsoft.com/office/powerpoint/2010/main" val="4181751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DCA101-F896-6B46-8922-D3BD3FA7290F}"/>
              </a:ext>
            </a:extLst>
          </p:cNvPr>
          <p:cNvSpPr txBox="1"/>
          <p:nvPr/>
        </p:nvSpPr>
        <p:spPr>
          <a:xfrm>
            <a:off x="8786191" y="5999602"/>
            <a:ext cx="3656765" cy="369332"/>
          </a:xfrm>
          <a:prstGeom prst="rect">
            <a:avLst/>
          </a:prstGeom>
          <a:noFill/>
        </p:spPr>
        <p:txBody>
          <a:bodyPr wrap="square" rtlCol="0">
            <a:spAutoFit/>
          </a:bodyPr>
          <a:lstStyle/>
          <a:p>
            <a:r>
              <a:rPr lang="en-US" i="1" dirty="0">
                <a:latin typeface="+mj-lt"/>
              </a:rPr>
              <a:t>Source: Steinberg &amp; Landry (2017)</a:t>
            </a:r>
          </a:p>
        </p:txBody>
      </p:sp>
      <p:sp>
        <p:nvSpPr>
          <p:cNvPr id="2" name="TextBox 1">
            <a:extLst>
              <a:ext uri="{FF2B5EF4-FFF2-40B4-BE49-F238E27FC236}">
                <a16:creationId xmlns:a16="http://schemas.microsoft.com/office/drawing/2014/main" id="{38D5FB8D-958C-9F4A-B35A-6FF1699C44FC}"/>
              </a:ext>
            </a:extLst>
          </p:cNvPr>
          <p:cNvSpPr txBox="1"/>
          <p:nvPr/>
        </p:nvSpPr>
        <p:spPr>
          <a:xfrm>
            <a:off x="1427750" y="1139712"/>
            <a:ext cx="4114616" cy="1107996"/>
          </a:xfrm>
          <a:prstGeom prst="rect">
            <a:avLst/>
          </a:prstGeom>
          <a:noFill/>
        </p:spPr>
        <p:txBody>
          <a:bodyPr wrap="square" rtlCol="0">
            <a:spAutoFit/>
          </a:bodyPr>
          <a:lstStyle/>
          <a:p>
            <a:r>
              <a:rPr lang="en-US" sz="1600" dirty="0">
                <a:latin typeface="LM Roman 10" pitchFamily="2" charset="77"/>
              </a:rPr>
              <a:t>Grazing dominates phytoplankton loss rates and the size of the biomass pool, indirectly regulating net primary production </a:t>
            </a:r>
            <a:r>
              <a:rPr lang="en-US" b="1" dirty="0">
                <a:latin typeface="LM Roman 10" pitchFamily="2" charset="77"/>
              </a:rPr>
              <a:t>(NPP)</a:t>
            </a:r>
            <a:r>
              <a:rPr lang="en-US" dirty="0">
                <a:latin typeface="LM Roman 10" pitchFamily="2" charset="77"/>
              </a:rPr>
              <a:t>.</a:t>
            </a:r>
          </a:p>
        </p:txBody>
      </p:sp>
      <p:sp>
        <p:nvSpPr>
          <p:cNvPr id="12" name="TextBox 11">
            <a:extLst>
              <a:ext uri="{FF2B5EF4-FFF2-40B4-BE49-F238E27FC236}">
                <a16:creationId xmlns:a16="http://schemas.microsoft.com/office/drawing/2014/main" id="{AA49D442-9D6B-F146-9741-A5D18D40350B}"/>
              </a:ext>
            </a:extLst>
          </p:cNvPr>
          <p:cNvSpPr txBox="1"/>
          <p:nvPr/>
        </p:nvSpPr>
        <p:spPr>
          <a:xfrm>
            <a:off x="1408096" y="3087884"/>
            <a:ext cx="4321820" cy="1200329"/>
          </a:xfrm>
          <a:prstGeom prst="rect">
            <a:avLst/>
          </a:prstGeom>
          <a:noFill/>
        </p:spPr>
        <p:txBody>
          <a:bodyPr wrap="square" rtlCol="0">
            <a:spAutoFit/>
          </a:bodyPr>
          <a:lstStyle/>
          <a:p>
            <a:r>
              <a:rPr lang="en-US" dirty="0">
                <a:latin typeface="LM Roman 10" pitchFamily="2" charset="77"/>
              </a:rPr>
              <a:t>The carbon lost to grazing is transferred to higher trophic levels directly regulating gross secondary production </a:t>
            </a:r>
            <a:r>
              <a:rPr lang="en-US" b="1" dirty="0">
                <a:latin typeface="LM Roman 10" pitchFamily="2" charset="77"/>
              </a:rPr>
              <a:t>(GSP)</a:t>
            </a:r>
            <a:r>
              <a:rPr lang="en-US" dirty="0">
                <a:latin typeface="LM Roman 10" pitchFamily="2" charset="77"/>
              </a:rPr>
              <a:t>.</a:t>
            </a:r>
          </a:p>
        </p:txBody>
      </p:sp>
      <p:sp>
        <p:nvSpPr>
          <p:cNvPr id="15" name="TextBox 14">
            <a:extLst>
              <a:ext uri="{FF2B5EF4-FFF2-40B4-BE49-F238E27FC236}">
                <a16:creationId xmlns:a16="http://schemas.microsoft.com/office/drawing/2014/main" id="{6E95E700-6280-A44B-87D8-D2EFA2439318}"/>
              </a:ext>
            </a:extLst>
          </p:cNvPr>
          <p:cNvSpPr txBox="1"/>
          <p:nvPr/>
        </p:nvSpPr>
        <p:spPr>
          <a:xfrm>
            <a:off x="1427750" y="4865533"/>
            <a:ext cx="4398242" cy="1200329"/>
          </a:xfrm>
          <a:prstGeom prst="rect">
            <a:avLst/>
          </a:prstGeom>
          <a:noFill/>
        </p:spPr>
        <p:txBody>
          <a:bodyPr wrap="square" rtlCol="0">
            <a:spAutoFit/>
          </a:bodyPr>
          <a:lstStyle/>
          <a:p>
            <a:r>
              <a:rPr lang="en-US" dirty="0">
                <a:latin typeface="LM Roman 10" pitchFamily="2" charset="77"/>
              </a:rPr>
              <a:t>This changes the way POC is distributed and transferred to depth via active and passive transport as export production </a:t>
            </a:r>
            <a:r>
              <a:rPr lang="en-US" b="1" dirty="0">
                <a:latin typeface="LM Roman 10" pitchFamily="2" charset="77"/>
              </a:rPr>
              <a:t>(EP)</a:t>
            </a:r>
            <a:r>
              <a:rPr lang="en-US" dirty="0">
                <a:latin typeface="LM Roman 10" pitchFamily="2" charset="77"/>
              </a:rPr>
              <a:t>.</a:t>
            </a:r>
          </a:p>
        </p:txBody>
      </p:sp>
      <p:sp>
        <p:nvSpPr>
          <p:cNvPr id="19" name="Right Arrow 18">
            <a:extLst>
              <a:ext uri="{FF2B5EF4-FFF2-40B4-BE49-F238E27FC236}">
                <a16:creationId xmlns:a16="http://schemas.microsoft.com/office/drawing/2014/main" id="{0C014216-EB68-7140-BF2A-3A6F4C904B1E}"/>
              </a:ext>
            </a:extLst>
          </p:cNvPr>
          <p:cNvSpPr/>
          <p:nvPr/>
        </p:nvSpPr>
        <p:spPr>
          <a:xfrm rot="5400000">
            <a:off x="682684" y="4231106"/>
            <a:ext cx="741607" cy="728870"/>
          </a:xfrm>
          <a:prstGeom prst="rightArrow">
            <a:avLst>
              <a:gd name="adj1" fmla="val 31799"/>
              <a:gd name="adj2" fmla="val 65540"/>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20" name="Right Arrow 19">
            <a:extLst>
              <a:ext uri="{FF2B5EF4-FFF2-40B4-BE49-F238E27FC236}">
                <a16:creationId xmlns:a16="http://schemas.microsoft.com/office/drawing/2014/main" id="{E0E728A3-B83A-3B47-BB27-EF89BBC54D8C}"/>
              </a:ext>
            </a:extLst>
          </p:cNvPr>
          <p:cNvSpPr/>
          <p:nvPr/>
        </p:nvSpPr>
        <p:spPr>
          <a:xfrm rot="5400000">
            <a:off x="718658" y="2336563"/>
            <a:ext cx="689313" cy="728870"/>
          </a:xfrm>
          <a:prstGeom prst="rightArrow">
            <a:avLst>
              <a:gd name="adj1" fmla="val 31799"/>
              <a:gd name="adj2" fmla="val 65540"/>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21" name="Title 1">
            <a:extLst>
              <a:ext uri="{FF2B5EF4-FFF2-40B4-BE49-F238E27FC236}">
                <a16:creationId xmlns:a16="http://schemas.microsoft.com/office/drawing/2014/main" id="{EFEA9CAD-E303-9046-A2F0-CC98D3E3E1D2}"/>
              </a:ext>
            </a:extLst>
          </p:cNvPr>
          <p:cNvSpPr txBox="1">
            <a:spLocks/>
          </p:cNvSpPr>
          <p:nvPr/>
        </p:nvSpPr>
        <p:spPr>
          <a:xfrm>
            <a:off x="887832" y="152878"/>
            <a:ext cx="10416336" cy="689313"/>
          </a:xfrm>
          <a:prstGeom prst="rect">
            <a:avLst/>
          </a:prstGeom>
          <a:solidFill>
            <a:schemeClr val="accent3">
              <a:lumMod val="40000"/>
              <a:lumOff val="60000"/>
            </a:schemeClr>
          </a:solidFill>
          <a:ln w="28575" cap="flat" cmpd="sng" algn="ctr">
            <a:solidFill>
              <a:schemeClr val="accent1">
                <a:lumMod val="60000"/>
                <a:lumOff val="40000"/>
              </a:schemeClr>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4000" dirty="0">
                <a:latin typeface="LM Roman 10" pitchFamily="2" charset="77"/>
              </a:rPr>
              <a:t>Grazing and the Marine Carbon Cycle</a:t>
            </a:r>
          </a:p>
        </p:txBody>
      </p:sp>
      <p:sp>
        <p:nvSpPr>
          <p:cNvPr id="22" name="TextBox 21">
            <a:extLst>
              <a:ext uri="{FF2B5EF4-FFF2-40B4-BE49-F238E27FC236}">
                <a16:creationId xmlns:a16="http://schemas.microsoft.com/office/drawing/2014/main" id="{421D3C07-33FF-6A4D-BBC2-45091159B281}"/>
              </a:ext>
            </a:extLst>
          </p:cNvPr>
          <p:cNvSpPr txBox="1"/>
          <p:nvPr/>
        </p:nvSpPr>
        <p:spPr>
          <a:xfrm rot="16200000">
            <a:off x="453079" y="1370301"/>
            <a:ext cx="1200817" cy="553998"/>
          </a:xfrm>
          <a:prstGeom prst="rect">
            <a:avLst/>
          </a:prstGeom>
          <a:noFill/>
        </p:spPr>
        <p:txBody>
          <a:bodyPr wrap="square" rtlCol="0">
            <a:spAutoFit/>
          </a:bodyPr>
          <a:lstStyle/>
          <a:p>
            <a:r>
              <a:rPr lang="en-US" sz="3000" b="1" dirty="0">
                <a:latin typeface="LM Roman 10" pitchFamily="2" charset="77"/>
              </a:rPr>
              <a:t>NPP</a:t>
            </a:r>
          </a:p>
        </p:txBody>
      </p:sp>
      <p:sp>
        <p:nvSpPr>
          <p:cNvPr id="23" name="TextBox 22">
            <a:extLst>
              <a:ext uri="{FF2B5EF4-FFF2-40B4-BE49-F238E27FC236}">
                <a16:creationId xmlns:a16="http://schemas.microsoft.com/office/drawing/2014/main" id="{89E77149-A0D4-2244-8AF5-451ECAA900CE}"/>
              </a:ext>
            </a:extLst>
          </p:cNvPr>
          <p:cNvSpPr txBox="1"/>
          <p:nvPr/>
        </p:nvSpPr>
        <p:spPr>
          <a:xfrm rot="16200000">
            <a:off x="489369" y="3312526"/>
            <a:ext cx="1147891" cy="553998"/>
          </a:xfrm>
          <a:prstGeom prst="rect">
            <a:avLst/>
          </a:prstGeom>
          <a:noFill/>
        </p:spPr>
        <p:txBody>
          <a:bodyPr wrap="square" rtlCol="0">
            <a:spAutoFit/>
          </a:bodyPr>
          <a:lstStyle/>
          <a:p>
            <a:r>
              <a:rPr lang="en-US" sz="3000" b="1" dirty="0">
                <a:latin typeface="LM Roman 10" pitchFamily="2" charset="77"/>
              </a:rPr>
              <a:t>GSP</a:t>
            </a:r>
          </a:p>
        </p:txBody>
      </p:sp>
      <p:sp>
        <p:nvSpPr>
          <p:cNvPr id="24" name="TextBox 23">
            <a:extLst>
              <a:ext uri="{FF2B5EF4-FFF2-40B4-BE49-F238E27FC236}">
                <a16:creationId xmlns:a16="http://schemas.microsoft.com/office/drawing/2014/main" id="{2C026893-E907-9344-9664-FA47C38DA599}"/>
              </a:ext>
            </a:extLst>
          </p:cNvPr>
          <p:cNvSpPr txBox="1"/>
          <p:nvPr/>
        </p:nvSpPr>
        <p:spPr>
          <a:xfrm rot="16200000">
            <a:off x="699565" y="5188698"/>
            <a:ext cx="829788" cy="553998"/>
          </a:xfrm>
          <a:prstGeom prst="rect">
            <a:avLst/>
          </a:prstGeom>
          <a:noFill/>
        </p:spPr>
        <p:txBody>
          <a:bodyPr wrap="square" rtlCol="0">
            <a:spAutoFit/>
          </a:bodyPr>
          <a:lstStyle/>
          <a:p>
            <a:r>
              <a:rPr lang="en-US" sz="3000" b="1" dirty="0">
                <a:latin typeface="LM Roman 10" pitchFamily="2" charset="77"/>
              </a:rPr>
              <a:t>EP</a:t>
            </a:r>
          </a:p>
        </p:txBody>
      </p:sp>
      <p:pic>
        <p:nvPicPr>
          <p:cNvPr id="31" name="Picture 30">
            <a:extLst>
              <a:ext uri="{FF2B5EF4-FFF2-40B4-BE49-F238E27FC236}">
                <a16:creationId xmlns:a16="http://schemas.microsoft.com/office/drawing/2014/main" id="{18F173CC-E932-0848-86E5-EE0B1ABDB879}"/>
              </a:ext>
            </a:extLst>
          </p:cNvPr>
          <p:cNvPicPr>
            <a:picLocks noChangeAspect="1"/>
          </p:cNvPicPr>
          <p:nvPr/>
        </p:nvPicPr>
        <p:blipFill>
          <a:blip r:embed="rId3"/>
          <a:stretch>
            <a:fillRect/>
          </a:stretch>
        </p:blipFill>
        <p:spPr>
          <a:xfrm>
            <a:off x="5967744" y="955238"/>
            <a:ext cx="5976001" cy="5040000"/>
          </a:xfrm>
          <a:prstGeom prst="rect">
            <a:avLst/>
          </a:prstGeom>
        </p:spPr>
      </p:pic>
    </p:spTree>
    <p:extLst>
      <p:ext uri="{BB962C8B-B14F-4D97-AF65-F5344CB8AC3E}">
        <p14:creationId xmlns:p14="http://schemas.microsoft.com/office/powerpoint/2010/main" val="3792347023"/>
      </p:ext>
    </p:extLst>
  </p:cSld>
  <p:clrMapOvr>
    <a:masterClrMapping/>
  </p:clrMapOvr>
  <mc:AlternateContent xmlns:mc="http://schemas.openxmlformats.org/markup-compatibility/2006" xmlns:p14="http://schemas.microsoft.com/office/powerpoint/2010/main">
    <mc:Choice Requires="p14">
      <p:transition spd="slow" p14:dur="2000" advTm="26007"/>
    </mc:Choice>
    <mc:Fallback xmlns="">
      <p:transition spd="slow" advTm="2600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B5F1A0-FD05-A94B-A2C2-A5D16127E245}"/>
              </a:ext>
            </a:extLst>
          </p:cNvPr>
          <p:cNvPicPr>
            <a:picLocks noChangeAspect="1"/>
          </p:cNvPicPr>
          <p:nvPr/>
        </p:nvPicPr>
        <p:blipFill>
          <a:blip r:embed="rId2"/>
          <a:stretch>
            <a:fillRect/>
          </a:stretch>
        </p:blipFill>
        <p:spPr>
          <a:xfrm>
            <a:off x="887832" y="842191"/>
            <a:ext cx="5575300" cy="5977795"/>
          </a:xfrm>
          <a:prstGeom prst="rect">
            <a:avLst/>
          </a:prstGeom>
        </p:spPr>
      </p:pic>
      <p:sp>
        <p:nvSpPr>
          <p:cNvPr id="5" name="Title 1">
            <a:extLst>
              <a:ext uri="{FF2B5EF4-FFF2-40B4-BE49-F238E27FC236}">
                <a16:creationId xmlns:a16="http://schemas.microsoft.com/office/drawing/2014/main" id="{3C624D4C-F0AF-4C48-AEC2-ABD5169DEF0B}"/>
              </a:ext>
            </a:extLst>
          </p:cNvPr>
          <p:cNvSpPr txBox="1">
            <a:spLocks/>
          </p:cNvSpPr>
          <p:nvPr/>
        </p:nvSpPr>
        <p:spPr>
          <a:xfrm>
            <a:off x="887832" y="152878"/>
            <a:ext cx="10416336" cy="689313"/>
          </a:xfrm>
          <a:prstGeom prst="rect">
            <a:avLst/>
          </a:prstGeom>
          <a:solidFill>
            <a:schemeClr val="accent3">
              <a:lumMod val="40000"/>
              <a:lumOff val="60000"/>
            </a:schemeClr>
          </a:solidFill>
          <a:ln w="28575" cap="flat" cmpd="sng" algn="ctr">
            <a:solidFill>
              <a:schemeClr val="accent1">
                <a:lumMod val="60000"/>
                <a:lumOff val="40000"/>
              </a:schemeClr>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4000" dirty="0">
                <a:latin typeface="LM Roman 10" pitchFamily="2" charset="77"/>
              </a:rPr>
              <a:t>How do we get here?– Parameterization?</a:t>
            </a:r>
            <a:endParaRPr lang="en-US" sz="4000" b="1" dirty="0">
              <a:latin typeface="LM Roman 10" pitchFamily="2" charset="77"/>
            </a:endParaRPr>
          </a:p>
        </p:txBody>
      </p:sp>
      <p:pic>
        <p:nvPicPr>
          <p:cNvPr id="8" name="Picture 7">
            <a:extLst>
              <a:ext uri="{FF2B5EF4-FFF2-40B4-BE49-F238E27FC236}">
                <a16:creationId xmlns:a16="http://schemas.microsoft.com/office/drawing/2014/main" id="{0FF77FF7-FBEB-8348-A198-68AB32C39012}"/>
              </a:ext>
            </a:extLst>
          </p:cNvPr>
          <p:cNvPicPr>
            <a:picLocks noChangeAspect="1"/>
          </p:cNvPicPr>
          <p:nvPr/>
        </p:nvPicPr>
        <p:blipFill rotWithShape="1">
          <a:blip r:embed="rId3"/>
          <a:srcRect l="50000" t="4236"/>
          <a:stretch/>
        </p:blipFill>
        <p:spPr>
          <a:xfrm>
            <a:off x="6463132" y="1123406"/>
            <a:ext cx="5465193" cy="5696580"/>
          </a:xfrm>
          <a:prstGeom prst="rect">
            <a:avLst/>
          </a:prstGeom>
        </p:spPr>
      </p:pic>
    </p:spTree>
    <p:extLst>
      <p:ext uri="{BB962C8B-B14F-4D97-AF65-F5344CB8AC3E}">
        <p14:creationId xmlns:p14="http://schemas.microsoft.com/office/powerpoint/2010/main" val="1849284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AA1ADF1-3764-124B-A4FC-1B5F8CD0CD16}"/>
              </a:ext>
            </a:extLst>
          </p:cNvPr>
          <p:cNvPicPr>
            <a:picLocks noGrp="1" noChangeAspect="1"/>
          </p:cNvPicPr>
          <p:nvPr>
            <p:ph idx="1"/>
          </p:nvPr>
        </p:nvPicPr>
        <p:blipFill>
          <a:blip r:embed="rId3"/>
          <a:stretch>
            <a:fillRect/>
          </a:stretch>
        </p:blipFill>
        <p:spPr>
          <a:xfrm>
            <a:off x="-53008" y="26504"/>
            <a:ext cx="1760086" cy="1628315"/>
          </a:xfrm>
          <a:prstGeom prst="rect">
            <a:avLst/>
          </a:prstGeom>
        </p:spPr>
      </p:pic>
      <p:pic>
        <p:nvPicPr>
          <p:cNvPr id="6" name="Picture 5">
            <a:extLst>
              <a:ext uri="{FF2B5EF4-FFF2-40B4-BE49-F238E27FC236}">
                <a16:creationId xmlns:a16="http://schemas.microsoft.com/office/drawing/2014/main" id="{BD5990E9-317A-7A47-8C6C-63FEDB44E604}"/>
              </a:ext>
            </a:extLst>
          </p:cNvPr>
          <p:cNvPicPr>
            <a:picLocks noChangeAspect="1"/>
          </p:cNvPicPr>
          <p:nvPr/>
        </p:nvPicPr>
        <p:blipFill>
          <a:blip r:embed="rId4"/>
          <a:stretch>
            <a:fillRect/>
          </a:stretch>
        </p:blipFill>
        <p:spPr>
          <a:xfrm>
            <a:off x="10453280" y="26505"/>
            <a:ext cx="1804980" cy="1619040"/>
          </a:xfrm>
          <a:prstGeom prst="rect">
            <a:avLst/>
          </a:prstGeom>
        </p:spPr>
      </p:pic>
      <p:pic>
        <p:nvPicPr>
          <p:cNvPr id="7" name="Picture 6">
            <a:extLst>
              <a:ext uri="{FF2B5EF4-FFF2-40B4-BE49-F238E27FC236}">
                <a16:creationId xmlns:a16="http://schemas.microsoft.com/office/drawing/2014/main" id="{72B46FB6-A181-B541-943E-1D6A006819A2}"/>
              </a:ext>
            </a:extLst>
          </p:cNvPr>
          <p:cNvPicPr>
            <a:picLocks noChangeAspect="1"/>
          </p:cNvPicPr>
          <p:nvPr/>
        </p:nvPicPr>
        <p:blipFill>
          <a:blip r:embed="rId5"/>
          <a:stretch>
            <a:fillRect/>
          </a:stretch>
        </p:blipFill>
        <p:spPr>
          <a:xfrm>
            <a:off x="123235" y="5378066"/>
            <a:ext cx="1529194" cy="1485502"/>
          </a:xfrm>
          <a:prstGeom prst="rect">
            <a:avLst/>
          </a:prstGeom>
        </p:spPr>
      </p:pic>
      <p:sp>
        <p:nvSpPr>
          <p:cNvPr id="8" name="Title 1">
            <a:extLst>
              <a:ext uri="{FF2B5EF4-FFF2-40B4-BE49-F238E27FC236}">
                <a16:creationId xmlns:a16="http://schemas.microsoft.com/office/drawing/2014/main" id="{AD7B8F7D-BB59-314D-BDA6-1CEEE892C701}"/>
              </a:ext>
            </a:extLst>
          </p:cNvPr>
          <p:cNvSpPr txBox="1">
            <a:spLocks/>
          </p:cNvSpPr>
          <p:nvPr/>
        </p:nvSpPr>
        <p:spPr>
          <a:xfrm>
            <a:off x="887832" y="152878"/>
            <a:ext cx="10416336" cy="689313"/>
          </a:xfrm>
          <a:prstGeom prst="rect">
            <a:avLst/>
          </a:prstGeom>
          <a:solidFill>
            <a:schemeClr val="accent3">
              <a:lumMod val="40000"/>
              <a:lumOff val="60000"/>
            </a:schemeClr>
          </a:solidFill>
          <a:ln w="28575" cap="flat" cmpd="sng" algn="ctr">
            <a:solidFill>
              <a:schemeClr val="accent1">
                <a:lumMod val="60000"/>
                <a:lumOff val="40000"/>
              </a:schemeClr>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4000" dirty="0">
                <a:latin typeface="LM Roman 10" pitchFamily="2" charset="77"/>
              </a:rPr>
              <a:t>Thank You and Questions</a:t>
            </a:r>
          </a:p>
        </p:txBody>
      </p:sp>
      <p:sp>
        <p:nvSpPr>
          <p:cNvPr id="10" name="Oval 9">
            <a:extLst>
              <a:ext uri="{FF2B5EF4-FFF2-40B4-BE49-F238E27FC236}">
                <a16:creationId xmlns:a16="http://schemas.microsoft.com/office/drawing/2014/main" id="{3A9768C8-7753-F741-A46B-C70AD9A58E70}"/>
              </a:ext>
            </a:extLst>
          </p:cNvPr>
          <p:cNvSpPr>
            <a:spLocks noChangeAspect="1"/>
          </p:cNvSpPr>
          <p:nvPr/>
        </p:nvSpPr>
        <p:spPr>
          <a:xfrm rot="21240249">
            <a:off x="10744005" y="5513032"/>
            <a:ext cx="1120326" cy="1118394"/>
          </a:xfrm>
          <a:prstGeom prst="ellipse">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32692BA9-E7E1-5F45-8DC7-7CFF429FD27C}"/>
              </a:ext>
            </a:extLst>
          </p:cNvPr>
          <p:cNvSpPr/>
          <p:nvPr/>
        </p:nvSpPr>
        <p:spPr>
          <a:xfrm>
            <a:off x="1176601" y="5126274"/>
            <a:ext cx="649745" cy="331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614" name="Picture 6" descr="AAPP">
            <a:extLst>
              <a:ext uri="{FF2B5EF4-FFF2-40B4-BE49-F238E27FC236}">
                <a16:creationId xmlns:a16="http://schemas.microsoft.com/office/drawing/2014/main" id="{2D270ECB-7083-2544-9C14-2C83E87906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7010" y="2740769"/>
            <a:ext cx="3741913" cy="16964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8CE539D-5517-594A-AC4E-C13C3D008E2B}"/>
              </a:ext>
            </a:extLst>
          </p:cNvPr>
          <p:cNvSpPr txBox="1"/>
          <p:nvPr/>
        </p:nvSpPr>
        <p:spPr>
          <a:xfrm>
            <a:off x="1887806" y="6335790"/>
            <a:ext cx="8626934" cy="369332"/>
          </a:xfrm>
          <a:prstGeom prst="rect">
            <a:avLst/>
          </a:prstGeom>
          <a:noFill/>
        </p:spPr>
        <p:txBody>
          <a:bodyPr wrap="square" rtlCol="0">
            <a:spAutoFit/>
          </a:bodyPr>
          <a:lstStyle/>
          <a:p>
            <a:r>
              <a:rPr lang="en-US" dirty="0">
                <a:latin typeface="LM Roman 10" pitchFamily="2" charset="77"/>
              </a:rPr>
              <a:t>Elizabeth </a:t>
            </a:r>
            <a:r>
              <a:rPr lang="en-US" dirty="0" err="1">
                <a:latin typeface="LM Roman 10" pitchFamily="2" charset="77"/>
              </a:rPr>
              <a:t>Shadwick</a:t>
            </a:r>
            <a:r>
              <a:rPr lang="en-US" dirty="0">
                <a:latin typeface="LM Roman 10" pitchFamily="2" charset="77"/>
              </a:rPr>
              <a:t>, Andrew </a:t>
            </a:r>
            <a:r>
              <a:rPr lang="en-US" dirty="0" err="1">
                <a:latin typeface="LM Roman 10" pitchFamily="2" charset="77"/>
              </a:rPr>
              <a:t>Lenton</a:t>
            </a:r>
            <a:r>
              <a:rPr lang="en-US" dirty="0">
                <a:latin typeface="LM Roman 10" pitchFamily="2" charset="77"/>
              </a:rPr>
              <a:t>, Anthony Richardson, Matthew Chamberlain </a:t>
            </a:r>
          </a:p>
        </p:txBody>
      </p:sp>
      <p:pic>
        <p:nvPicPr>
          <p:cNvPr id="18434" name="Picture 2" descr="Tools &amp; Data - Institute for Marine and Antarctic Studies | University of  Tasmania">
            <a:extLst>
              <a:ext uri="{FF2B5EF4-FFF2-40B4-BE49-F238E27FC236}">
                <a16:creationId xmlns:a16="http://schemas.microsoft.com/office/drawing/2014/main" id="{76B26EA8-8CDF-6146-999E-55FF1C769EC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1086" b="32343"/>
          <a:stretch/>
        </p:blipFill>
        <p:spPr bwMode="auto">
          <a:xfrm>
            <a:off x="1826346" y="2816537"/>
            <a:ext cx="4224356" cy="1544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865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85CD2D7-37C6-0E4C-8D1B-6A5256CFB837}"/>
              </a:ext>
            </a:extLst>
          </p:cNvPr>
          <p:cNvSpPr txBox="1">
            <a:spLocks/>
          </p:cNvSpPr>
          <p:nvPr/>
        </p:nvSpPr>
        <p:spPr>
          <a:xfrm>
            <a:off x="887832" y="152878"/>
            <a:ext cx="10416336" cy="689313"/>
          </a:xfrm>
          <a:prstGeom prst="rect">
            <a:avLst/>
          </a:prstGeom>
          <a:solidFill>
            <a:schemeClr val="accent3">
              <a:lumMod val="40000"/>
              <a:lumOff val="60000"/>
            </a:schemeClr>
          </a:solidFill>
          <a:ln w="28575" cap="flat" cmpd="sng" algn="ctr">
            <a:solidFill>
              <a:schemeClr val="accent1">
                <a:lumMod val="60000"/>
                <a:lumOff val="40000"/>
              </a:schemeClr>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4000" dirty="0">
                <a:latin typeface="LM Roman 10" pitchFamily="2" charset="77"/>
              </a:rPr>
              <a:t>The Functional Response for Grazing</a:t>
            </a:r>
          </a:p>
        </p:txBody>
      </p:sp>
      <p:pic>
        <p:nvPicPr>
          <p:cNvPr id="21" name="Picture 20">
            <a:extLst>
              <a:ext uri="{FF2B5EF4-FFF2-40B4-BE49-F238E27FC236}">
                <a16:creationId xmlns:a16="http://schemas.microsoft.com/office/drawing/2014/main" id="{17B9BC85-5463-7A49-9A22-048DEC3038D3}"/>
              </a:ext>
            </a:extLst>
          </p:cNvPr>
          <p:cNvPicPr>
            <a:picLocks noChangeAspect="1"/>
          </p:cNvPicPr>
          <p:nvPr/>
        </p:nvPicPr>
        <p:blipFill>
          <a:blip r:embed="rId3"/>
          <a:stretch>
            <a:fillRect/>
          </a:stretch>
        </p:blipFill>
        <p:spPr>
          <a:xfrm>
            <a:off x="2408339" y="842191"/>
            <a:ext cx="7375322" cy="5760000"/>
          </a:xfrm>
          <a:prstGeom prst="rect">
            <a:avLst/>
          </a:prstGeom>
        </p:spPr>
      </p:pic>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B4EC7E44-9A5E-1744-BE26-95D29917E6B1}"/>
                  </a:ext>
                </a:extLst>
              </p:cNvPr>
              <p:cNvSpPr/>
              <p:nvPr/>
            </p:nvSpPr>
            <p:spPr>
              <a:xfrm rot="16200000">
                <a:off x="4587557" y="2892348"/>
                <a:ext cx="819712" cy="4948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AU" sz="2400" i="1" smtClean="0">
                              <a:solidFill>
                                <a:schemeClr val="bg2">
                                  <a:lumMod val="50000"/>
                                </a:schemeClr>
                              </a:solidFill>
                              <a:latin typeface="Cambria Math" panose="02040503050406030204" pitchFamily="18" charset="0"/>
                            </a:rPr>
                          </m:ctrlPr>
                        </m:sSubPr>
                        <m:e>
                          <m:r>
                            <a:rPr lang="en-AU" sz="2400" i="1">
                              <a:solidFill>
                                <a:schemeClr val="bg2">
                                  <a:lumMod val="50000"/>
                                </a:schemeClr>
                              </a:solidFill>
                              <a:latin typeface="Cambria Math" panose="02040503050406030204" pitchFamily="18" charset="0"/>
                            </a:rPr>
                            <m:t>𝐾</m:t>
                          </m:r>
                        </m:e>
                        <m:sub>
                          <m:r>
                            <a:rPr lang="en-AU" sz="2400" i="1">
                              <a:solidFill>
                                <a:schemeClr val="bg2">
                                  <a:lumMod val="50000"/>
                                </a:schemeClr>
                              </a:solidFill>
                              <a:latin typeface="Cambria Math" panose="02040503050406030204" pitchFamily="18" charset="0"/>
                            </a:rPr>
                            <m:t>1/2</m:t>
                          </m:r>
                        </m:sub>
                      </m:sSub>
                    </m:oMath>
                  </m:oMathPara>
                </a14:m>
                <a:endParaRPr lang="en-US" sz="2400" dirty="0"/>
              </a:p>
            </p:txBody>
          </p:sp>
        </mc:Choice>
        <mc:Fallback xmlns="">
          <p:sp>
            <p:nvSpPr>
              <p:cNvPr id="22" name="Rectangle 21">
                <a:extLst>
                  <a:ext uri="{FF2B5EF4-FFF2-40B4-BE49-F238E27FC236}">
                    <a16:creationId xmlns:a16="http://schemas.microsoft.com/office/drawing/2014/main" id="{B4EC7E44-9A5E-1744-BE26-95D29917E6B1}"/>
                  </a:ext>
                </a:extLst>
              </p:cNvPr>
              <p:cNvSpPr>
                <a:spLocks noRot="1" noChangeAspect="1" noMove="1" noResize="1" noEditPoints="1" noAdjustHandles="1" noChangeArrowheads="1" noChangeShapeType="1" noTextEdit="1"/>
              </p:cNvSpPr>
              <p:nvPr/>
            </p:nvSpPr>
            <p:spPr>
              <a:xfrm rot="16200000">
                <a:off x="4587557" y="2892348"/>
                <a:ext cx="819712" cy="494815"/>
              </a:xfrm>
              <a:prstGeom prst="rect">
                <a:avLst/>
              </a:prstGeom>
              <a:blipFill>
                <a:blip r:embed="rId6"/>
                <a:stretch>
                  <a:fillRect r="-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F2F7A666-6BAA-AF44-92AA-419BA74A59CB}"/>
                  </a:ext>
                </a:extLst>
              </p:cNvPr>
              <p:cNvSpPr/>
              <p:nvPr/>
            </p:nvSpPr>
            <p:spPr>
              <a:xfrm>
                <a:off x="7879100" y="1555212"/>
                <a:ext cx="93352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AU" sz="2400" i="1" smtClean="0">
                              <a:solidFill>
                                <a:schemeClr val="bg2">
                                  <a:lumMod val="50000"/>
                                </a:schemeClr>
                              </a:solidFill>
                              <a:latin typeface="Cambria Math" panose="02040503050406030204" pitchFamily="18" charset="0"/>
                            </a:rPr>
                          </m:ctrlPr>
                        </m:sSubPr>
                        <m:e>
                          <m:r>
                            <a:rPr lang="en-AU" sz="2400" b="0" i="1" smtClean="0">
                              <a:solidFill>
                                <a:schemeClr val="bg2">
                                  <a:lumMod val="50000"/>
                                </a:schemeClr>
                              </a:solidFill>
                              <a:latin typeface="Cambria Math" panose="02040503050406030204" pitchFamily="18" charset="0"/>
                            </a:rPr>
                            <m:t>𝑔</m:t>
                          </m:r>
                        </m:e>
                        <m:sub>
                          <m:r>
                            <a:rPr lang="en-AU" sz="2400" b="0" i="1" smtClean="0">
                              <a:solidFill>
                                <a:schemeClr val="bg2">
                                  <a:lumMod val="50000"/>
                                </a:schemeClr>
                              </a:solidFill>
                              <a:latin typeface="Cambria Math" panose="02040503050406030204" pitchFamily="18" charset="0"/>
                            </a:rPr>
                            <m:t>𝑚𝑎𝑥</m:t>
                          </m:r>
                        </m:sub>
                      </m:sSub>
                    </m:oMath>
                  </m:oMathPara>
                </a14:m>
                <a:endParaRPr lang="en-US" sz="2400" dirty="0"/>
              </a:p>
            </p:txBody>
          </p:sp>
        </mc:Choice>
        <mc:Fallback xmlns="">
          <p:sp>
            <p:nvSpPr>
              <p:cNvPr id="23" name="Rectangle 22">
                <a:extLst>
                  <a:ext uri="{FF2B5EF4-FFF2-40B4-BE49-F238E27FC236}">
                    <a16:creationId xmlns:a16="http://schemas.microsoft.com/office/drawing/2014/main" id="{F2F7A666-6BAA-AF44-92AA-419BA74A59CB}"/>
                  </a:ext>
                </a:extLst>
              </p:cNvPr>
              <p:cNvSpPr>
                <a:spLocks noRot="1" noChangeAspect="1" noMove="1" noResize="1" noEditPoints="1" noAdjustHandles="1" noChangeArrowheads="1" noChangeShapeType="1" noTextEdit="1"/>
              </p:cNvSpPr>
              <p:nvPr/>
            </p:nvSpPr>
            <p:spPr>
              <a:xfrm>
                <a:off x="7879100" y="1555212"/>
                <a:ext cx="933524" cy="461665"/>
              </a:xfrm>
              <a:prstGeom prst="rect">
                <a:avLst/>
              </a:prstGeom>
              <a:blipFill>
                <a:blip r:embed="rId7"/>
                <a:stretch>
                  <a:fillRect b="-10811"/>
                </a:stretch>
              </a:blipFill>
            </p:spPr>
            <p:txBody>
              <a:bodyPr/>
              <a:lstStyle/>
              <a:p>
                <a:r>
                  <a:rPr lang="en-US">
                    <a:noFill/>
                  </a:rPr>
                  <a:t> </a:t>
                </a:r>
              </a:p>
            </p:txBody>
          </p:sp>
        </mc:Fallback>
      </mc:AlternateContent>
    </p:spTree>
    <p:extLst>
      <p:ext uri="{BB962C8B-B14F-4D97-AF65-F5344CB8AC3E}">
        <p14:creationId xmlns:p14="http://schemas.microsoft.com/office/powerpoint/2010/main" val="2515165982"/>
      </p:ext>
    </p:extLst>
  </p:cSld>
  <p:clrMapOvr>
    <a:masterClrMapping/>
  </p:clrMapOvr>
  <mc:AlternateContent xmlns:mc="http://schemas.openxmlformats.org/markup-compatibility/2006" xmlns:p14="http://schemas.microsoft.com/office/powerpoint/2010/main">
    <mc:Choice Requires="p14">
      <p:transition spd="slow" p14:dur="2000" advTm="21253"/>
    </mc:Choice>
    <mc:Fallback xmlns="">
      <p:transition spd="slow" advTm="2125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85CD2D7-37C6-0E4C-8D1B-6A5256CFB837}"/>
              </a:ext>
            </a:extLst>
          </p:cNvPr>
          <p:cNvSpPr txBox="1">
            <a:spLocks/>
          </p:cNvSpPr>
          <p:nvPr/>
        </p:nvSpPr>
        <p:spPr>
          <a:xfrm>
            <a:off x="887832" y="152878"/>
            <a:ext cx="10416336" cy="689313"/>
          </a:xfrm>
          <a:prstGeom prst="rect">
            <a:avLst/>
          </a:prstGeom>
          <a:solidFill>
            <a:schemeClr val="accent3">
              <a:lumMod val="40000"/>
              <a:lumOff val="60000"/>
            </a:schemeClr>
          </a:solidFill>
          <a:ln w="28575" cap="flat" cmpd="sng" algn="ctr">
            <a:solidFill>
              <a:schemeClr val="accent1">
                <a:lumMod val="60000"/>
                <a:lumOff val="40000"/>
              </a:schemeClr>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4000" dirty="0">
                <a:latin typeface="LM Roman 10" pitchFamily="2" charset="77"/>
              </a:rPr>
              <a:t>Grazing Parameters - Empirical Estimates</a:t>
            </a:r>
          </a:p>
        </p:txBody>
      </p:sp>
      <p:pic>
        <p:nvPicPr>
          <p:cNvPr id="21" name="Picture 20">
            <a:extLst>
              <a:ext uri="{FF2B5EF4-FFF2-40B4-BE49-F238E27FC236}">
                <a16:creationId xmlns:a16="http://schemas.microsoft.com/office/drawing/2014/main" id="{17B9BC85-5463-7A49-9A22-048DEC3038D3}"/>
              </a:ext>
            </a:extLst>
          </p:cNvPr>
          <p:cNvPicPr>
            <a:picLocks noChangeAspect="1"/>
          </p:cNvPicPr>
          <p:nvPr/>
        </p:nvPicPr>
        <p:blipFill>
          <a:blip r:embed="rId3"/>
          <a:stretch>
            <a:fillRect/>
          </a:stretch>
        </p:blipFill>
        <p:spPr>
          <a:xfrm>
            <a:off x="2408339" y="842191"/>
            <a:ext cx="7375322" cy="5760000"/>
          </a:xfrm>
          <a:prstGeom prst="rect">
            <a:avLst/>
          </a:prstGeom>
        </p:spPr>
      </p:pic>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B4EC7E44-9A5E-1744-BE26-95D29917E6B1}"/>
                  </a:ext>
                </a:extLst>
              </p:cNvPr>
              <p:cNvSpPr/>
              <p:nvPr/>
            </p:nvSpPr>
            <p:spPr>
              <a:xfrm rot="16200000">
                <a:off x="4587557" y="2892348"/>
                <a:ext cx="819712" cy="4948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AU" sz="2400" i="1" smtClean="0">
                              <a:solidFill>
                                <a:schemeClr val="bg2">
                                  <a:lumMod val="50000"/>
                                </a:schemeClr>
                              </a:solidFill>
                              <a:latin typeface="Cambria Math" panose="02040503050406030204" pitchFamily="18" charset="0"/>
                            </a:rPr>
                          </m:ctrlPr>
                        </m:sSubPr>
                        <m:e>
                          <m:r>
                            <a:rPr lang="en-AU" sz="2400" i="1">
                              <a:solidFill>
                                <a:schemeClr val="bg2">
                                  <a:lumMod val="50000"/>
                                </a:schemeClr>
                              </a:solidFill>
                              <a:latin typeface="Cambria Math" panose="02040503050406030204" pitchFamily="18" charset="0"/>
                            </a:rPr>
                            <m:t>𝐾</m:t>
                          </m:r>
                        </m:e>
                        <m:sub>
                          <m:r>
                            <a:rPr lang="en-AU" sz="2400" i="1">
                              <a:solidFill>
                                <a:schemeClr val="bg2">
                                  <a:lumMod val="50000"/>
                                </a:schemeClr>
                              </a:solidFill>
                              <a:latin typeface="Cambria Math" panose="02040503050406030204" pitchFamily="18" charset="0"/>
                            </a:rPr>
                            <m:t>1/2</m:t>
                          </m:r>
                        </m:sub>
                      </m:sSub>
                    </m:oMath>
                  </m:oMathPara>
                </a14:m>
                <a:endParaRPr lang="en-US" sz="2400" dirty="0"/>
              </a:p>
            </p:txBody>
          </p:sp>
        </mc:Choice>
        <mc:Fallback xmlns="">
          <p:sp>
            <p:nvSpPr>
              <p:cNvPr id="22" name="Rectangle 21">
                <a:extLst>
                  <a:ext uri="{FF2B5EF4-FFF2-40B4-BE49-F238E27FC236}">
                    <a16:creationId xmlns:a16="http://schemas.microsoft.com/office/drawing/2014/main" id="{B4EC7E44-9A5E-1744-BE26-95D29917E6B1}"/>
                  </a:ext>
                </a:extLst>
              </p:cNvPr>
              <p:cNvSpPr>
                <a:spLocks noRot="1" noChangeAspect="1" noMove="1" noResize="1" noEditPoints="1" noAdjustHandles="1" noChangeArrowheads="1" noChangeShapeType="1" noTextEdit="1"/>
              </p:cNvSpPr>
              <p:nvPr/>
            </p:nvSpPr>
            <p:spPr>
              <a:xfrm rot="16200000">
                <a:off x="4587557" y="2892348"/>
                <a:ext cx="819712" cy="494815"/>
              </a:xfrm>
              <a:prstGeom prst="rect">
                <a:avLst/>
              </a:prstGeom>
              <a:blipFill>
                <a:blip r:embed="rId6"/>
                <a:stretch>
                  <a:fillRect r="-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F2F7A666-6BAA-AF44-92AA-419BA74A59CB}"/>
                  </a:ext>
                </a:extLst>
              </p:cNvPr>
              <p:cNvSpPr/>
              <p:nvPr/>
            </p:nvSpPr>
            <p:spPr>
              <a:xfrm>
                <a:off x="7879100" y="1555212"/>
                <a:ext cx="93352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AU" sz="2400" i="1" smtClean="0">
                              <a:solidFill>
                                <a:schemeClr val="bg2">
                                  <a:lumMod val="50000"/>
                                </a:schemeClr>
                              </a:solidFill>
                              <a:latin typeface="Cambria Math" panose="02040503050406030204" pitchFamily="18" charset="0"/>
                            </a:rPr>
                          </m:ctrlPr>
                        </m:sSubPr>
                        <m:e>
                          <m:r>
                            <a:rPr lang="en-AU" sz="2400" b="0" i="1" smtClean="0">
                              <a:solidFill>
                                <a:schemeClr val="bg2">
                                  <a:lumMod val="50000"/>
                                </a:schemeClr>
                              </a:solidFill>
                              <a:latin typeface="Cambria Math" panose="02040503050406030204" pitchFamily="18" charset="0"/>
                            </a:rPr>
                            <m:t>𝑔</m:t>
                          </m:r>
                        </m:e>
                        <m:sub>
                          <m:r>
                            <a:rPr lang="en-AU" sz="2400" b="0" i="1" smtClean="0">
                              <a:solidFill>
                                <a:schemeClr val="bg2">
                                  <a:lumMod val="50000"/>
                                </a:schemeClr>
                              </a:solidFill>
                              <a:latin typeface="Cambria Math" panose="02040503050406030204" pitchFamily="18" charset="0"/>
                            </a:rPr>
                            <m:t>𝑚𝑎𝑥</m:t>
                          </m:r>
                        </m:sub>
                      </m:sSub>
                    </m:oMath>
                  </m:oMathPara>
                </a14:m>
                <a:endParaRPr lang="en-US" sz="2400" dirty="0"/>
              </a:p>
            </p:txBody>
          </p:sp>
        </mc:Choice>
        <mc:Fallback xmlns="">
          <p:sp>
            <p:nvSpPr>
              <p:cNvPr id="23" name="Rectangle 22">
                <a:extLst>
                  <a:ext uri="{FF2B5EF4-FFF2-40B4-BE49-F238E27FC236}">
                    <a16:creationId xmlns:a16="http://schemas.microsoft.com/office/drawing/2014/main" id="{F2F7A666-6BAA-AF44-92AA-419BA74A59CB}"/>
                  </a:ext>
                </a:extLst>
              </p:cNvPr>
              <p:cNvSpPr>
                <a:spLocks noRot="1" noChangeAspect="1" noMove="1" noResize="1" noEditPoints="1" noAdjustHandles="1" noChangeArrowheads="1" noChangeShapeType="1" noTextEdit="1"/>
              </p:cNvSpPr>
              <p:nvPr/>
            </p:nvSpPr>
            <p:spPr>
              <a:xfrm>
                <a:off x="7879100" y="1555212"/>
                <a:ext cx="933524" cy="461665"/>
              </a:xfrm>
              <a:prstGeom prst="rect">
                <a:avLst/>
              </a:prstGeom>
              <a:blipFill>
                <a:blip r:embed="rId7"/>
                <a:stretch>
                  <a:fillRect b="-10811"/>
                </a:stretch>
              </a:blipFill>
            </p:spPr>
            <p:txBody>
              <a:bodyPr/>
              <a:lstStyle/>
              <a:p>
                <a:r>
                  <a:rPr lang="en-US">
                    <a:noFill/>
                  </a:rPr>
                  <a:t> </a:t>
                </a:r>
              </a:p>
            </p:txBody>
          </p:sp>
        </mc:Fallback>
      </mc:AlternateContent>
      <p:sp>
        <p:nvSpPr>
          <p:cNvPr id="2" name="Oval 1">
            <a:extLst>
              <a:ext uri="{FF2B5EF4-FFF2-40B4-BE49-F238E27FC236}">
                <a16:creationId xmlns:a16="http://schemas.microsoft.com/office/drawing/2014/main" id="{309E4115-747D-534C-AE53-1D4FBF1B23F0}"/>
              </a:ext>
            </a:extLst>
          </p:cNvPr>
          <p:cNvSpPr/>
          <p:nvPr/>
        </p:nvSpPr>
        <p:spPr>
          <a:xfrm>
            <a:off x="4275908" y="5556069"/>
            <a:ext cx="144000" cy="144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2634A2C-A19A-6346-A777-4219004130AD}"/>
              </a:ext>
            </a:extLst>
          </p:cNvPr>
          <p:cNvSpPr/>
          <p:nvPr/>
        </p:nvSpPr>
        <p:spPr>
          <a:xfrm>
            <a:off x="4573502" y="4733109"/>
            <a:ext cx="144000" cy="144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AD3BAD2-89ED-4D4C-BCBF-6CC0F496646B}"/>
              </a:ext>
            </a:extLst>
          </p:cNvPr>
          <p:cNvSpPr/>
          <p:nvPr/>
        </p:nvSpPr>
        <p:spPr>
          <a:xfrm>
            <a:off x="5100821" y="4371703"/>
            <a:ext cx="144000" cy="144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FD54C0C-D614-6244-90C0-CB0EE7AE66B2}"/>
              </a:ext>
            </a:extLst>
          </p:cNvPr>
          <p:cNvSpPr/>
          <p:nvPr/>
        </p:nvSpPr>
        <p:spPr>
          <a:xfrm>
            <a:off x="5268853" y="3521464"/>
            <a:ext cx="144000" cy="144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756642B-35DB-4541-826B-BCCFFC568037}"/>
              </a:ext>
            </a:extLst>
          </p:cNvPr>
          <p:cNvSpPr/>
          <p:nvPr/>
        </p:nvSpPr>
        <p:spPr>
          <a:xfrm>
            <a:off x="6875181" y="3227671"/>
            <a:ext cx="144000" cy="144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23C49CC-8BDD-D643-A19C-74670A1FA17E}"/>
              </a:ext>
            </a:extLst>
          </p:cNvPr>
          <p:cNvSpPr/>
          <p:nvPr/>
        </p:nvSpPr>
        <p:spPr>
          <a:xfrm>
            <a:off x="7879100" y="2571650"/>
            <a:ext cx="144000" cy="144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59B2CF8-D385-794C-B95B-9557B9F133C3}"/>
              </a:ext>
            </a:extLst>
          </p:cNvPr>
          <p:cNvSpPr/>
          <p:nvPr/>
        </p:nvSpPr>
        <p:spPr>
          <a:xfrm>
            <a:off x="8539688" y="3155671"/>
            <a:ext cx="144000" cy="144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1D302B2-0967-5848-A1FD-5246670D7D26}"/>
              </a:ext>
            </a:extLst>
          </p:cNvPr>
          <p:cNvSpPr/>
          <p:nvPr/>
        </p:nvSpPr>
        <p:spPr>
          <a:xfrm>
            <a:off x="3443655" y="5556069"/>
            <a:ext cx="144000" cy="144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7E6F049-BF7A-9F43-9A10-AB744423F4FC}"/>
              </a:ext>
            </a:extLst>
          </p:cNvPr>
          <p:cNvSpPr/>
          <p:nvPr/>
        </p:nvSpPr>
        <p:spPr>
          <a:xfrm>
            <a:off x="3926980" y="5316583"/>
            <a:ext cx="144000" cy="144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9F338EB-80CC-7045-988D-1B7C9A77FF13}"/>
              </a:ext>
            </a:extLst>
          </p:cNvPr>
          <p:cNvSpPr/>
          <p:nvPr/>
        </p:nvSpPr>
        <p:spPr>
          <a:xfrm>
            <a:off x="6400215" y="2983130"/>
            <a:ext cx="144000" cy="144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359956"/>
      </p:ext>
    </p:extLst>
  </p:cSld>
  <p:clrMapOvr>
    <a:masterClrMapping/>
  </p:clrMapOvr>
  <mc:AlternateContent xmlns:mc="http://schemas.openxmlformats.org/markup-compatibility/2006" xmlns:p14="http://schemas.microsoft.com/office/powerpoint/2010/main">
    <mc:Choice Requires="p14">
      <p:transition spd="slow" p14:dur="2000" advTm="21253"/>
    </mc:Choice>
    <mc:Fallback xmlns="">
      <p:transition spd="slow" advTm="2125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B91C0F-E4D1-034B-8B8B-23FEE2C0C698}"/>
              </a:ext>
            </a:extLst>
          </p:cNvPr>
          <p:cNvSpPr txBox="1"/>
          <p:nvPr/>
        </p:nvSpPr>
        <p:spPr>
          <a:xfrm>
            <a:off x="217847" y="932826"/>
            <a:ext cx="10197547" cy="276999"/>
          </a:xfrm>
          <a:prstGeom prst="rect">
            <a:avLst/>
          </a:prstGeom>
          <a:solidFill>
            <a:schemeClr val="bg1"/>
          </a:solidFill>
        </p:spPr>
        <p:txBody>
          <a:bodyPr wrap="square" rtlCol="0">
            <a:spAutoFit/>
          </a:bodyPr>
          <a:lstStyle/>
          <a:p>
            <a:r>
              <a:rPr lang="en-US" sz="1200" b="1" dirty="0">
                <a:latin typeface="LM Roman 10" pitchFamily="2" charset="77"/>
              </a:rPr>
              <a:t>Empirical Estimates (solid) :      Nanoflag.        Dinoflag.     Cilitates      Rotifers      Mero. Larvae     Copeods     Cladocerans  </a:t>
            </a:r>
          </a:p>
        </p:txBody>
      </p:sp>
      <p:sp>
        <p:nvSpPr>
          <p:cNvPr id="7" name="5-point Star 6">
            <a:extLst>
              <a:ext uri="{FF2B5EF4-FFF2-40B4-BE49-F238E27FC236}">
                <a16:creationId xmlns:a16="http://schemas.microsoft.com/office/drawing/2014/main" id="{CB9FEAB3-9152-1D4B-AB7A-FBF3114B0ECA}"/>
              </a:ext>
            </a:extLst>
          </p:cNvPr>
          <p:cNvSpPr/>
          <p:nvPr/>
        </p:nvSpPr>
        <p:spPr>
          <a:xfrm>
            <a:off x="2585978" y="997288"/>
            <a:ext cx="160634" cy="156266"/>
          </a:xfrm>
          <a:prstGeom prst="star5">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Decision 7">
            <a:extLst>
              <a:ext uri="{FF2B5EF4-FFF2-40B4-BE49-F238E27FC236}">
                <a16:creationId xmlns:a16="http://schemas.microsoft.com/office/drawing/2014/main" id="{D167142F-C94B-5E49-A3F0-93F90A9FE32C}"/>
              </a:ext>
            </a:extLst>
          </p:cNvPr>
          <p:cNvSpPr/>
          <p:nvPr/>
        </p:nvSpPr>
        <p:spPr>
          <a:xfrm>
            <a:off x="3844188" y="990147"/>
            <a:ext cx="127820" cy="157317"/>
          </a:xfrm>
          <a:prstGeom prst="flowChartDecision">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Decision 8">
            <a:extLst>
              <a:ext uri="{FF2B5EF4-FFF2-40B4-BE49-F238E27FC236}">
                <a16:creationId xmlns:a16="http://schemas.microsoft.com/office/drawing/2014/main" id="{18F49B09-D550-8F41-80FA-203D3F6A4B1E}"/>
              </a:ext>
            </a:extLst>
          </p:cNvPr>
          <p:cNvSpPr/>
          <p:nvPr/>
        </p:nvSpPr>
        <p:spPr>
          <a:xfrm>
            <a:off x="4834258" y="995796"/>
            <a:ext cx="127820" cy="157317"/>
          </a:xfrm>
          <a:prstGeom prst="flowChartDecision">
            <a:avLst/>
          </a:prstGeom>
          <a:solidFill>
            <a:schemeClr val="bg2">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Decision 9">
            <a:extLst>
              <a:ext uri="{FF2B5EF4-FFF2-40B4-BE49-F238E27FC236}">
                <a16:creationId xmlns:a16="http://schemas.microsoft.com/office/drawing/2014/main" id="{B0BFF3BE-507E-1B4D-B0C5-5E36C5CFA9A5}"/>
              </a:ext>
            </a:extLst>
          </p:cNvPr>
          <p:cNvSpPr/>
          <p:nvPr/>
        </p:nvSpPr>
        <p:spPr>
          <a:xfrm>
            <a:off x="5813076" y="995795"/>
            <a:ext cx="127820" cy="157317"/>
          </a:xfrm>
          <a:prstGeom prst="flowChartDecision">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CB0FDAC-66DF-DB48-BE7A-E69C7E173F43}"/>
              </a:ext>
            </a:extLst>
          </p:cNvPr>
          <p:cNvSpPr/>
          <p:nvPr/>
        </p:nvSpPr>
        <p:spPr>
          <a:xfrm>
            <a:off x="9074770" y="1017075"/>
            <a:ext cx="135338" cy="127820"/>
          </a:xfrm>
          <a:prstGeom prst="ellipse">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0AD354A-46A6-4341-8071-615B8D8068D9}"/>
              </a:ext>
            </a:extLst>
          </p:cNvPr>
          <p:cNvSpPr/>
          <p:nvPr/>
        </p:nvSpPr>
        <p:spPr>
          <a:xfrm>
            <a:off x="8138987" y="1011201"/>
            <a:ext cx="135338" cy="127820"/>
          </a:xfrm>
          <a:prstGeom prst="ellipse">
            <a:avLst/>
          </a:prstGeom>
          <a:solidFill>
            <a:schemeClr val="bg2">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6E1725C-BFD2-4D4C-8D45-0E7A39385FF0}"/>
              </a:ext>
            </a:extLst>
          </p:cNvPr>
          <p:cNvSpPr/>
          <p:nvPr/>
        </p:nvSpPr>
        <p:spPr>
          <a:xfrm>
            <a:off x="6799897" y="1011675"/>
            <a:ext cx="135338" cy="127820"/>
          </a:xfrm>
          <a:prstGeom prst="ellipse">
            <a:avLst/>
          </a:prstGeom>
          <a:solidFill>
            <a:schemeClr val="bg2">
              <a:lumMod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D85CD2D7-37C6-0E4C-8D1B-6A5256CFB837}"/>
              </a:ext>
            </a:extLst>
          </p:cNvPr>
          <p:cNvSpPr txBox="1">
            <a:spLocks/>
          </p:cNvSpPr>
          <p:nvPr/>
        </p:nvSpPr>
        <p:spPr>
          <a:xfrm>
            <a:off x="887832" y="152878"/>
            <a:ext cx="10416336" cy="689313"/>
          </a:xfrm>
          <a:prstGeom prst="rect">
            <a:avLst/>
          </a:prstGeom>
          <a:solidFill>
            <a:schemeClr val="accent3">
              <a:lumMod val="40000"/>
              <a:lumOff val="60000"/>
            </a:schemeClr>
          </a:solidFill>
          <a:ln w="28575" cap="flat" cmpd="sng" algn="ctr">
            <a:solidFill>
              <a:schemeClr val="accent1">
                <a:lumMod val="60000"/>
                <a:lumOff val="40000"/>
              </a:schemeClr>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4000" dirty="0">
                <a:latin typeface="LM Roman 10" pitchFamily="2" charset="77"/>
              </a:rPr>
              <a:t>Grazing Parameters - Empirical Estimates</a:t>
            </a:r>
          </a:p>
        </p:txBody>
      </p:sp>
      <p:pic>
        <p:nvPicPr>
          <p:cNvPr id="21" name="Picture 20">
            <a:extLst>
              <a:ext uri="{FF2B5EF4-FFF2-40B4-BE49-F238E27FC236}">
                <a16:creationId xmlns:a16="http://schemas.microsoft.com/office/drawing/2014/main" id="{7CCEFA9A-5513-054E-A4CC-8CF986F3C162}"/>
              </a:ext>
            </a:extLst>
          </p:cNvPr>
          <p:cNvPicPr>
            <a:picLocks noChangeAspect="1"/>
          </p:cNvPicPr>
          <p:nvPr/>
        </p:nvPicPr>
        <p:blipFill>
          <a:blip r:embed="rId3"/>
          <a:stretch>
            <a:fillRect/>
          </a:stretch>
        </p:blipFill>
        <p:spPr>
          <a:xfrm>
            <a:off x="-828271" y="1045692"/>
            <a:ext cx="13292308" cy="5400000"/>
          </a:xfrm>
          <a:prstGeom prst="rect">
            <a:avLst/>
          </a:prstGeom>
        </p:spPr>
      </p:pic>
    </p:spTree>
    <p:extLst>
      <p:ext uri="{BB962C8B-B14F-4D97-AF65-F5344CB8AC3E}">
        <p14:creationId xmlns:p14="http://schemas.microsoft.com/office/powerpoint/2010/main" val="2669882546"/>
      </p:ext>
    </p:extLst>
  </p:cSld>
  <p:clrMapOvr>
    <a:masterClrMapping/>
  </p:clrMapOvr>
  <mc:AlternateContent xmlns:mc="http://schemas.openxmlformats.org/markup-compatibility/2006" xmlns:p14="http://schemas.microsoft.com/office/powerpoint/2010/main">
    <mc:Choice Requires="p14">
      <p:transition spd="slow" p14:dur="2000" advTm="20003"/>
    </mc:Choice>
    <mc:Fallback xmlns="">
      <p:transition spd="slow" advTm="2000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B91C0F-E4D1-034B-8B8B-23FEE2C0C698}"/>
              </a:ext>
            </a:extLst>
          </p:cNvPr>
          <p:cNvSpPr txBox="1"/>
          <p:nvPr/>
        </p:nvSpPr>
        <p:spPr>
          <a:xfrm>
            <a:off x="217847" y="932826"/>
            <a:ext cx="10197547" cy="276999"/>
          </a:xfrm>
          <a:prstGeom prst="rect">
            <a:avLst/>
          </a:prstGeom>
          <a:solidFill>
            <a:schemeClr val="bg1"/>
          </a:solidFill>
        </p:spPr>
        <p:txBody>
          <a:bodyPr wrap="square" rtlCol="0">
            <a:spAutoFit/>
          </a:bodyPr>
          <a:lstStyle/>
          <a:p>
            <a:r>
              <a:rPr lang="en-US" sz="1200" b="1" dirty="0">
                <a:latin typeface="LM Roman 10" pitchFamily="2" charset="77"/>
              </a:rPr>
              <a:t>Empirical Estimates (solid) :      Nanoflag.        Dinoflag.     Cilitates      Rotifers      Mero. Larvae     Copeods     Cladocerans  </a:t>
            </a:r>
          </a:p>
        </p:txBody>
      </p:sp>
      <p:sp>
        <p:nvSpPr>
          <p:cNvPr id="5" name="TextBox 4">
            <a:extLst>
              <a:ext uri="{FF2B5EF4-FFF2-40B4-BE49-F238E27FC236}">
                <a16:creationId xmlns:a16="http://schemas.microsoft.com/office/drawing/2014/main" id="{340AAB7B-715C-7B47-A492-FDC98AE3AF17}"/>
              </a:ext>
            </a:extLst>
          </p:cNvPr>
          <p:cNvSpPr txBox="1"/>
          <p:nvPr/>
        </p:nvSpPr>
        <p:spPr>
          <a:xfrm>
            <a:off x="354234" y="1163372"/>
            <a:ext cx="11837766" cy="338554"/>
          </a:xfrm>
          <a:prstGeom prst="rect">
            <a:avLst/>
          </a:prstGeom>
          <a:solidFill>
            <a:schemeClr val="bg1"/>
          </a:solidFill>
        </p:spPr>
        <p:txBody>
          <a:bodyPr wrap="square" rtlCol="0">
            <a:spAutoFit/>
          </a:bodyPr>
          <a:lstStyle/>
          <a:p>
            <a:r>
              <a:rPr lang="en-US" sz="1200" b="1" dirty="0">
                <a:solidFill>
                  <a:srgbClr val="FF0000"/>
                </a:solidFill>
                <a:latin typeface="LM Roman 10" pitchFamily="2" charset="77"/>
              </a:rPr>
              <a:t>Used in Models (unfilled)</a:t>
            </a:r>
            <a:r>
              <a:rPr lang="en-US" sz="1200" b="1" dirty="0">
                <a:latin typeface="LM Roman 10" pitchFamily="2" charset="77"/>
              </a:rPr>
              <a:t> :                                      </a:t>
            </a:r>
            <a:r>
              <a:rPr lang="en-US" sz="1200" b="1" dirty="0">
                <a:solidFill>
                  <a:schemeClr val="tx1">
                    <a:lumMod val="95000"/>
                    <a:lumOff val="5000"/>
                  </a:schemeClr>
                </a:solidFill>
                <a:latin typeface="LM Roman 10" pitchFamily="2" charset="77"/>
              </a:rPr>
              <a:t>Microzooplankton</a:t>
            </a:r>
            <a:r>
              <a:rPr lang="en-US" sz="1200" b="1" dirty="0">
                <a:latin typeface="LM Roman 10" pitchFamily="2" charset="77"/>
              </a:rPr>
              <a:t>                                 Mesozooplankton                     Macrozooplantkon</a:t>
            </a:r>
          </a:p>
          <a:p>
            <a:endParaRPr lang="en-US" sz="400" b="1" dirty="0">
              <a:latin typeface="LM Roman 10" pitchFamily="2" charset="77"/>
            </a:endParaRPr>
          </a:p>
        </p:txBody>
      </p:sp>
      <p:sp>
        <p:nvSpPr>
          <p:cNvPr id="6" name="TextBox 5">
            <a:extLst>
              <a:ext uri="{FF2B5EF4-FFF2-40B4-BE49-F238E27FC236}">
                <a16:creationId xmlns:a16="http://schemas.microsoft.com/office/drawing/2014/main" id="{E0971DD8-6FE5-C14E-A390-932AE9F1D5BE}"/>
              </a:ext>
            </a:extLst>
          </p:cNvPr>
          <p:cNvSpPr txBox="1"/>
          <p:nvPr/>
        </p:nvSpPr>
        <p:spPr>
          <a:xfrm>
            <a:off x="6238382" y="1165325"/>
            <a:ext cx="1588682" cy="276999"/>
          </a:xfrm>
          <a:prstGeom prst="rect">
            <a:avLst/>
          </a:prstGeom>
          <a:solidFill>
            <a:schemeClr val="bg1"/>
          </a:solidFill>
        </p:spPr>
        <p:txBody>
          <a:bodyPr wrap="square" rtlCol="0">
            <a:spAutoFit/>
          </a:bodyPr>
          <a:lstStyle/>
          <a:p>
            <a:r>
              <a:rPr lang="en-US" sz="1200" b="1" dirty="0">
                <a:latin typeface="LM Roman 10" pitchFamily="2" charset="77"/>
              </a:rPr>
              <a:t>     Unclassified</a:t>
            </a:r>
          </a:p>
        </p:txBody>
      </p:sp>
      <p:sp>
        <p:nvSpPr>
          <p:cNvPr id="7" name="5-point Star 6">
            <a:extLst>
              <a:ext uri="{FF2B5EF4-FFF2-40B4-BE49-F238E27FC236}">
                <a16:creationId xmlns:a16="http://schemas.microsoft.com/office/drawing/2014/main" id="{CB9FEAB3-9152-1D4B-AB7A-FBF3114B0ECA}"/>
              </a:ext>
            </a:extLst>
          </p:cNvPr>
          <p:cNvSpPr/>
          <p:nvPr/>
        </p:nvSpPr>
        <p:spPr>
          <a:xfrm>
            <a:off x="2585978" y="997288"/>
            <a:ext cx="160634" cy="156266"/>
          </a:xfrm>
          <a:prstGeom prst="star5">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Decision 7">
            <a:extLst>
              <a:ext uri="{FF2B5EF4-FFF2-40B4-BE49-F238E27FC236}">
                <a16:creationId xmlns:a16="http://schemas.microsoft.com/office/drawing/2014/main" id="{D167142F-C94B-5E49-A3F0-93F90A9FE32C}"/>
              </a:ext>
            </a:extLst>
          </p:cNvPr>
          <p:cNvSpPr/>
          <p:nvPr/>
        </p:nvSpPr>
        <p:spPr>
          <a:xfrm>
            <a:off x="3844188" y="990147"/>
            <a:ext cx="127820" cy="157317"/>
          </a:xfrm>
          <a:prstGeom prst="flowChartDecision">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Decision 8">
            <a:extLst>
              <a:ext uri="{FF2B5EF4-FFF2-40B4-BE49-F238E27FC236}">
                <a16:creationId xmlns:a16="http://schemas.microsoft.com/office/drawing/2014/main" id="{18F49B09-D550-8F41-80FA-203D3F6A4B1E}"/>
              </a:ext>
            </a:extLst>
          </p:cNvPr>
          <p:cNvSpPr/>
          <p:nvPr/>
        </p:nvSpPr>
        <p:spPr>
          <a:xfrm>
            <a:off x="4834258" y="995796"/>
            <a:ext cx="127820" cy="157317"/>
          </a:xfrm>
          <a:prstGeom prst="flowChartDecision">
            <a:avLst/>
          </a:prstGeom>
          <a:solidFill>
            <a:schemeClr val="bg2">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Decision 9">
            <a:extLst>
              <a:ext uri="{FF2B5EF4-FFF2-40B4-BE49-F238E27FC236}">
                <a16:creationId xmlns:a16="http://schemas.microsoft.com/office/drawing/2014/main" id="{B0BFF3BE-507E-1B4D-B0C5-5E36C5CFA9A5}"/>
              </a:ext>
            </a:extLst>
          </p:cNvPr>
          <p:cNvSpPr/>
          <p:nvPr/>
        </p:nvSpPr>
        <p:spPr>
          <a:xfrm>
            <a:off x="5813076" y="995795"/>
            <a:ext cx="127820" cy="157317"/>
          </a:xfrm>
          <a:prstGeom prst="flowChartDecision">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CB0FDAC-66DF-DB48-BE7A-E69C7E173F43}"/>
              </a:ext>
            </a:extLst>
          </p:cNvPr>
          <p:cNvSpPr/>
          <p:nvPr/>
        </p:nvSpPr>
        <p:spPr>
          <a:xfrm>
            <a:off x="9074770" y="1017075"/>
            <a:ext cx="135338" cy="127820"/>
          </a:xfrm>
          <a:prstGeom prst="ellipse">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0AD354A-46A6-4341-8071-615B8D8068D9}"/>
              </a:ext>
            </a:extLst>
          </p:cNvPr>
          <p:cNvSpPr/>
          <p:nvPr/>
        </p:nvSpPr>
        <p:spPr>
          <a:xfrm>
            <a:off x="8138987" y="1011201"/>
            <a:ext cx="135338" cy="127820"/>
          </a:xfrm>
          <a:prstGeom prst="ellipse">
            <a:avLst/>
          </a:prstGeom>
          <a:solidFill>
            <a:schemeClr val="bg2">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6E1725C-BFD2-4D4C-8D45-0E7A39385FF0}"/>
              </a:ext>
            </a:extLst>
          </p:cNvPr>
          <p:cNvSpPr/>
          <p:nvPr/>
        </p:nvSpPr>
        <p:spPr>
          <a:xfrm>
            <a:off x="6799897" y="1011675"/>
            <a:ext cx="135338" cy="127820"/>
          </a:xfrm>
          <a:prstGeom prst="ellipse">
            <a:avLst/>
          </a:prstGeom>
          <a:solidFill>
            <a:schemeClr val="bg2">
              <a:lumMod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Decision 13">
            <a:extLst>
              <a:ext uri="{FF2B5EF4-FFF2-40B4-BE49-F238E27FC236}">
                <a16:creationId xmlns:a16="http://schemas.microsoft.com/office/drawing/2014/main" id="{0686511F-20F2-E64A-ABB6-BBE3F7D6247B}"/>
              </a:ext>
            </a:extLst>
          </p:cNvPr>
          <p:cNvSpPr/>
          <p:nvPr/>
        </p:nvSpPr>
        <p:spPr>
          <a:xfrm>
            <a:off x="4516113" y="1223212"/>
            <a:ext cx="127820" cy="157317"/>
          </a:xfrm>
          <a:prstGeom prst="flowChartDecision">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29A8ACA-32CB-4E4E-933D-EF56DABE6D02}"/>
              </a:ext>
            </a:extLst>
          </p:cNvPr>
          <p:cNvSpPr/>
          <p:nvPr/>
        </p:nvSpPr>
        <p:spPr>
          <a:xfrm>
            <a:off x="7827064" y="1228615"/>
            <a:ext cx="135338" cy="127820"/>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B0385A2-7343-C24B-988A-37200E363162}"/>
              </a:ext>
            </a:extLst>
          </p:cNvPr>
          <p:cNvSpPr/>
          <p:nvPr/>
        </p:nvSpPr>
        <p:spPr>
          <a:xfrm>
            <a:off x="10358764" y="1237805"/>
            <a:ext cx="147484" cy="1332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BB0D82AF-0527-AE4A-823C-86DAE99016EE}"/>
              </a:ext>
            </a:extLst>
          </p:cNvPr>
          <p:cNvSpPr/>
          <p:nvPr/>
        </p:nvSpPr>
        <p:spPr>
          <a:xfrm>
            <a:off x="6429294" y="1234668"/>
            <a:ext cx="127819" cy="116506"/>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D85CD2D7-37C6-0E4C-8D1B-6A5256CFB837}"/>
              </a:ext>
            </a:extLst>
          </p:cNvPr>
          <p:cNvSpPr txBox="1">
            <a:spLocks/>
          </p:cNvSpPr>
          <p:nvPr/>
        </p:nvSpPr>
        <p:spPr>
          <a:xfrm>
            <a:off x="887832" y="152878"/>
            <a:ext cx="10416336" cy="689313"/>
          </a:xfrm>
          <a:prstGeom prst="rect">
            <a:avLst/>
          </a:prstGeom>
          <a:solidFill>
            <a:schemeClr val="accent3">
              <a:lumMod val="40000"/>
              <a:lumOff val="60000"/>
            </a:schemeClr>
          </a:solidFill>
          <a:ln w="28575" cap="flat" cmpd="sng" algn="ctr">
            <a:solidFill>
              <a:schemeClr val="accent1">
                <a:lumMod val="60000"/>
                <a:lumOff val="40000"/>
              </a:schemeClr>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4000" dirty="0">
                <a:latin typeface="LM Roman 10" pitchFamily="2" charset="77"/>
              </a:rPr>
              <a:t>Grazing Parameters – Used in Models</a:t>
            </a:r>
          </a:p>
        </p:txBody>
      </p:sp>
      <p:pic>
        <p:nvPicPr>
          <p:cNvPr id="19" name="Picture 18">
            <a:extLst>
              <a:ext uri="{FF2B5EF4-FFF2-40B4-BE49-F238E27FC236}">
                <a16:creationId xmlns:a16="http://schemas.microsoft.com/office/drawing/2014/main" id="{B4C23989-A846-3942-B441-17B51F2F1882}"/>
              </a:ext>
            </a:extLst>
          </p:cNvPr>
          <p:cNvPicPr>
            <a:picLocks noChangeAspect="1"/>
          </p:cNvPicPr>
          <p:nvPr/>
        </p:nvPicPr>
        <p:blipFill>
          <a:blip r:embed="rId3"/>
          <a:stretch>
            <a:fillRect/>
          </a:stretch>
        </p:blipFill>
        <p:spPr>
          <a:xfrm>
            <a:off x="-829437" y="1045068"/>
            <a:ext cx="13292308" cy="5400000"/>
          </a:xfrm>
          <a:prstGeom prst="rect">
            <a:avLst/>
          </a:prstGeom>
        </p:spPr>
      </p:pic>
    </p:spTree>
    <p:extLst>
      <p:ext uri="{BB962C8B-B14F-4D97-AF65-F5344CB8AC3E}">
        <p14:creationId xmlns:p14="http://schemas.microsoft.com/office/powerpoint/2010/main" val="31069789"/>
      </p:ext>
    </p:extLst>
  </p:cSld>
  <p:clrMapOvr>
    <a:masterClrMapping/>
  </p:clrMapOvr>
  <mc:AlternateContent xmlns:mc="http://schemas.openxmlformats.org/markup-compatibility/2006" xmlns:p14="http://schemas.microsoft.com/office/powerpoint/2010/main">
    <mc:Choice Requires="p14">
      <p:transition spd="slow" p14:dur="2000" advTm="16470"/>
    </mc:Choice>
    <mc:Fallback xmlns="">
      <p:transition spd="slow" advTm="1647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Freeform 197">
            <a:extLst>
              <a:ext uri="{FF2B5EF4-FFF2-40B4-BE49-F238E27FC236}">
                <a16:creationId xmlns:a16="http://schemas.microsoft.com/office/drawing/2014/main" id="{A22D856B-271A-B34C-9790-0ED51704DC02}"/>
              </a:ext>
            </a:extLst>
          </p:cNvPr>
          <p:cNvSpPr/>
          <p:nvPr/>
        </p:nvSpPr>
        <p:spPr>
          <a:xfrm rot="8640000">
            <a:off x="5707342" y="244496"/>
            <a:ext cx="37269" cy="27424"/>
          </a:xfrm>
          <a:custGeom>
            <a:avLst/>
            <a:gdLst>
              <a:gd name="connsiteX0" fmla="*/ 36987 w 37269"/>
              <a:gd name="connsiteY0" fmla="*/ 27424 h 27424"/>
              <a:gd name="connsiteX1" fmla="*/ 0 w 37269"/>
              <a:gd name="connsiteY1" fmla="*/ 551 h 27424"/>
              <a:gd name="connsiteX2" fmla="*/ 400 w 37269"/>
              <a:gd name="connsiteY2" fmla="*/ 0 h 27424"/>
              <a:gd name="connsiteX3" fmla="*/ 21735 w 37269"/>
              <a:gd name="connsiteY3" fmla="*/ 16340 h 27424"/>
              <a:gd name="connsiteX4" fmla="*/ 37269 w 37269"/>
              <a:gd name="connsiteY4" fmla="*/ 27037 h 27424"/>
              <a:gd name="connsiteX5" fmla="*/ 36987 w 37269"/>
              <a:gd name="connsiteY5" fmla="*/ 27424 h 2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69" h="27424">
                <a:moveTo>
                  <a:pt x="36987" y="27424"/>
                </a:moveTo>
                <a:lnTo>
                  <a:pt x="0" y="551"/>
                </a:lnTo>
                <a:lnTo>
                  <a:pt x="400" y="0"/>
                </a:lnTo>
                <a:lnTo>
                  <a:pt x="21735" y="16340"/>
                </a:lnTo>
                <a:lnTo>
                  <a:pt x="37269" y="27037"/>
                </a:lnTo>
                <a:lnTo>
                  <a:pt x="36987" y="27424"/>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197" name="Freeform 196">
            <a:extLst>
              <a:ext uri="{FF2B5EF4-FFF2-40B4-BE49-F238E27FC236}">
                <a16:creationId xmlns:a16="http://schemas.microsoft.com/office/drawing/2014/main" id="{9C64F293-2AB3-FB46-BB35-619F0B76F78C}"/>
              </a:ext>
            </a:extLst>
          </p:cNvPr>
          <p:cNvSpPr/>
          <p:nvPr/>
        </p:nvSpPr>
        <p:spPr>
          <a:xfrm rot="8640000">
            <a:off x="4077602" y="193230"/>
            <a:ext cx="1825527" cy="1274172"/>
          </a:xfrm>
          <a:custGeom>
            <a:avLst/>
            <a:gdLst>
              <a:gd name="connsiteX0" fmla="*/ 0 w 1825527"/>
              <a:gd name="connsiteY0" fmla="*/ 680874 h 1274172"/>
              <a:gd name="connsiteX1" fmla="*/ 494683 w 1825527"/>
              <a:gd name="connsiteY1" fmla="*/ 0 h 1274172"/>
              <a:gd name="connsiteX2" fmla="*/ 678670 w 1825527"/>
              <a:gd name="connsiteY2" fmla="*/ 119982 h 1274172"/>
              <a:gd name="connsiteX3" fmla="*/ 1766672 w 1825527"/>
              <a:gd name="connsiteY3" fmla="*/ 433473 h 1274172"/>
              <a:gd name="connsiteX4" fmla="*/ 1825527 w 1825527"/>
              <a:gd name="connsiteY4" fmla="*/ 432663 h 1274172"/>
              <a:gd name="connsiteX5" fmla="*/ 1825526 w 1825527"/>
              <a:gd name="connsiteY5" fmla="*/ 1272955 h 1274172"/>
              <a:gd name="connsiteX6" fmla="*/ 1737172 w 1825527"/>
              <a:gd name="connsiteY6" fmla="*/ 1274172 h 1274172"/>
              <a:gd name="connsiteX7" fmla="*/ 118910 w 1825527"/>
              <a:gd name="connsiteY7" fmla="*/ 762756 h 1274172"/>
              <a:gd name="connsiteX8" fmla="*/ 0 w 1825527"/>
              <a:gd name="connsiteY8" fmla="*/ 680874 h 127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5527" h="1274172">
                <a:moveTo>
                  <a:pt x="0" y="680874"/>
                </a:moveTo>
                <a:lnTo>
                  <a:pt x="494683" y="0"/>
                </a:lnTo>
                <a:lnTo>
                  <a:pt x="678670" y="119982"/>
                </a:lnTo>
                <a:cubicBezTo>
                  <a:pt x="1018885" y="318001"/>
                  <a:pt x="1392913" y="420699"/>
                  <a:pt x="1766672" y="433473"/>
                </a:cubicBezTo>
                <a:lnTo>
                  <a:pt x="1825527" y="432663"/>
                </a:lnTo>
                <a:lnTo>
                  <a:pt x="1825526" y="1272955"/>
                </a:lnTo>
                <a:lnTo>
                  <a:pt x="1737172" y="1274172"/>
                </a:lnTo>
                <a:cubicBezTo>
                  <a:pt x="1177614" y="1255046"/>
                  <a:pt x="617614" y="1087834"/>
                  <a:pt x="118910" y="762756"/>
                </a:cubicBezTo>
                <a:lnTo>
                  <a:pt x="0" y="680874"/>
                </a:lnTo>
                <a:close/>
              </a:path>
            </a:pathLst>
          </a:custGeom>
          <a:solidFill>
            <a:schemeClr val="bg1">
              <a:lumMod val="6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196" name="Freeform 195">
            <a:extLst>
              <a:ext uri="{FF2B5EF4-FFF2-40B4-BE49-F238E27FC236}">
                <a16:creationId xmlns:a16="http://schemas.microsoft.com/office/drawing/2014/main" id="{F755187D-0312-3A4E-A5E8-EF6A4226FA45}"/>
              </a:ext>
            </a:extLst>
          </p:cNvPr>
          <p:cNvSpPr/>
          <p:nvPr/>
        </p:nvSpPr>
        <p:spPr>
          <a:xfrm rot="8640000">
            <a:off x="5725564" y="-98059"/>
            <a:ext cx="1615663" cy="1808009"/>
          </a:xfrm>
          <a:custGeom>
            <a:avLst/>
            <a:gdLst>
              <a:gd name="connsiteX0" fmla="*/ 1120860 w 1615663"/>
              <a:gd name="connsiteY0" fmla="*/ 1808009 h 1808009"/>
              <a:gd name="connsiteX1" fmla="*/ 1012602 w 1615663"/>
              <a:gd name="connsiteY1" fmla="*/ 1725094 h 1808009"/>
              <a:gd name="connsiteX2" fmla="*/ 26146 w 1615663"/>
              <a:gd name="connsiteY2" fmla="*/ 344071 h 1808009"/>
              <a:gd name="connsiteX3" fmla="*/ 0 w 1615663"/>
              <a:gd name="connsiteY3" fmla="*/ 259665 h 1808009"/>
              <a:gd name="connsiteX4" fmla="*/ 799167 w 1615663"/>
              <a:gd name="connsiteY4" fmla="*/ 0 h 1808009"/>
              <a:gd name="connsiteX5" fmla="*/ 816584 w 1615663"/>
              <a:gd name="connsiteY5" fmla="*/ 56226 h 1808009"/>
              <a:gd name="connsiteX6" fmla="*/ 1450943 w 1615663"/>
              <a:gd name="connsiteY6" fmla="*/ 994104 h 1808009"/>
              <a:gd name="connsiteX7" fmla="*/ 1615663 w 1615663"/>
              <a:gd name="connsiteY7" fmla="*/ 1126971 h 1808009"/>
              <a:gd name="connsiteX8" fmla="*/ 1120860 w 1615663"/>
              <a:gd name="connsiteY8" fmla="*/ 1808009 h 180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5663" h="1808009">
                <a:moveTo>
                  <a:pt x="1120860" y="1808009"/>
                </a:moveTo>
                <a:lnTo>
                  <a:pt x="1012602" y="1725094"/>
                </a:lnTo>
                <a:cubicBezTo>
                  <a:pt x="549327" y="1351253"/>
                  <a:pt x="217249" y="870333"/>
                  <a:pt x="26146" y="344071"/>
                </a:cubicBezTo>
                <a:lnTo>
                  <a:pt x="0" y="259665"/>
                </a:lnTo>
                <a:lnTo>
                  <a:pt x="799167" y="0"/>
                </a:lnTo>
                <a:lnTo>
                  <a:pt x="816584" y="56226"/>
                </a:lnTo>
                <a:cubicBezTo>
                  <a:pt x="944231" y="407745"/>
                  <a:pt x="1157483" y="731731"/>
                  <a:pt x="1450943" y="994104"/>
                </a:cubicBezTo>
                <a:lnTo>
                  <a:pt x="1615663" y="1126971"/>
                </a:lnTo>
                <a:lnTo>
                  <a:pt x="1120860" y="1808009"/>
                </a:lnTo>
                <a:close/>
              </a:path>
            </a:pathLst>
          </a:custGeom>
          <a:solidFill>
            <a:srgbClr val="A6A6A6">
              <a:alpha val="1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193" name="Freeform 192">
            <a:extLst>
              <a:ext uri="{FF2B5EF4-FFF2-40B4-BE49-F238E27FC236}">
                <a16:creationId xmlns:a16="http://schemas.microsoft.com/office/drawing/2014/main" id="{C37E25C5-4CCA-C041-82AE-6C9536C03813}"/>
              </a:ext>
            </a:extLst>
          </p:cNvPr>
          <p:cNvSpPr/>
          <p:nvPr/>
        </p:nvSpPr>
        <p:spPr>
          <a:xfrm rot="8640000">
            <a:off x="2567263" y="1293820"/>
            <a:ext cx="1821590" cy="1270371"/>
          </a:xfrm>
          <a:custGeom>
            <a:avLst/>
            <a:gdLst>
              <a:gd name="connsiteX0" fmla="*/ 0 w 1821590"/>
              <a:gd name="connsiteY0" fmla="*/ 1270371 h 1270371"/>
              <a:gd name="connsiteX1" fmla="*/ 0 w 1821590"/>
              <a:gd name="connsiteY1" fmla="*/ 430079 h 1270371"/>
              <a:gd name="connsiteX2" fmla="*/ 119379 w 1821590"/>
              <a:gd name="connsiteY2" fmla="*/ 428436 h 1270371"/>
              <a:gd name="connsiteX3" fmla="*/ 1180912 w 1821590"/>
              <a:gd name="connsiteY3" fmla="*/ 98367 h 1270371"/>
              <a:gd name="connsiteX4" fmla="*/ 1327314 w 1821590"/>
              <a:gd name="connsiteY4" fmla="*/ 0 h 1270371"/>
              <a:gd name="connsiteX5" fmla="*/ 1821590 w 1821590"/>
              <a:gd name="connsiteY5" fmla="*/ 680311 h 1270371"/>
              <a:gd name="connsiteX6" fmla="*/ 1615482 w 1821590"/>
              <a:gd name="connsiteY6" fmla="*/ 818795 h 1270371"/>
              <a:gd name="connsiteX7" fmla="*/ 170726 w 1821590"/>
              <a:gd name="connsiteY7" fmla="*/ 1268020 h 1270371"/>
              <a:gd name="connsiteX8" fmla="*/ 0 w 1821590"/>
              <a:gd name="connsiteY8" fmla="*/ 1270371 h 127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1590" h="1270371">
                <a:moveTo>
                  <a:pt x="0" y="1270371"/>
                </a:moveTo>
                <a:lnTo>
                  <a:pt x="0" y="430079"/>
                </a:lnTo>
                <a:lnTo>
                  <a:pt x="119379" y="428436"/>
                </a:lnTo>
                <a:cubicBezTo>
                  <a:pt x="491668" y="405457"/>
                  <a:pt x="856873" y="293635"/>
                  <a:pt x="1180912" y="98367"/>
                </a:cubicBezTo>
                <a:lnTo>
                  <a:pt x="1327314" y="0"/>
                </a:lnTo>
                <a:lnTo>
                  <a:pt x="1821590" y="680311"/>
                </a:lnTo>
                <a:lnTo>
                  <a:pt x="1615482" y="818795"/>
                </a:lnTo>
                <a:cubicBezTo>
                  <a:pt x="1174461" y="1084556"/>
                  <a:pt x="677415" y="1236747"/>
                  <a:pt x="170726" y="1268020"/>
                </a:cubicBezTo>
                <a:lnTo>
                  <a:pt x="0" y="1270371"/>
                </a:lnTo>
                <a:close/>
              </a:path>
            </a:pathLst>
          </a:custGeom>
          <a:solidFill>
            <a:schemeClr val="bg1">
              <a:lumMod val="6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192" name="Freeform 191">
            <a:extLst>
              <a:ext uri="{FF2B5EF4-FFF2-40B4-BE49-F238E27FC236}">
                <a16:creationId xmlns:a16="http://schemas.microsoft.com/office/drawing/2014/main" id="{E8C87BDD-8A49-7841-BD40-2AB043976407}"/>
              </a:ext>
            </a:extLst>
          </p:cNvPr>
          <p:cNvSpPr/>
          <p:nvPr/>
        </p:nvSpPr>
        <p:spPr>
          <a:xfrm rot="8640000">
            <a:off x="7427695" y="887227"/>
            <a:ext cx="950837" cy="1914772"/>
          </a:xfrm>
          <a:custGeom>
            <a:avLst/>
            <a:gdLst>
              <a:gd name="connsiteX0" fmla="*/ 151671 w 950837"/>
              <a:gd name="connsiteY0" fmla="*/ 1914772 h 1914772"/>
              <a:gd name="connsiteX1" fmla="*/ 101149 w 950837"/>
              <a:gd name="connsiteY1" fmla="*/ 1751676 h 1914772"/>
              <a:gd name="connsiteX2" fmla="*/ 81934 w 950837"/>
              <a:gd name="connsiteY2" fmla="*/ 238813 h 1914772"/>
              <a:gd name="connsiteX3" fmla="*/ 149948 w 950837"/>
              <a:gd name="connsiteY3" fmla="*/ 0 h 1914772"/>
              <a:gd name="connsiteX4" fmla="*/ 949704 w 950837"/>
              <a:gd name="connsiteY4" fmla="*/ 259856 h 1914772"/>
              <a:gd name="connsiteX5" fmla="*/ 901392 w 950837"/>
              <a:gd name="connsiteY5" fmla="*/ 429490 h 1914772"/>
              <a:gd name="connsiteX6" fmla="*/ 915510 w 950837"/>
              <a:gd name="connsiteY6" fmla="*/ 1541065 h 1914772"/>
              <a:gd name="connsiteX7" fmla="*/ 950837 w 950837"/>
              <a:gd name="connsiteY7" fmla="*/ 1655107 h 1914772"/>
              <a:gd name="connsiteX8" fmla="*/ 151671 w 950837"/>
              <a:gd name="connsiteY8" fmla="*/ 1914772 h 191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837" h="1914772">
                <a:moveTo>
                  <a:pt x="151671" y="1914772"/>
                </a:moveTo>
                <a:lnTo>
                  <a:pt x="101149" y="1751676"/>
                </a:lnTo>
                <a:cubicBezTo>
                  <a:pt x="-25684" y="1260122"/>
                  <a:pt x="-34537" y="740373"/>
                  <a:pt x="81934" y="238813"/>
                </a:cubicBezTo>
                <a:lnTo>
                  <a:pt x="149948" y="0"/>
                </a:lnTo>
                <a:lnTo>
                  <a:pt x="949704" y="259856"/>
                </a:lnTo>
                <a:lnTo>
                  <a:pt x="901392" y="429490"/>
                </a:lnTo>
                <a:cubicBezTo>
                  <a:pt x="815815" y="798011"/>
                  <a:pt x="822321" y="1179896"/>
                  <a:pt x="915510" y="1541065"/>
                </a:cubicBezTo>
                <a:lnTo>
                  <a:pt x="950837" y="1655107"/>
                </a:lnTo>
                <a:lnTo>
                  <a:pt x="151671" y="1914772"/>
                </a:lnTo>
                <a:close/>
              </a:path>
            </a:pathLst>
          </a:custGeom>
          <a:solidFill>
            <a:srgbClr val="A6A6A6">
              <a:alpha val="1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186" name="Freeform 185">
            <a:extLst>
              <a:ext uri="{FF2B5EF4-FFF2-40B4-BE49-F238E27FC236}">
                <a16:creationId xmlns:a16="http://schemas.microsoft.com/office/drawing/2014/main" id="{DF80AFF4-5655-BC45-A78D-6E14FE63A64D}"/>
              </a:ext>
            </a:extLst>
          </p:cNvPr>
          <p:cNvSpPr/>
          <p:nvPr/>
        </p:nvSpPr>
        <p:spPr>
          <a:xfrm rot="8640000">
            <a:off x="2164786" y="2483607"/>
            <a:ext cx="1620785" cy="1810398"/>
          </a:xfrm>
          <a:custGeom>
            <a:avLst/>
            <a:gdLst>
              <a:gd name="connsiteX0" fmla="*/ 494024 w 1620785"/>
              <a:gd name="connsiteY0" fmla="*/ 1810398 h 1810398"/>
              <a:gd name="connsiteX1" fmla="*/ 494268 w 1620785"/>
              <a:gd name="connsiteY1" fmla="*/ 1810220 h 1810398"/>
              <a:gd name="connsiteX2" fmla="*/ 0 w 1620785"/>
              <a:gd name="connsiteY2" fmla="*/ 1129918 h 1810398"/>
              <a:gd name="connsiteX3" fmla="*/ 4835 w 1620785"/>
              <a:gd name="connsiteY3" fmla="*/ 1126669 h 1810398"/>
              <a:gd name="connsiteX4" fmla="*/ 496832 w 1620785"/>
              <a:gd name="connsiteY4" fmla="*/ 627705 h 1810398"/>
              <a:gd name="connsiteX5" fmla="*/ 819340 w 1620785"/>
              <a:gd name="connsiteY5" fmla="*/ 5600 h 1810398"/>
              <a:gd name="connsiteX6" fmla="*/ 820935 w 1620785"/>
              <a:gd name="connsiteY6" fmla="*/ 0 h 1810398"/>
              <a:gd name="connsiteX7" fmla="*/ 1620677 w 1620785"/>
              <a:gd name="connsiteY7" fmla="*/ 259852 h 1810398"/>
              <a:gd name="connsiteX8" fmla="*/ 1620785 w 1620785"/>
              <a:gd name="connsiteY8" fmla="*/ 259519 h 1810398"/>
              <a:gd name="connsiteX9" fmla="*/ 1616257 w 1620785"/>
              <a:gd name="connsiteY9" fmla="*/ 275419 h 1810398"/>
              <a:gd name="connsiteX10" fmla="*/ 1177322 w 1620785"/>
              <a:gd name="connsiteY10" fmla="*/ 1122109 h 1810398"/>
              <a:gd name="connsiteX11" fmla="*/ 507711 w 1620785"/>
              <a:gd name="connsiteY11" fmla="*/ 1801202 h 1810398"/>
              <a:gd name="connsiteX12" fmla="*/ 494024 w 1620785"/>
              <a:gd name="connsiteY12" fmla="*/ 1810398 h 181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0785" h="1810398">
                <a:moveTo>
                  <a:pt x="494024" y="1810398"/>
                </a:moveTo>
                <a:lnTo>
                  <a:pt x="494268" y="1810220"/>
                </a:lnTo>
                <a:lnTo>
                  <a:pt x="0" y="1129918"/>
                </a:lnTo>
                <a:lnTo>
                  <a:pt x="4835" y="1126669"/>
                </a:lnTo>
                <a:cubicBezTo>
                  <a:pt x="188561" y="989611"/>
                  <a:pt x="355014" y="822901"/>
                  <a:pt x="496832" y="627705"/>
                </a:cubicBezTo>
                <a:cubicBezTo>
                  <a:pt x="638650" y="432509"/>
                  <a:pt x="745764" y="222687"/>
                  <a:pt x="819340" y="5600"/>
                </a:cubicBezTo>
                <a:lnTo>
                  <a:pt x="820935" y="0"/>
                </a:lnTo>
                <a:lnTo>
                  <a:pt x="1620677" y="259852"/>
                </a:lnTo>
                <a:lnTo>
                  <a:pt x="1620785" y="259519"/>
                </a:lnTo>
                <a:lnTo>
                  <a:pt x="1616257" y="275419"/>
                </a:lnTo>
                <a:cubicBezTo>
                  <a:pt x="1516120" y="570876"/>
                  <a:pt x="1370338" y="856446"/>
                  <a:pt x="1177322" y="1122109"/>
                </a:cubicBezTo>
                <a:cubicBezTo>
                  <a:pt x="984307" y="1387772"/>
                  <a:pt x="757763" y="1614665"/>
                  <a:pt x="507711" y="1801202"/>
                </a:cubicBezTo>
                <a:lnTo>
                  <a:pt x="494024" y="1810398"/>
                </a:lnTo>
                <a:close/>
              </a:path>
            </a:pathLst>
          </a:custGeom>
          <a:solidFill>
            <a:schemeClr val="bg1">
              <a:lumMod val="6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185" name="Freeform 184">
            <a:extLst>
              <a:ext uri="{FF2B5EF4-FFF2-40B4-BE49-F238E27FC236}">
                <a16:creationId xmlns:a16="http://schemas.microsoft.com/office/drawing/2014/main" id="{D29773EA-358E-3042-A80F-70B6E7A10C5A}"/>
              </a:ext>
            </a:extLst>
          </p:cNvPr>
          <p:cNvSpPr/>
          <p:nvPr/>
        </p:nvSpPr>
        <p:spPr>
          <a:xfrm rot="8640000">
            <a:off x="7658283" y="2563989"/>
            <a:ext cx="1620769" cy="1810423"/>
          </a:xfrm>
          <a:custGeom>
            <a:avLst/>
            <a:gdLst>
              <a:gd name="connsiteX0" fmla="*/ 0 w 1620769"/>
              <a:gd name="connsiteY0" fmla="*/ 1550849 h 1810423"/>
              <a:gd name="connsiteX1" fmla="*/ 4514 w 1620769"/>
              <a:gd name="connsiteY1" fmla="*/ 1534998 h 1810423"/>
              <a:gd name="connsiteX2" fmla="*/ 443449 w 1620769"/>
              <a:gd name="connsiteY2" fmla="*/ 688308 h 1810423"/>
              <a:gd name="connsiteX3" fmla="*/ 1113060 w 1620769"/>
              <a:gd name="connsiteY3" fmla="*/ 9215 h 1810423"/>
              <a:gd name="connsiteX4" fmla="*/ 1126775 w 1620769"/>
              <a:gd name="connsiteY4" fmla="*/ 0 h 1810423"/>
              <a:gd name="connsiteX5" fmla="*/ 1126500 w 1620769"/>
              <a:gd name="connsiteY5" fmla="*/ 200 h 1810423"/>
              <a:gd name="connsiteX6" fmla="*/ 1620769 w 1620769"/>
              <a:gd name="connsiteY6" fmla="*/ 680503 h 1810423"/>
              <a:gd name="connsiteX7" fmla="*/ 1615936 w 1620769"/>
              <a:gd name="connsiteY7" fmla="*/ 683750 h 1810423"/>
              <a:gd name="connsiteX8" fmla="*/ 1123939 w 1620769"/>
              <a:gd name="connsiteY8" fmla="*/ 1182715 h 1810423"/>
              <a:gd name="connsiteX9" fmla="*/ 801431 w 1620769"/>
              <a:gd name="connsiteY9" fmla="*/ 1804820 h 1810423"/>
              <a:gd name="connsiteX10" fmla="*/ 799836 w 1620769"/>
              <a:gd name="connsiteY10" fmla="*/ 1810423 h 1810423"/>
              <a:gd name="connsiteX11" fmla="*/ 90 w 1620769"/>
              <a:gd name="connsiteY11" fmla="*/ 1550570 h 1810423"/>
              <a:gd name="connsiteX12" fmla="*/ 0 w 1620769"/>
              <a:gd name="connsiteY12" fmla="*/ 1550849 h 181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0769" h="1810423">
                <a:moveTo>
                  <a:pt x="0" y="1550849"/>
                </a:moveTo>
                <a:lnTo>
                  <a:pt x="4514" y="1534998"/>
                </a:lnTo>
                <a:cubicBezTo>
                  <a:pt x="104651" y="1239541"/>
                  <a:pt x="250433" y="953971"/>
                  <a:pt x="443449" y="688308"/>
                </a:cubicBezTo>
                <a:cubicBezTo>
                  <a:pt x="636464" y="422645"/>
                  <a:pt x="863008" y="195752"/>
                  <a:pt x="1113060" y="9215"/>
                </a:cubicBezTo>
                <a:lnTo>
                  <a:pt x="1126775" y="0"/>
                </a:lnTo>
                <a:lnTo>
                  <a:pt x="1126500" y="200"/>
                </a:lnTo>
                <a:lnTo>
                  <a:pt x="1620769" y="680503"/>
                </a:lnTo>
                <a:lnTo>
                  <a:pt x="1615936" y="683750"/>
                </a:lnTo>
                <a:cubicBezTo>
                  <a:pt x="1432211" y="820809"/>
                  <a:pt x="1265757" y="987519"/>
                  <a:pt x="1123939" y="1182715"/>
                </a:cubicBezTo>
                <a:cubicBezTo>
                  <a:pt x="982121" y="1377911"/>
                  <a:pt x="875007" y="1587733"/>
                  <a:pt x="801431" y="1804820"/>
                </a:cubicBezTo>
                <a:lnTo>
                  <a:pt x="799836" y="1810423"/>
                </a:lnTo>
                <a:lnTo>
                  <a:pt x="90" y="1550570"/>
                </a:lnTo>
                <a:lnTo>
                  <a:pt x="0" y="1550849"/>
                </a:lnTo>
                <a:close/>
              </a:path>
            </a:pathLst>
          </a:custGeom>
          <a:solidFill>
            <a:srgbClr val="A6A6A6">
              <a:alpha val="1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166" name="Freeform 165">
            <a:extLst>
              <a:ext uri="{FF2B5EF4-FFF2-40B4-BE49-F238E27FC236}">
                <a16:creationId xmlns:a16="http://schemas.microsoft.com/office/drawing/2014/main" id="{57F46D1D-A8C2-9242-BBFB-608F9FA8A3CB}"/>
              </a:ext>
            </a:extLst>
          </p:cNvPr>
          <p:cNvSpPr/>
          <p:nvPr/>
        </p:nvSpPr>
        <p:spPr>
          <a:xfrm rot="8640000">
            <a:off x="3065312" y="4055992"/>
            <a:ext cx="950837" cy="1914774"/>
          </a:xfrm>
          <a:custGeom>
            <a:avLst/>
            <a:gdLst>
              <a:gd name="connsiteX0" fmla="*/ 1132 w 950837"/>
              <a:gd name="connsiteY0" fmla="*/ 1654918 h 1914774"/>
              <a:gd name="connsiteX1" fmla="*/ 49445 w 950837"/>
              <a:gd name="connsiteY1" fmla="*/ 1485281 h 1914774"/>
              <a:gd name="connsiteX2" fmla="*/ 35327 w 950837"/>
              <a:gd name="connsiteY2" fmla="*/ 373706 h 1914774"/>
              <a:gd name="connsiteX3" fmla="*/ 0 w 950837"/>
              <a:gd name="connsiteY3" fmla="*/ 259664 h 1914774"/>
              <a:gd name="connsiteX4" fmla="*/ 799167 w 950837"/>
              <a:gd name="connsiteY4" fmla="*/ 0 h 1914774"/>
              <a:gd name="connsiteX5" fmla="*/ 849688 w 950837"/>
              <a:gd name="connsiteY5" fmla="*/ 163092 h 1914774"/>
              <a:gd name="connsiteX6" fmla="*/ 868903 w 950837"/>
              <a:gd name="connsiteY6" fmla="*/ 1675955 h 1914774"/>
              <a:gd name="connsiteX7" fmla="*/ 800887 w 950837"/>
              <a:gd name="connsiteY7" fmla="*/ 1914774 h 1914774"/>
              <a:gd name="connsiteX8" fmla="*/ 1132 w 950837"/>
              <a:gd name="connsiteY8" fmla="*/ 1654918 h 1914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837" h="1914774">
                <a:moveTo>
                  <a:pt x="1132" y="1654918"/>
                </a:moveTo>
                <a:lnTo>
                  <a:pt x="49445" y="1485281"/>
                </a:lnTo>
                <a:cubicBezTo>
                  <a:pt x="135022" y="1116760"/>
                  <a:pt x="128517" y="734874"/>
                  <a:pt x="35327" y="373706"/>
                </a:cubicBezTo>
                <a:lnTo>
                  <a:pt x="0" y="259664"/>
                </a:lnTo>
                <a:lnTo>
                  <a:pt x="799167" y="0"/>
                </a:lnTo>
                <a:lnTo>
                  <a:pt x="849688" y="163092"/>
                </a:lnTo>
                <a:cubicBezTo>
                  <a:pt x="976520" y="654646"/>
                  <a:pt x="985374" y="1174394"/>
                  <a:pt x="868903" y="1675955"/>
                </a:cubicBezTo>
                <a:lnTo>
                  <a:pt x="800887" y="1914774"/>
                </a:lnTo>
                <a:lnTo>
                  <a:pt x="1132" y="1654918"/>
                </a:lnTo>
                <a:close/>
              </a:path>
            </a:pathLst>
          </a:custGeom>
          <a:solidFill>
            <a:schemeClr val="bg1">
              <a:lumMod val="6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165" name="Freeform 164">
            <a:extLst>
              <a:ext uri="{FF2B5EF4-FFF2-40B4-BE49-F238E27FC236}">
                <a16:creationId xmlns:a16="http://schemas.microsoft.com/office/drawing/2014/main" id="{EBE520D5-69D1-954A-A9D6-4A68C960C6D9}"/>
              </a:ext>
            </a:extLst>
          </p:cNvPr>
          <p:cNvSpPr/>
          <p:nvPr/>
        </p:nvSpPr>
        <p:spPr>
          <a:xfrm rot="8640000">
            <a:off x="7054543" y="4292089"/>
            <a:ext cx="1821588" cy="1270375"/>
          </a:xfrm>
          <a:custGeom>
            <a:avLst/>
            <a:gdLst>
              <a:gd name="connsiteX0" fmla="*/ 494276 w 1821588"/>
              <a:gd name="connsiteY0" fmla="*/ 1270375 h 1270375"/>
              <a:gd name="connsiteX1" fmla="*/ 0 w 1821588"/>
              <a:gd name="connsiteY1" fmla="*/ 590062 h 1270375"/>
              <a:gd name="connsiteX2" fmla="*/ 206111 w 1821588"/>
              <a:gd name="connsiteY2" fmla="*/ 451576 h 1270375"/>
              <a:gd name="connsiteX3" fmla="*/ 1650867 w 1821588"/>
              <a:gd name="connsiteY3" fmla="*/ 2351 h 1270375"/>
              <a:gd name="connsiteX4" fmla="*/ 1821588 w 1821588"/>
              <a:gd name="connsiteY4" fmla="*/ 0 h 1270375"/>
              <a:gd name="connsiteX5" fmla="*/ 1821588 w 1821588"/>
              <a:gd name="connsiteY5" fmla="*/ 840295 h 1270375"/>
              <a:gd name="connsiteX6" fmla="*/ 1702214 w 1821588"/>
              <a:gd name="connsiteY6" fmla="*/ 841938 h 1270375"/>
              <a:gd name="connsiteX7" fmla="*/ 640681 w 1821588"/>
              <a:gd name="connsiteY7" fmla="*/ 1172007 h 1270375"/>
              <a:gd name="connsiteX8" fmla="*/ 494276 w 1821588"/>
              <a:gd name="connsiteY8" fmla="*/ 1270375 h 127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1588" h="1270375">
                <a:moveTo>
                  <a:pt x="494276" y="1270375"/>
                </a:moveTo>
                <a:lnTo>
                  <a:pt x="0" y="590062"/>
                </a:lnTo>
                <a:lnTo>
                  <a:pt x="206111" y="451576"/>
                </a:lnTo>
                <a:cubicBezTo>
                  <a:pt x="647132" y="185815"/>
                  <a:pt x="1144178" y="33623"/>
                  <a:pt x="1650867" y="2351"/>
                </a:cubicBezTo>
                <a:lnTo>
                  <a:pt x="1821588" y="0"/>
                </a:lnTo>
                <a:lnTo>
                  <a:pt x="1821588" y="840295"/>
                </a:lnTo>
                <a:lnTo>
                  <a:pt x="1702214" y="841938"/>
                </a:lnTo>
                <a:cubicBezTo>
                  <a:pt x="1329925" y="864916"/>
                  <a:pt x="964721" y="976739"/>
                  <a:pt x="640681" y="1172007"/>
                </a:cubicBezTo>
                <a:lnTo>
                  <a:pt x="494276" y="1270375"/>
                </a:lnTo>
                <a:close/>
              </a:path>
            </a:pathLst>
          </a:custGeom>
          <a:solidFill>
            <a:srgbClr val="A6A6A6">
              <a:alpha val="1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162" name="Freeform 161">
            <a:extLst>
              <a:ext uri="{FF2B5EF4-FFF2-40B4-BE49-F238E27FC236}">
                <a16:creationId xmlns:a16="http://schemas.microsoft.com/office/drawing/2014/main" id="{E411668B-1967-FB4F-AE24-D71FABF2D495}"/>
              </a:ext>
            </a:extLst>
          </p:cNvPr>
          <p:cNvSpPr/>
          <p:nvPr/>
        </p:nvSpPr>
        <p:spPr>
          <a:xfrm rot="8640000">
            <a:off x="5544211" y="5383872"/>
            <a:ext cx="1818931" cy="1269792"/>
          </a:xfrm>
          <a:custGeom>
            <a:avLst/>
            <a:gdLst>
              <a:gd name="connsiteX0" fmla="*/ 0 w 1818931"/>
              <a:gd name="connsiteY0" fmla="*/ 841512 h 1269792"/>
              <a:gd name="connsiteX1" fmla="*/ 0 w 1818931"/>
              <a:gd name="connsiteY1" fmla="*/ 1217 h 1269792"/>
              <a:gd name="connsiteX2" fmla="*/ 88359 w 1818931"/>
              <a:gd name="connsiteY2" fmla="*/ 0 h 1269792"/>
              <a:gd name="connsiteX3" fmla="*/ 1706621 w 1818931"/>
              <a:gd name="connsiteY3" fmla="*/ 511416 h 1269792"/>
              <a:gd name="connsiteX4" fmla="*/ 1818931 w 1818931"/>
              <a:gd name="connsiteY4" fmla="*/ 588754 h 1269792"/>
              <a:gd name="connsiteX5" fmla="*/ 1324128 w 1818931"/>
              <a:gd name="connsiteY5" fmla="*/ 1269792 h 1269792"/>
              <a:gd name="connsiteX6" fmla="*/ 1146861 w 1818931"/>
              <a:gd name="connsiteY6" fmla="*/ 1154193 h 1269792"/>
              <a:gd name="connsiteX7" fmla="*/ 58859 w 1818931"/>
              <a:gd name="connsiteY7" fmla="*/ 840702 h 1269792"/>
              <a:gd name="connsiteX8" fmla="*/ 0 w 1818931"/>
              <a:gd name="connsiteY8" fmla="*/ 841512 h 126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931" h="1269792">
                <a:moveTo>
                  <a:pt x="0" y="841512"/>
                </a:moveTo>
                <a:lnTo>
                  <a:pt x="0" y="1217"/>
                </a:lnTo>
                <a:lnTo>
                  <a:pt x="88359" y="0"/>
                </a:lnTo>
                <a:cubicBezTo>
                  <a:pt x="647917" y="19126"/>
                  <a:pt x="1207917" y="186338"/>
                  <a:pt x="1706621" y="511416"/>
                </a:cubicBezTo>
                <a:lnTo>
                  <a:pt x="1818931" y="588754"/>
                </a:lnTo>
                <a:lnTo>
                  <a:pt x="1324128" y="1269792"/>
                </a:lnTo>
                <a:lnTo>
                  <a:pt x="1146861" y="1154193"/>
                </a:lnTo>
                <a:cubicBezTo>
                  <a:pt x="806646" y="956174"/>
                  <a:pt x="432618" y="853476"/>
                  <a:pt x="58859" y="840702"/>
                </a:cubicBezTo>
                <a:lnTo>
                  <a:pt x="0" y="841512"/>
                </a:lnTo>
                <a:close/>
              </a:path>
            </a:pathLst>
          </a:custGeom>
          <a:solidFill>
            <a:schemeClr val="bg1">
              <a:lumMod val="6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161" name="Freeform 160">
            <a:extLst>
              <a:ext uri="{FF2B5EF4-FFF2-40B4-BE49-F238E27FC236}">
                <a16:creationId xmlns:a16="http://schemas.microsoft.com/office/drawing/2014/main" id="{C999A8E0-368D-D344-B94C-89E35699C73C}"/>
              </a:ext>
            </a:extLst>
          </p:cNvPr>
          <p:cNvSpPr/>
          <p:nvPr/>
        </p:nvSpPr>
        <p:spPr>
          <a:xfrm rot="8640000">
            <a:off x="4103455" y="5145744"/>
            <a:ext cx="1621908" cy="1812885"/>
          </a:xfrm>
          <a:custGeom>
            <a:avLst/>
            <a:gdLst>
              <a:gd name="connsiteX0" fmla="*/ 822741 w 1621908"/>
              <a:gd name="connsiteY0" fmla="*/ 1812885 h 1812885"/>
              <a:gd name="connsiteX1" fmla="*/ 805324 w 1621908"/>
              <a:gd name="connsiteY1" fmla="*/ 1756659 h 1812885"/>
              <a:gd name="connsiteX2" fmla="*/ 170965 w 1621908"/>
              <a:gd name="connsiteY2" fmla="*/ 818781 h 1812885"/>
              <a:gd name="connsiteX3" fmla="*/ 0 w 1621908"/>
              <a:gd name="connsiteY3" fmla="*/ 680876 h 1812885"/>
              <a:gd name="connsiteX4" fmla="*/ 494685 w 1621908"/>
              <a:gd name="connsiteY4" fmla="*/ 0 h 1812885"/>
              <a:gd name="connsiteX5" fmla="*/ 609305 w 1621908"/>
              <a:gd name="connsiteY5" fmla="*/ 87788 h 1812885"/>
              <a:gd name="connsiteX6" fmla="*/ 1595760 w 1621908"/>
              <a:gd name="connsiteY6" fmla="*/ 1468811 h 1812885"/>
              <a:gd name="connsiteX7" fmla="*/ 1621908 w 1621908"/>
              <a:gd name="connsiteY7" fmla="*/ 1553220 h 1812885"/>
              <a:gd name="connsiteX8" fmla="*/ 822741 w 1621908"/>
              <a:gd name="connsiteY8" fmla="*/ 1812885 h 181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1908" h="1812885">
                <a:moveTo>
                  <a:pt x="822741" y="1812885"/>
                </a:moveTo>
                <a:lnTo>
                  <a:pt x="805324" y="1756659"/>
                </a:lnTo>
                <a:cubicBezTo>
                  <a:pt x="677676" y="1405140"/>
                  <a:pt x="464424" y="1081154"/>
                  <a:pt x="170965" y="818781"/>
                </a:cubicBezTo>
                <a:lnTo>
                  <a:pt x="0" y="680876"/>
                </a:lnTo>
                <a:lnTo>
                  <a:pt x="494685" y="0"/>
                </a:lnTo>
                <a:lnTo>
                  <a:pt x="609305" y="87788"/>
                </a:lnTo>
                <a:cubicBezTo>
                  <a:pt x="1072580" y="461629"/>
                  <a:pt x="1404658" y="942549"/>
                  <a:pt x="1595760" y="1468811"/>
                </a:cubicBezTo>
                <a:lnTo>
                  <a:pt x="1621908" y="1553220"/>
                </a:lnTo>
                <a:lnTo>
                  <a:pt x="822741" y="1812885"/>
                </a:lnTo>
                <a:close/>
              </a:path>
            </a:pathLst>
          </a:custGeom>
          <a:solidFill>
            <a:schemeClr val="bg1">
              <a:lumMod val="6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243" name="Oval 242">
            <a:extLst>
              <a:ext uri="{FF2B5EF4-FFF2-40B4-BE49-F238E27FC236}">
                <a16:creationId xmlns:a16="http://schemas.microsoft.com/office/drawing/2014/main" id="{15723B53-7FDB-1443-B1A3-347769CA319C}"/>
              </a:ext>
            </a:extLst>
          </p:cNvPr>
          <p:cNvSpPr>
            <a:spLocks noChangeAspect="1"/>
          </p:cNvSpPr>
          <p:nvPr/>
        </p:nvSpPr>
        <p:spPr>
          <a:xfrm rot="1345361" flipV="1">
            <a:off x="5972848" y="514107"/>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29211ADE-8490-BA43-A96E-C923D98AC793}"/>
              </a:ext>
            </a:extLst>
          </p:cNvPr>
          <p:cNvSpPr>
            <a:spLocks noChangeAspect="1"/>
          </p:cNvSpPr>
          <p:nvPr/>
        </p:nvSpPr>
        <p:spPr>
          <a:xfrm rot="1304227" flipV="1">
            <a:off x="6882693" y="849076"/>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60A26681-7350-164D-BA4C-BE7FE3A45A30}"/>
              </a:ext>
            </a:extLst>
          </p:cNvPr>
          <p:cNvSpPr>
            <a:spLocks noChangeAspect="1"/>
          </p:cNvSpPr>
          <p:nvPr/>
        </p:nvSpPr>
        <p:spPr>
          <a:xfrm rot="2929460" flipV="1">
            <a:off x="7521176" y="1271037"/>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F6D6273E-9E46-B74E-9A4D-2318FE36B7A8}"/>
              </a:ext>
            </a:extLst>
          </p:cNvPr>
          <p:cNvSpPr>
            <a:spLocks noChangeAspect="1"/>
          </p:cNvSpPr>
          <p:nvPr/>
        </p:nvSpPr>
        <p:spPr>
          <a:xfrm rot="3791656" flipV="1">
            <a:off x="8103876" y="2058635"/>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58" name="Straight Arrow Connector 257">
            <a:extLst>
              <a:ext uri="{FF2B5EF4-FFF2-40B4-BE49-F238E27FC236}">
                <a16:creationId xmlns:a16="http://schemas.microsoft.com/office/drawing/2014/main" id="{CD4812AA-0105-A949-9916-B9A11D7F3A6A}"/>
              </a:ext>
            </a:extLst>
          </p:cNvPr>
          <p:cNvCxnSpPr>
            <a:cxnSpLocks/>
          </p:cNvCxnSpPr>
          <p:nvPr/>
        </p:nvCxnSpPr>
        <p:spPr>
          <a:xfrm rot="3240000">
            <a:off x="7627729" y="1800955"/>
            <a:ext cx="696439" cy="1430"/>
          </a:xfrm>
          <a:prstGeom prst="straightConnector1">
            <a:avLst/>
          </a:prstGeom>
          <a:ln w="28575">
            <a:solidFill>
              <a:schemeClr val="dk1">
                <a:alpha val="57000"/>
              </a:schemeClr>
            </a:solidFill>
            <a:headEnd type="none" w="med" len="med"/>
            <a:tailEnd type="triangle" w="med" len="lg"/>
          </a:ln>
        </p:spPr>
        <p:style>
          <a:lnRef idx="1">
            <a:schemeClr val="dk1"/>
          </a:lnRef>
          <a:fillRef idx="0">
            <a:schemeClr val="dk1"/>
          </a:fillRef>
          <a:effectRef idx="0">
            <a:schemeClr val="dk1"/>
          </a:effectRef>
          <a:fontRef idx="minor">
            <a:schemeClr val="tx1"/>
          </a:fontRef>
        </p:style>
      </p:cxnSp>
      <p:sp>
        <p:nvSpPr>
          <p:cNvPr id="263" name="Oval 262">
            <a:extLst>
              <a:ext uri="{FF2B5EF4-FFF2-40B4-BE49-F238E27FC236}">
                <a16:creationId xmlns:a16="http://schemas.microsoft.com/office/drawing/2014/main" id="{E30144F8-3C88-5B43-AEA3-6C81CE90D8DD}"/>
              </a:ext>
            </a:extLst>
          </p:cNvPr>
          <p:cNvSpPr>
            <a:spLocks noChangeAspect="1"/>
          </p:cNvSpPr>
          <p:nvPr/>
        </p:nvSpPr>
        <p:spPr>
          <a:xfrm rot="4909581" flipV="1">
            <a:off x="8337786" y="2800573"/>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E5472F38-D361-A447-B741-99416A0E6A1D}"/>
              </a:ext>
            </a:extLst>
          </p:cNvPr>
          <p:cNvSpPr>
            <a:spLocks noChangeAspect="1"/>
          </p:cNvSpPr>
          <p:nvPr/>
        </p:nvSpPr>
        <p:spPr>
          <a:xfrm rot="5400000" flipV="1">
            <a:off x="8328725" y="3756460"/>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9" name="Oval 268">
            <a:extLst>
              <a:ext uri="{FF2B5EF4-FFF2-40B4-BE49-F238E27FC236}">
                <a16:creationId xmlns:a16="http://schemas.microsoft.com/office/drawing/2014/main" id="{15D2A9F5-6424-914C-9C90-666050D00988}"/>
              </a:ext>
            </a:extLst>
          </p:cNvPr>
          <p:cNvSpPr>
            <a:spLocks noChangeAspect="1"/>
          </p:cNvSpPr>
          <p:nvPr/>
        </p:nvSpPr>
        <p:spPr>
          <a:xfrm rot="5400000" flipV="1">
            <a:off x="7547050" y="5199778"/>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0" name="Oval 269">
            <a:extLst>
              <a:ext uri="{FF2B5EF4-FFF2-40B4-BE49-F238E27FC236}">
                <a16:creationId xmlns:a16="http://schemas.microsoft.com/office/drawing/2014/main" id="{48798EC9-59B1-8C4B-A327-B4D0220B4555}"/>
              </a:ext>
            </a:extLst>
          </p:cNvPr>
          <p:cNvSpPr>
            <a:spLocks noChangeAspect="1"/>
          </p:cNvSpPr>
          <p:nvPr/>
        </p:nvSpPr>
        <p:spPr>
          <a:xfrm rot="4565535" flipV="1">
            <a:off x="7846538" y="4400036"/>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270">
            <a:extLst>
              <a:ext uri="{FF2B5EF4-FFF2-40B4-BE49-F238E27FC236}">
                <a16:creationId xmlns:a16="http://schemas.microsoft.com/office/drawing/2014/main" id="{A12F6795-6668-5349-AACF-44FF0513F478}"/>
              </a:ext>
            </a:extLst>
          </p:cNvPr>
          <p:cNvSpPr>
            <a:spLocks noChangeAspect="1"/>
          </p:cNvSpPr>
          <p:nvPr/>
        </p:nvSpPr>
        <p:spPr>
          <a:xfrm rot="4957055" flipV="1">
            <a:off x="8233619" y="4587945"/>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a:extLst>
              <a:ext uri="{FF2B5EF4-FFF2-40B4-BE49-F238E27FC236}">
                <a16:creationId xmlns:a16="http://schemas.microsoft.com/office/drawing/2014/main" id="{C980BE92-E924-474C-9717-C17A958F892D}"/>
              </a:ext>
            </a:extLst>
          </p:cNvPr>
          <p:cNvSpPr>
            <a:spLocks noChangeAspect="1"/>
          </p:cNvSpPr>
          <p:nvPr/>
        </p:nvSpPr>
        <p:spPr>
          <a:xfrm rot="7329287" flipV="1">
            <a:off x="5976231" y="5986003"/>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B617D738-E6D2-184D-A02B-947DB2C484FA}"/>
              </a:ext>
            </a:extLst>
          </p:cNvPr>
          <p:cNvSpPr>
            <a:spLocks noChangeAspect="1"/>
          </p:cNvSpPr>
          <p:nvPr/>
        </p:nvSpPr>
        <p:spPr>
          <a:xfrm rot="7462046" flipV="1">
            <a:off x="6869633" y="5437940"/>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a:extLst>
              <a:ext uri="{FF2B5EF4-FFF2-40B4-BE49-F238E27FC236}">
                <a16:creationId xmlns:a16="http://schemas.microsoft.com/office/drawing/2014/main" id="{2B300ACD-DB99-FC4E-99D5-71A2ACC05204}"/>
              </a:ext>
            </a:extLst>
          </p:cNvPr>
          <p:cNvSpPr>
            <a:spLocks noChangeAspect="1"/>
          </p:cNvSpPr>
          <p:nvPr/>
        </p:nvSpPr>
        <p:spPr>
          <a:xfrm rot="7137986" flipV="1">
            <a:off x="6792457" y="5755775"/>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4" name="Straight Arrow Connector 283">
            <a:extLst>
              <a:ext uri="{FF2B5EF4-FFF2-40B4-BE49-F238E27FC236}">
                <a16:creationId xmlns:a16="http://schemas.microsoft.com/office/drawing/2014/main" id="{B0C61F3B-87F6-F44A-AFAD-709719A74747}"/>
              </a:ext>
            </a:extLst>
          </p:cNvPr>
          <p:cNvCxnSpPr>
            <a:cxnSpLocks/>
            <a:stCxn id="283" idx="7"/>
            <a:endCxn id="281" idx="3"/>
          </p:cNvCxnSpPr>
          <p:nvPr/>
        </p:nvCxnSpPr>
        <p:spPr>
          <a:xfrm flipH="1">
            <a:off x="6260627" y="5939548"/>
            <a:ext cx="537432" cy="158441"/>
          </a:xfrm>
          <a:prstGeom prst="straightConnector1">
            <a:avLst/>
          </a:prstGeom>
          <a:ln w="28575">
            <a:solidFill>
              <a:schemeClr val="dk1">
                <a:alpha val="57000"/>
              </a:schemeClr>
            </a:solidFill>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285" name="Straight Arrow Connector 284">
            <a:extLst>
              <a:ext uri="{FF2B5EF4-FFF2-40B4-BE49-F238E27FC236}">
                <a16:creationId xmlns:a16="http://schemas.microsoft.com/office/drawing/2014/main" id="{F9EB4731-B276-3647-9D39-BBA8AF2C0B63}"/>
              </a:ext>
            </a:extLst>
          </p:cNvPr>
          <p:cNvCxnSpPr>
            <a:cxnSpLocks/>
            <a:stCxn id="282" idx="7"/>
            <a:endCxn id="281" idx="2"/>
          </p:cNvCxnSpPr>
          <p:nvPr/>
        </p:nvCxnSpPr>
        <p:spPr>
          <a:xfrm flipH="1">
            <a:off x="6196869" y="5608509"/>
            <a:ext cx="675237" cy="399582"/>
          </a:xfrm>
          <a:prstGeom prst="straightConnector1">
            <a:avLst/>
          </a:prstGeom>
          <a:ln w="28575">
            <a:solidFill>
              <a:schemeClr val="dk1">
                <a:alpha val="57000"/>
              </a:schemeClr>
            </a:solidFill>
            <a:headEnd type="none" w="med" len="med"/>
            <a:tailEnd type="triangle" w="med" len="lg"/>
          </a:ln>
        </p:spPr>
        <p:style>
          <a:lnRef idx="1">
            <a:schemeClr val="dk1"/>
          </a:lnRef>
          <a:fillRef idx="0">
            <a:schemeClr val="dk1"/>
          </a:fillRef>
          <a:effectRef idx="0">
            <a:schemeClr val="dk1"/>
          </a:effectRef>
          <a:fontRef idx="minor">
            <a:schemeClr val="tx1"/>
          </a:fontRef>
        </p:style>
      </p:cxnSp>
      <p:sp>
        <p:nvSpPr>
          <p:cNvPr id="289" name="Oval 288">
            <a:extLst>
              <a:ext uri="{FF2B5EF4-FFF2-40B4-BE49-F238E27FC236}">
                <a16:creationId xmlns:a16="http://schemas.microsoft.com/office/drawing/2014/main" id="{F5217E1E-297F-E747-8040-70765A2F91C1}"/>
              </a:ext>
            </a:extLst>
          </p:cNvPr>
          <p:cNvSpPr>
            <a:spLocks noChangeAspect="1"/>
          </p:cNvSpPr>
          <p:nvPr/>
        </p:nvSpPr>
        <p:spPr>
          <a:xfrm rot="2789836" flipV="1">
            <a:off x="7149126" y="5831233"/>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3" name="Straight Arrow Connector 292">
            <a:extLst>
              <a:ext uri="{FF2B5EF4-FFF2-40B4-BE49-F238E27FC236}">
                <a16:creationId xmlns:a16="http://schemas.microsoft.com/office/drawing/2014/main" id="{96F52672-543A-CA4D-8509-C3D0271BFD3D}"/>
              </a:ext>
            </a:extLst>
          </p:cNvPr>
          <p:cNvCxnSpPr>
            <a:cxnSpLocks/>
            <a:stCxn id="289" idx="0"/>
            <a:endCxn id="281" idx="4"/>
          </p:cNvCxnSpPr>
          <p:nvPr/>
        </p:nvCxnSpPr>
        <p:spPr>
          <a:xfrm flipH="1">
            <a:off x="6242143" y="6074361"/>
            <a:ext cx="946534" cy="132280"/>
          </a:xfrm>
          <a:prstGeom prst="straightConnector1">
            <a:avLst/>
          </a:prstGeom>
          <a:ln w="28575">
            <a:solidFill>
              <a:schemeClr val="dk1">
                <a:alpha val="57000"/>
              </a:schemeClr>
            </a:solidFill>
            <a:headEnd type="none" w="med" len="med"/>
            <a:tailEnd type="triangle" w="med" len="lg"/>
          </a:ln>
        </p:spPr>
        <p:style>
          <a:lnRef idx="1">
            <a:schemeClr val="dk1"/>
          </a:lnRef>
          <a:fillRef idx="0">
            <a:schemeClr val="dk1"/>
          </a:fillRef>
          <a:effectRef idx="0">
            <a:schemeClr val="dk1"/>
          </a:effectRef>
          <a:fontRef idx="minor">
            <a:schemeClr val="tx1"/>
          </a:fontRef>
        </p:style>
      </p:cxnSp>
      <p:sp>
        <p:nvSpPr>
          <p:cNvPr id="302" name="Oval 301">
            <a:extLst>
              <a:ext uri="{FF2B5EF4-FFF2-40B4-BE49-F238E27FC236}">
                <a16:creationId xmlns:a16="http://schemas.microsoft.com/office/drawing/2014/main" id="{9146ED51-922C-974B-91BD-26C57B362699}"/>
              </a:ext>
            </a:extLst>
          </p:cNvPr>
          <p:cNvSpPr>
            <a:spLocks noChangeAspect="1"/>
          </p:cNvSpPr>
          <p:nvPr/>
        </p:nvSpPr>
        <p:spPr>
          <a:xfrm rot="9308748" flipV="1">
            <a:off x="4403611" y="5510833"/>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1596D8A6-37F7-E045-ADC2-9867BD908A3A}"/>
              </a:ext>
            </a:extLst>
          </p:cNvPr>
          <p:cNvSpPr>
            <a:spLocks noChangeAspect="1"/>
          </p:cNvSpPr>
          <p:nvPr/>
        </p:nvSpPr>
        <p:spPr>
          <a:xfrm rot="9403456" flipV="1">
            <a:off x="5225727" y="5795548"/>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a:extLst>
              <a:ext uri="{FF2B5EF4-FFF2-40B4-BE49-F238E27FC236}">
                <a16:creationId xmlns:a16="http://schemas.microsoft.com/office/drawing/2014/main" id="{1896E458-6182-F342-98A1-4A866BA06C99}"/>
              </a:ext>
            </a:extLst>
          </p:cNvPr>
          <p:cNvSpPr>
            <a:spLocks noChangeAspect="1"/>
          </p:cNvSpPr>
          <p:nvPr/>
        </p:nvSpPr>
        <p:spPr>
          <a:xfrm rot="8875126" flipV="1">
            <a:off x="5170699" y="6253178"/>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5" name="Straight Arrow Connector 304">
            <a:extLst>
              <a:ext uri="{FF2B5EF4-FFF2-40B4-BE49-F238E27FC236}">
                <a16:creationId xmlns:a16="http://schemas.microsoft.com/office/drawing/2014/main" id="{08B3FDE7-BB67-BC48-907F-095E8BEE6F9F}"/>
              </a:ext>
            </a:extLst>
          </p:cNvPr>
          <p:cNvCxnSpPr>
            <a:cxnSpLocks/>
            <a:stCxn id="304" idx="7"/>
            <a:endCxn id="311" idx="5"/>
          </p:cNvCxnSpPr>
          <p:nvPr/>
        </p:nvCxnSpPr>
        <p:spPr>
          <a:xfrm flipH="1" flipV="1">
            <a:off x="4440071" y="6133774"/>
            <a:ext cx="734273" cy="231210"/>
          </a:xfrm>
          <a:prstGeom prst="straightConnector1">
            <a:avLst/>
          </a:prstGeom>
          <a:ln w="28575">
            <a:solidFill>
              <a:schemeClr val="tx1">
                <a:alpha val="57000"/>
              </a:schemeClr>
            </a:solidFill>
            <a:prstDash val="sysDash"/>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06" name="Straight Arrow Connector 305">
            <a:extLst>
              <a:ext uri="{FF2B5EF4-FFF2-40B4-BE49-F238E27FC236}">
                <a16:creationId xmlns:a16="http://schemas.microsoft.com/office/drawing/2014/main" id="{6C04AB31-9FF7-8046-88D0-B74E493228D6}"/>
              </a:ext>
            </a:extLst>
          </p:cNvPr>
          <p:cNvCxnSpPr>
            <a:cxnSpLocks/>
            <a:stCxn id="303" idx="7"/>
            <a:endCxn id="302" idx="3"/>
          </p:cNvCxnSpPr>
          <p:nvPr/>
        </p:nvCxnSpPr>
        <p:spPr>
          <a:xfrm flipH="1" flipV="1">
            <a:off x="4682800" y="5704428"/>
            <a:ext cx="553155" cy="181820"/>
          </a:xfrm>
          <a:prstGeom prst="straightConnector1">
            <a:avLst/>
          </a:prstGeom>
          <a:ln w="28575">
            <a:solidFill>
              <a:schemeClr val="dk1">
                <a:alpha val="57000"/>
              </a:schemeClr>
            </a:solidFill>
            <a:prstDash val="solid"/>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11" name="Oval 310">
            <a:extLst>
              <a:ext uri="{FF2B5EF4-FFF2-40B4-BE49-F238E27FC236}">
                <a16:creationId xmlns:a16="http://schemas.microsoft.com/office/drawing/2014/main" id="{D3ADB063-BF5E-CF49-A6E1-022EA4108012}"/>
              </a:ext>
            </a:extLst>
          </p:cNvPr>
          <p:cNvSpPr>
            <a:spLocks noChangeAspect="1"/>
          </p:cNvSpPr>
          <p:nvPr/>
        </p:nvSpPr>
        <p:spPr>
          <a:xfrm rot="4290640" flipV="1">
            <a:off x="4167213" y="5925498"/>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B4945AA7-C864-8D40-B4AF-F901686D1F66}"/>
              </a:ext>
            </a:extLst>
          </p:cNvPr>
          <p:cNvSpPr>
            <a:spLocks noChangeAspect="1"/>
          </p:cNvSpPr>
          <p:nvPr/>
        </p:nvSpPr>
        <p:spPr>
          <a:xfrm rot="11658636" flipV="1">
            <a:off x="3549429" y="4761041"/>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EFB4AD8E-8F16-2E4B-9334-5CE1104D338C}"/>
              </a:ext>
            </a:extLst>
          </p:cNvPr>
          <p:cNvSpPr>
            <a:spLocks noChangeAspect="1"/>
          </p:cNvSpPr>
          <p:nvPr/>
        </p:nvSpPr>
        <p:spPr>
          <a:xfrm rot="10800000" flipV="1">
            <a:off x="3926880" y="5196242"/>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1DBEB496-7AD9-9841-8E92-3517139EC56F}"/>
              </a:ext>
            </a:extLst>
          </p:cNvPr>
          <p:cNvSpPr>
            <a:spLocks noChangeAspect="1"/>
          </p:cNvSpPr>
          <p:nvPr/>
        </p:nvSpPr>
        <p:spPr>
          <a:xfrm rot="10479116" flipV="1">
            <a:off x="3662314" y="5535221"/>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5" name="Straight Arrow Connector 334">
            <a:extLst>
              <a:ext uri="{FF2B5EF4-FFF2-40B4-BE49-F238E27FC236}">
                <a16:creationId xmlns:a16="http://schemas.microsoft.com/office/drawing/2014/main" id="{F9ABC215-6A45-2441-9555-1642ECBE7898}"/>
              </a:ext>
            </a:extLst>
          </p:cNvPr>
          <p:cNvCxnSpPr>
            <a:cxnSpLocks/>
            <a:stCxn id="334" idx="7"/>
            <a:endCxn id="337" idx="5"/>
          </p:cNvCxnSpPr>
          <p:nvPr/>
        </p:nvCxnSpPr>
        <p:spPr>
          <a:xfrm flipH="1" flipV="1">
            <a:off x="3417175" y="5266566"/>
            <a:ext cx="278269" cy="320766"/>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336" name="Straight Arrow Connector 335">
            <a:extLst>
              <a:ext uri="{FF2B5EF4-FFF2-40B4-BE49-F238E27FC236}">
                <a16:creationId xmlns:a16="http://schemas.microsoft.com/office/drawing/2014/main" id="{C2725A8E-9AC2-B642-82AF-55B94D463E09}"/>
              </a:ext>
            </a:extLst>
          </p:cNvPr>
          <p:cNvCxnSpPr>
            <a:cxnSpLocks/>
            <a:stCxn id="333" idx="7"/>
            <a:endCxn id="332" idx="3"/>
          </p:cNvCxnSpPr>
          <p:nvPr/>
        </p:nvCxnSpPr>
        <p:spPr>
          <a:xfrm flipH="1" flipV="1">
            <a:off x="3766924" y="5028873"/>
            <a:ext cx="202133" cy="209546"/>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sp>
        <p:nvSpPr>
          <p:cNvPr id="337" name="Oval 336">
            <a:extLst>
              <a:ext uri="{FF2B5EF4-FFF2-40B4-BE49-F238E27FC236}">
                <a16:creationId xmlns:a16="http://schemas.microsoft.com/office/drawing/2014/main" id="{DA4F6E5E-C8DC-164D-B60D-949673D395D9}"/>
              </a:ext>
            </a:extLst>
          </p:cNvPr>
          <p:cNvSpPr>
            <a:spLocks noChangeAspect="1"/>
          </p:cNvSpPr>
          <p:nvPr/>
        </p:nvSpPr>
        <p:spPr>
          <a:xfrm rot="5898240" flipV="1">
            <a:off x="3187125" y="5007105"/>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D45FE822-D985-F449-B67C-6CFE7903B121}"/>
              </a:ext>
            </a:extLst>
          </p:cNvPr>
          <p:cNvSpPr>
            <a:spLocks noChangeAspect="1"/>
          </p:cNvSpPr>
          <p:nvPr/>
        </p:nvSpPr>
        <p:spPr>
          <a:xfrm flipV="1">
            <a:off x="3052296" y="4395389"/>
            <a:ext cx="288000" cy="288000"/>
          </a:xfrm>
          <a:prstGeom prst="ellipse">
            <a:avLst/>
          </a:prstGeom>
          <a:solidFill>
            <a:schemeClr val="accent4">
              <a:lumMod val="40000"/>
              <a:lumOff val="60000"/>
            </a:schemeClr>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63" name="Straight Arrow Connector 362">
            <a:extLst>
              <a:ext uri="{FF2B5EF4-FFF2-40B4-BE49-F238E27FC236}">
                <a16:creationId xmlns:a16="http://schemas.microsoft.com/office/drawing/2014/main" id="{21AC5A3F-43AD-0646-9F3C-7750B2BEA08D}"/>
              </a:ext>
            </a:extLst>
          </p:cNvPr>
          <p:cNvCxnSpPr>
            <a:cxnSpLocks/>
            <a:endCxn id="332" idx="7"/>
          </p:cNvCxnSpPr>
          <p:nvPr/>
        </p:nvCxnSpPr>
        <p:spPr>
          <a:xfrm>
            <a:off x="3343384" y="4569517"/>
            <a:ext cx="276550" cy="211692"/>
          </a:xfrm>
          <a:prstGeom prst="straightConnector1">
            <a:avLst/>
          </a:prstGeom>
          <a:ln w="19050">
            <a:solidFill>
              <a:schemeClr val="dk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366" name="Straight Arrow Connector 365">
            <a:extLst>
              <a:ext uri="{FF2B5EF4-FFF2-40B4-BE49-F238E27FC236}">
                <a16:creationId xmlns:a16="http://schemas.microsoft.com/office/drawing/2014/main" id="{31BD6FA7-483D-024A-916C-F2170AA57770}"/>
              </a:ext>
            </a:extLst>
          </p:cNvPr>
          <p:cNvCxnSpPr>
            <a:cxnSpLocks/>
            <a:stCxn id="356" idx="0"/>
            <a:endCxn id="337" idx="1"/>
          </p:cNvCxnSpPr>
          <p:nvPr/>
        </p:nvCxnSpPr>
        <p:spPr>
          <a:xfrm>
            <a:off x="3196296" y="4683389"/>
            <a:ext cx="48779" cy="352255"/>
          </a:xfrm>
          <a:prstGeom prst="straightConnector1">
            <a:avLst/>
          </a:prstGeom>
          <a:ln w="19050">
            <a:solidFill>
              <a:schemeClr val="dk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368" name="Straight Arrow Connector 367">
            <a:extLst>
              <a:ext uri="{FF2B5EF4-FFF2-40B4-BE49-F238E27FC236}">
                <a16:creationId xmlns:a16="http://schemas.microsoft.com/office/drawing/2014/main" id="{8ABD4B9A-5438-8C4E-A4CB-47AAB1A30ED3}"/>
              </a:ext>
            </a:extLst>
          </p:cNvPr>
          <p:cNvCxnSpPr>
            <a:cxnSpLocks/>
            <a:stCxn id="333" idx="7"/>
            <a:endCxn id="337" idx="5"/>
          </p:cNvCxnSpPr>
          <p:nvPr/>
        </p:nvCxnSpPr>
        <p:spPr>
          <a:xfrm flipH="1">
            <a:off x="3417175" y="5238419"/>
            <a:ext cx="551882" cy="28147"/>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sp>
        <p:nvSpPr>
          <p:cNvPr id="381" name="Oval 380">
            <a:extLst>
              <a:ext uri="{FF2B5EF4-FFF2-40B4-BE49-F238E27FC236}">
                <a16:creationId xmlns:a16="http://schemas.microsoft.com/office/drawing/2014/main" id="{45CA2CD2-8A6C-244A-8CAD-9EE04E9429DE}"/>
              </a:ext>
            </a:extLst>
          </p:cNvPr>
          <p:cNvSpPr>
            <a:spLocks noChangeAspect="1"/>
          </p:cNvSpPr>
          <p:nvPr/>
        </p:nvSpPr>
        <p:spPr>
          <a:xfrm rot="13746403" flipV="1">
            <a:off x="3031064" y="3280511"/>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A29480F6-2D80-1649-84A6-860FFD404BA2}"/>
              </a:ext>
            </a:extLst>
          </p:cNvPr>
          <p:cNvSpPr>
            <a:spLocks noChangeAspect="1"/>
          </p:cNvSpPr>
          <p:nvPr/>
        </p:nvSpPr>
        <p:spPr>
          <a:xfrm rot="12665989" flipV="1">
            <a:off x="3118106" y="3866810"/>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3D04471D-6866-2A4F-A19C-03508254E0DF}"/>
              </a:ext>
            </a:extLst>
          </p:cNvPr>
          <p:cNvSpPr>
            <a:spLocks noChangeAspect="1"/>
          </p:cNvSpPr>
          <p:nvPr/>
        </p:nvSpPr>
        <p:spPr>
          <a:xfrm rot="13012846" flipV="1">
            <a:off x="2697761" y="3966819"/>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4" name="Straight Arrow Connector 383">
            <a:extLst>
              <a:ext uri="{FF2B5EF4-FFF2-40B4-BE49-F238E27FC236}">
                <a16:creationId xmlns:a16="http://schemas.microsoft.com/office/drawing/2014/main" id="{E7C14CE0-8AF5-F149-8F26-4D10DE2830D6}"/>
              </a:ext>
            </a:extLst>
          </p:cNvPr>
          <p:cNvCxnSpPr>
            <a:cxnSpLocks/>
            <a:stCxn id="383" idx="7"/>
            <a:endCxn id="386" idx="5"/>
          </p:cNvCxnSpPr>
          <p:nvPr/>
        </p:nvCxnSpPr>
        <p:spPr>
          <a:xfrm flipH="1" flipV="1">
            <a:off x="2748376" y="3571963"/>
            <a:ext cx="73047" cy="396300"/>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385" name="Straight Arrow Connector 384">
            <a:extLst>
              <a:ext uri="{FF2B5EF4-FFF2-40B4-BE49-F238E27FC236}">
                <a16:creationId xmlns:a16="http://schemas.microsoft.com/office/drawing/2014/main" id="{F5214C8B-3661-8F42-8305-11B5F0BF0DA7}"/>
              </a:ext>
            </a:extLst>
          </p:cNvPr>
          <p:cNvCxnSpPr>
            <a:cxnSpLocks/>
            <a:stCxn id="382" idx="7"/>
            <a:endCxn id="381" idx="3"/>
          </p:cNvCxnSpPr>
          <p:nvPr/>
        </p:nvCxnSpPr>
        <p:spPr>
          <a:xfrm flipH="1" flipV="1">
            <a:off x="3164752" y="3568141"/>
            <a:ext cx="62761" cy="302886"/>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sp>
        <p:nvSpPr>
          <p:cNvPr id="386" name="Oval 385">
            <a:extLst>
              <a:ext uri="{FF2B5EF4-FFF2-40B4-BE49-F238E27FC236}">
                <a16:creationId xmlns:a16="http://schemas.microsoft.com/office/drawing/2014/main" id="{5551718A-4BC3-E948-BA17-53E36ADFC612}"/>
              </a:ext>
            </a:extLst>
          </p:cNvPr>
          <p:cNvSpPr>
            <a:spLocks noChangeAspect="1"/>
          </p:cNvSpPr>
          <p:nvPr/>
        </p:nvSpPr>
        <p:spPr>
          <a:xfrm rot="8005505" flipV="1">
            <a:off x="2600418" y="3284018"/>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5EF31F21-D8FE-E34E-B4CF-9F1118FB191C}"/>
              </a:ext>
            </a:extLst>
          </p:cNvPr>
          <p:cNvSpPr>
            <a:spLocks noChangeAspect="1"/>
          </p:cNvSpPr>
          <p:nvPr/>
        </p:nvSpPr>
        <p:spPr>
          <a:xfrm rot="324399" flipV="1">
            <a:off x="2868097" y="2721684"/>
            <a:ext cx="288000" cy="288000"/>
          </a:xfrm>
          <a:prstGeom prst="ellipse">
            <a:avLst/>
          </a:prstGeom>
          <a:solidFill>
            <a:schemeClr val="accent4">
              <a:lumMod val="40000"/>
              <a:lumOff val="60000"/>
            </a:schemeClr>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89" name="Straight Arrow Connector 388">
            <a:extLst>
              <a:ext uri="{FF2B5EF4-FFF2-40B4-BE49-F238E27FC236}">
                <a16:creationId xmlns:a16="http://schemas.microsoft.com/office/drawing/2014/main" id="{C40530C1-BFC4-5F4C-BF72-B9911D6F4545}"/>
              </a:ext>
            </a:extLst>
          </p:cNvPr>
          <p:cNvCxnSpPr>
            <a:cxnSpLocks/>
            <a:stCxn id="388" idx="7"/>
            <a:endCxn id="381" idx="7"/>
          </p:cNvCxnSpPr>
          <p:nvPr/>
        </p:nvCxnSpPr>
        <p:spPr>
          <a:xfrm>
            <a:off x="3103873" y="2976648"/>
            <a:ext cx="81503" cy="304233"/>
          </a:xfrm>
          <a:prstGeom prst="straightConnector1">
            <a:avLst/>
          </a:prstGeom>
          <a:ln w="28575">
            <a:solidFill>
              <a:schemeClr val="dk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390" name="Straight Arrow Connector 389">
            <a:extLst>
              <a:ext uri="{FF2B5EF4-FFF2-40B4-BE49-F238E27FC236}">
                <a16:creationId xmlns:a16="http://schemas.microsoft.com/office/drawing/2014/main" id="{19032746-6828-5A4B-9A07-24E53669AFE2}"/>
              </a:ext>
            </a:extLst>
          </p:cNvPr>
          <p:cNvCxnSpPr>
            <a:cxnSpLocks/>
            <a:stCxn id="388" idx="1"/>
            <a:endCxn id="386" idx="1"/>
          </p:cNvCxnSpPr>
          <p:nvPr/>
        </p:nvCxnSpPr>
        <p:spPr>
          <a:xfrm flipH="1">
            <a:off x="2740460" y="2957460"/>
            <a:ext cx="160673" cy="326613"/>
          </a:xfrm>
          <a:prstGeom prst="straightConnector1">
            <a:avLst/>
          </a:prstGeom>
          <a:ln w="28575">
            <a:solidFill>
              <a:schemeClr val="dk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391" name="Straight Arrow Connector 390">
            <a:extLst>
              <a:ext uri="{FF2B5EF4-FFF2-40B4-BE49-F238E27FC236}">
                <a16:creationId xmlns:a16="http://schemas.microsoft.com/office/drawing/2014/main" id="{E71E1421-2416-EF47-BC04-AE0150C1A9B5}"/>
              </a:ext>
            </a:extLst>
          </p:cNvPr>
          <p:cNvCxnSpPr>
            <a:cxnSpLocks/>
            <a:stCxn id="383" idx="7"/>
            <a:endCxn id="381" idx="3"/>
          </p:cNvCxnSpPr>
          <p:nvPr/>
        </p:nvCxnSpPr>
        <p:spPr>
          <a:xfrm flipV="1">
            <a:off x="2821423" y="3568141"/>
            <a:ext cx="343329" cy="400122"/>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429" name="Straight Arrow Connector 428">
            <a:extLst>
              <a:ext uri="{FF2B5EF4-FFF2-40B4-BE49-F238E27FC236}">
                <a16:creationId xmlns:a16="http://schemas.microsoft.com/office/drawing/2014/main" id="{BC6A3CE0-0AB6-9843-96A8-28F3E63B62CF}"/>
              </a:ext>
            </a:extLst>
          </p:cNvPr>
          <p:cNvCxnSpPr>
            <a:cxnSpLocks/>
            <a:stCxn id="382" idx="7"/>
            <a:endCxn id="386" idx="5"/>
          </p:cNvCxnSpPr>
          <p:nvPr/>
        </p:nvCxnSpPr>
        <p:spPr>
          <a:xfrm flipH="1" flipV="1">
            <a:off x="2748376" y="3571963"/>
            <a:ext cx="479137" cy="299064"/>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sp>
        <p:nvSpPr>
          <p:cNvPr id="461" name="Oval 460">
            <a:extLst>
              <a:ext uri="{FF2B5EF4-FFF2-40B4-BE49-F238E27FC236}">
                <a16:creationId xmlns:a16="http://schemas.microsoft.com/office/drawing/2014/main" id="{CCAF9562-CE81-F643-945E-476E656EE645}"/>
              </a:ext>
            </a:extLst>
          </p:cNvPr>
          <p:cNvSpPr>
            <a:spLocks noChangeAspect="1"/>
          </p:cNvSpPr>
          <p:nvPr/>
        </p:nvSpPr>
        <p:spPr>
          <a:xfrm rot="16361288" flipV="1">
            <a:off x="3524897" y="1793860"/>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5C04DE38-C6D8-6147-B6A2-8549B3273FF2}"/>
              </a:ext>
            </a:extLst>
          </p:cNvPr>
          <p:cNvSpPr>
            <a:spLocks noChangeAspect="1"/>
          </p:cNvSpPr>
          <p:nvPr/>
        </p:nvSpPr>
        <p:spPr>
          <a:xfrm rot="14174685" flipV="1">
            <a:off x="3247238" y="2296594"/>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3C7D7BA6-BEAE-524C-9595-833FEC12EBEC}"/>
              </a:ext>
            </a:extLst>
          </p:cNvPr>
          <p:cNvSpPr>
            <a:spLocks noChangeAspect="1"/>
          </p:cNvSpPr>
          <p:nvPr/>
        </p:nvSpPr>
        <p:spPr>
          <a:xfrm rot="15988238" flipV="1">
            <a:off x="2821812" y="2127642"/>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4" name="Straight Arrow Connector 463">
            <a:extLst>
              <a:ext uri="{FF2B5EF4-FFF2-40B4-BE49-F238E27FC236}">
                <a16:creationId xmlns:a16="http://schemas.microsoft.com/office/drawing/2014/main" id="{0364FA04-0F33-6F40-B5CA-382A984A9AE0}"/>
              </a:ext>
            </a:extLst>
          </p:cNvPr>
          <p:cNvCxnSpPr>
            <a:cxnSpLocks/>
            <a:stCxn id="463" idx="7"/>
          </p:cNvCxnSpPr>
          <p:nvPr/>
        </p:nvCxnSpPr>
        <p:spPr>
          <a:xfrm flipV="1">
            <a:off x="3061174" y="1813730"/>
            <a:ext cx="173382" cy="350014"/>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465" name="Straight Arrow Connector 464">
            <a:extLst>
              <a:ext uri="{FF2B5EF4-FFF2-40B4-BE49-F238E27FC236}">
                <a16:creationId xmlns:a16="http://schemas.microsoft.com/office/drawing/2014/main" id="{CD617834-64AA-8C41-A90F-BEEC57F08F23}"/>
              </a:ext>
            </a:extLst>
          </p:cNvPr>
          <p:cNvCxnSpPr>
            <a:cxnSpLocks/>
            <a:stCxn id="462" idx="7"/>
            <a:endCxn id="461" idx="3"/>
          </p:cNvCxnSpPr>
          <p:nvPr/>
        </p:nvCxnSpPr>
        <p:spPr>
          <a:xfrm flipV="1">
            <a:off x="3419318" y="2034796"/>
            <a:ext cx="143093" cy="264563"/>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sp>
        <p:nvSpPr>
          <p:cNvPr id="466" name="Oval 465">
            <a:extLst>
              <a:ext uri="{FF2B5EF4-FFF2-40B4-BE49-F238E27FC236}">
                <a16:creationId xmlns:a16="http://schemas.microsoft.com/office/drawing/2014/main" id="{3EE6755F-FE55-4B4E-A98C-B1C7C32519C0}"/>
              </a:ext>
            </a:extLst>
          </p:cNvPr>
          <p:cNvSpPr>
            <a:spLocks noChangeAspect="1"/>
          </p:cNvSpPr>
          <p:nvPr/>
        </p:nvSpPr>
        <p:spPr>
          <a:xfrm rot="11112195" flipV="1">
            <a:off x="3167289" y="1528274"/>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ABCEA30D-FE68-0343-9748-71402B019009}"/>
              </a:ext>
            </a:extLst>
          </p:cNvPr>
          <p:cNvSpPr>
            <a:spLocks noChangeAspect="1"/>
          </p:cNvSpPr>
          <p:nvPr/>
        </p:nvSpPr>
        <p:spPr>
          <a:xfrm rot="13845281" flipV="1">
            <a:off x="3650562" y="1033610"/>
            <a:ext cx="288000" cy="288000"/>
          </a:xfrm>
          <a:prstGeom prst="ellipse">
            <a:avLst/>
          </a:prstGeom>
          <a:solidFill>
            <a:schemeClr val="accent5">
              <a:lumMod val="60000"/>
              <a:lumOff val="40000"/>
            </a:schemeClr>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70" name="Straight Arrow Connector 469">
            <a:extLst>
              <a:ext uri="{FF2B5EF4-FFF2-40B4-BE49-F238E27FC236}">
                <a16:creationId xmlns:a16="http://schemas.microsoft.com/office/drawing/2014/main" id="{070C9D6C-4858-CC47-8943-D0433BEE8F81}"/>
              </a:ext>
            </a:extLst>
          </p:cNvPr>
          <p:cNvCxnSpPr>
            <a:cxnSpLocks/>
            <a:stCxn id="468" idx="4"/>
          </p:cNvCxnSpPr>
          <p:nvPr/>
        </p:nvCxnSpPr>
        <p:spPr>
          <a:xfrm flipH="1">
            <a:off x="3590976" y="1268710"/>
            <a:ext cx="92066" cy="560030"/>
          </a:xfrm>
          <a:prstGeom prst="straightConnector1">
            <a:avLst/>
          </a:prstGeom>
          <a:ln w="28575">
            <a:solidFill>
              <a:schemeClr val="dk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508" name="Curved Connector 507">
            <a:extLst>
              <a:ext uri="{FF2B5EF4-FFF2-40B4-BE49-F238E27FC236}">
                <a16:creationId xmlns:a16="http://schemas.microsoft.com/office/drawing/2014/main" id="{49D452B6-EDCD-1D43-940D-A8DB77A9DA16}"/>
              </a:ext>
            </a:extLst>
          </p:cNvPr>
          <p:cNvCxnSpPr>
            <a:cxnSpLocks/>
            <a:endCxn id="461" idx="6"/>
          </p:cNvCxnSpPr>
          <p:nvPr/>
        </p:nvCxnSpPr>
        <p:spPr>
          <a:xfrm rot="10800000">
            <a:off x="3675651" y="1794019"/>
            <a:ext cx="156530" cy="122325"/>
          </a:xfrm>
          <a:prstGeom prst="curvedConnector4">
            <a:avLst>
              <a:gd name="adj1" fmla="val -84248"/>
              <a:gd name="adj2" fmla="val 258699"/>
            </a:avLst>
          </a:prstGeom>
          <a:ln w="28575">
            <a:solidFill>
              <a:schemeClr val="tx1">
                <a:alpha val="57000"/>
              </a:schemeClr>
            </a:solidFill>
            <a:prstDash val="dash"/>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556" name="Curved Connector 555">
            <a:extLst>
              <a:ext uri="{FF2B5EF4-FFF2-40B4-BE49-F238E27FC236}">
                <a16:creationId xmlns:a16="http://schemas.microsoft.com/office/drawing/2014/main" id="{C33B7267-4750-AB45-BB82-78EF67169BBB}"/>
              </a:ext>
            </a:extLst>
          </p:cNvPr>
          <p:cNvCxnSpPr>
            <a:cxnSpLocks/>
            <a:stCxn id="466" idx="2"/>
            <a:endCxn id="466" idx="0"/>
          </p:cNvCxnSpPr>
          <p:nvPr/>
        </p:nvCxnSpPr>
        <p:spPr>
          <a:xfrm flipH="1" flipV="1">
            <a:off x="3324348" y="1528867"/>
            <a:ext cx="130348" cy="156466"/>
          </a:xfrm>
          <a:prstGeom prst="curvedConnector4">
            <a:avLst>
              <a:gd name="adj1" fmla="val -87136"/>
              <a:gd name="adj2" fmla="val 246481"/>
            </a:avLst>
          </a:prstGeom>
          <a:ln w="28575">
            <a:solidFill>
              <a:schemeClr val="tx1">
                <a:alpha val="57000"/>
              </a:schemeClr>
            </a:solidFill>
            <a:prstDash val="dash"/>
            <a:headEnd type="none" w="med" len="med"/>
            <a:tailEnd type="triangle" w="med" len="lg"/>
          </a:ln>
        </p:spPr>
        <p:style>
          <a:lnRef idx="1">
            <a:schemeClr val="accent1"/>
          </a:lnRef>
          <a:fillRef idx="0">
            <a:schemeClr val="accent1"/>
          </a:fillRef>
          <a:effectRef idx="0">
            <a:schemeClr val="accent1"/>
          </a:effectRef>
          <a:fontRef idx="minor">
            <a:schemeClr val="tx1"/>
          </a:fontRef>
        </p:style>
      </p:cxnSp>
      <p:sp>
        <p:nvSpPr>
          <p:cNvPr id="568" name="Oval 567">
            <a:extLst>
              <a:ext uri="{FF2B5EF4-FFF2-40B4-BE49-F238E27FC236}">
                <a16:creationId xmlns:a16="http://schemas.microsoft.com/office/drawing/2014/main" id="{22BD08CC-4F68-2C41-85D0-2D5D9E539970}"/>
              </a:ext>
            </a:extLst>
          </p:cNvPr>
          <p:cNvSpPr>
            <a:spLocks noChangeAspect="1"/>
          </p:cNvSpPr>
          <p:nvPr/>
        </p:nvSpPr>
        <p:spPr>
          <a:xfrm rot="6281361" flipV="1">
            <a:off x="4265474" y="1163717"/>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568">
            <a:extLst>
              <a:ext uri="{FF2B5EF4-FFF2-40B4-BE49-F238E27FC236}">
                <a16:creationId xmlns:a16="http://schemas.microsoft.com/office/drawing/2014/main" id="{BAB56150-8F5A-9841-B005-AE2A727B76F2}"/>
              </a:ext>
            </a:extLst>
          </p:cNvPr>
          <p:cNvSpPr>
            <a:spLocks noChangeAspect="1"/>
          </p:cNvSpPr>
          <p:nvPr/>
        </p:nvSpPr>
        <p:spPr>
          <a:xfrm rot="3191161" flipV="1">
            <a:off x="4127933" y="949457"/>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Oval 569">
            <a:extLst>
              <a:ext uri="{FF2B5EF4-FFF2-40B4-BE49-F238E27FC236}">
                <a16:creationId xmlns:a16="http://schemas.microsoft.com/office/drawing/2014/main" id="{30125089-F2B1-0B40-91B8-7CAD5F71B0FC}"/>
              </a:ext>
            </a:extLst>
          </p:cNvPr>
          <p:cNvSpPr>
            <a:spLocks noChangeAspect="1"/>
          </p:cNvSpPr>
          <p:nvPr/>
        </p:nvSpPr>
        <p:spPr>
          <a:xfrm rot="6535034" flipV="1">
            <a:off x="3989052" y="736474"/>
            <a:ext cx="288000" cy="288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a:extLst>
              <a:ext uri="{FF2B5EF4-FFF2-40B4-BE49-F238E27FC236}">
                <a16:creationId xmlns:a16="http://schemas.microsoft.com/office/drawing/2014/main" id="{662787EC-F0A9-4549-B1A2-9211C5DA8DC5}"/>
              </a:ext>
            </a:extLst>
          </p:cNvPr>
          <p:cNvSpPr>
            <a:spLocks noChangeAspect="1"/>
          </p:cNvSpPr>
          <p:nvPr/>
        </p:nvSpPr>
        <p:spPr>
          <a:xfrm rot="15883705" flipV="1">
            <a:off x="4829610" y="926562"/>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72" name="Oval 571">
            <a:extLst>
              <a:ext uri="{FF2B5EF4-FFF2-40B4-BE49-F238E27FC236}">
                <a16:creationId xmlns:a16="http://schemas.microsoft.com/office/drawing/2014/main" id="{13B38ED9-2E3A-BE4B-B50D-5ACC5982F28C}"/>
              </a:ext>
            </a:extLst>
          </p:cNvPr>
          <p:cNvSpPr>
            <a:spLocks noChangeAspect="1"/>
          </p:cNvSpPr>
          <p:nvPr/>
        </p:nvSpPr>
        <p:spPr>
          <a:xfrm rot="13587819" flipV="1">
            <a:off x="4741975" y="677505"/>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73" name="Oval 572">
            <a:extLst>
              <a:ext uri="{FF2B5EF4-FFF2-40B4-BE49-F238E27FC236}">
                <a16:creationId xmlns:a16="http://schemas.microsoft.com/office/drawing/2014/main" id="{F87239D9-6908-2B40-A273-BD27EA70B5AA}"/>
              </a:ext>
            </a:extLst>
          </p:cNvPr>
          <p:cNvSpPr>
            <a:spLocks noChangeAspect="1"/>
          </p:cNvSpPr>
          <p:nvPr/>
        </p:nvSpPr>
        <p:spPr>
          <a:xfrm rot="12919429" flipV="1">
            <a:off x="4653245" y="414912"/>
            <a:ext cx="288000" cy="288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574" name="Oval 573">
            <a:extLst>
              <a:ext uri="{FF2B5EF4-FFF2-40B4-BE49-F238E27FC236}">
                <a16:creationId xmlns:a16="http://schemas.microsoft.com/office/drawing/2014/main" id="{1A058C8A-08CA-424A-B557-09C6D502202B}"/>
              </a:ext>
            </a:extLst>
          </p:cNvPr>
          <p:cNvSpPr>
            <a:spLocks noChangeAspect="1"/>
          </p:cNvSpPr>
          <p:nvPr/>
        </p:nvSpPr>
        <p:spPr>
          <a:xfrm rot="3486924" flipV="1">
            <a:off x="5348654" y="507643"/>
            <a:ext cx="288000" cy="288000"/>
          </a:xfrm>
          <a:prstGeom prst="ellipse">
            <a:avLst/>
          </a:prstGeom>
          <a:solidFill>
            <a:schemeClr val="accent5">
              <a:lumMod val="60000"/>
              <a:lumOff val="40000"/>
            </a:schemeClr>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90" name="TextBox 589">
            <a:extLst>
              <a:ext uri="{FF2B5EF4-FFF2-40B4-BE49-F238E27FC236}">
                <a16:creationId xmlns:a16="http://schemas.microsoft.com/office/drawing/2014/main" id="{319B6020-4957-6944-AB04-34D748E31EE3}"/>
              </a:ext>
            </a:extLst>
          </p:cNvPr>
          <p:cNvSpPr txBox="1"/>
          <p:nvPr/>
        </p:nvSpPr>
        <p:spPr>
          <a:xfrm rot="1063697">
            <a:off x="6130745" y="189440"/>
            <a:ext cx="1402754" cy="307777"/>
          </a:xfrm>
          <a:prstGeom prst="rect">
            <a:avLst/>
          </a:prstGeom>
          <a:noFill/>
        </p:spPr>
        <p:txBody>
          <a:bodyPr wrap="square" rtlCol="0">
            <a:spAutoFit/>
          </a:bodyPr>
          <a:lstStyle/>
          <a:p>
            <a:pPr algn="ctr"/>
            <a:r>
              <a:rPr lang="en-US" sz="1400" dirty="0">
                <a:latin typeface="LM Roman 10" pitchFamily="2" charset="77"/>
              </a:rPr>
              <a:t>WOMBAT </a:t>
            </a:r>
          </a:p>
        </p:txBody>
      </p:sp>
      <p:sp>
        <p:nvSpPr>
          <p:cNvPr id="593" name="TextBox 592">
            <a:extLst>
              <a:ext uri="{FF2B5EF4-FFF2-40B4-BE49-F238E27FC236}">
                <a16:creationId xmlns:a16="http://schemas.microsoft.com/office/drawing/2014/main" id="{3259399E-E726-7C4F-8808-2DC6B22F56AA}"/>
              </a:ext>
            </a:extLst>
          </p:cNvPr>
          <p:cNvSpPr txBox="1"/>
          <p:nvPr/>
        </p:nvSpPr>
        <p:spPr>
          <a:xfrm rot="3240000">
            <a:off x="7765029" y="1348795"/>
            <a:ext cx="1231887" cy="307777"/>
          </a:xfrm>
          <a:prstGeom prst="rect">
            <a:avLst/>
          </a:prstGeom>
          <a:noFill/>
        </p:spPr>
        <p:txBody>
          <a:bodyPr wrap="square" rtlCol="0">
            <a:spAutoFit/>
          </a:bodyPr>
          <a:lstStyle/>
          <a:p>
            <a:pPr algn="ctr"/>
            <a:r>
              <a:rPr lang="en-US" sz="1400" dirty="0">
                <a:latin typeface="LM Roman 10" pitchFamily="2" charset="77"/>
              </a:rPr>
              <a:t>CMOC</a:t>
            </a:r>
          </a:p>
        </p:txBody>
      </p:sp>
      <p:sp>
        <p:nvSpPr>
          <p:cNvPr id="594" name="TextBox 593">
            <a:extLst>
              <a:ext uri="{FF2B5EF4-FFF2-40B4-BE49-F238E27FC236}">
                <a16:creationId xmlns:a16="http://schemas.microsoft.com/office/drawing/2014/main" id="{19FFE222-2CE7-684D-A7AF-9F63148BC66E}"/>
              </a:ext>
            </a:extLst>
          </p:cNvPr>
          <p:cNvSpPr txBox="1"/>
          <p:nvPr/>
        </p:nvSpPr>
        <p:spPr>
          <a:xfrm rot="5400000">
            <a:off x="8218097" y="3260311"/>
            <a:ext cx="1547892" cy="307777"/>
          </a:xfrm>
          <a:prstGeom prst="rect">
            <a:avLst/>
          </a:prstGeom>
          <a:noFill/>
        </p:spPr>
        <p:txBody>
          <a:bodyPr wrap="square" rtlCol="0">
            <a:spAutoFit/>
          </a:bodyPr>
          <a:lstStyle/>
          <a:p>
            <a:pPr algn="ctr"/>
            <a:r>
              <a:rPr lang="en-US" sz="1400" dirty="0">
                <a:latin typeface="LM Roman 10" pitchFamily="2" charset="77"/>
              </a:rPr>
              <a:t>HAMOCCv2</a:t>
            </a:r>
          </a:p>
        </p:txBody>
      </p:sp>
      <p:cxnSp>
        <p:nvCxnSpPr>
          <p:cNvPr id="599" name="Straight Arrow Connector 598">
            <a:extLst>
              <a:ext uri="{FF2B5EF4-FFF2-40B4-BE49-F238E27FC236}">
                <a16:creationId xmlns:a16="http://schemas.microsoft.com/office/drawing/2014/main" id="{CD67FC36-78E3-9F44-9C3A-5C90332BAF66}"/>
              </a:ext>
            </a:extLst>
          </p:cNvPr>
          <p:cNvCxnSpPr>
            <a:cxnSpLocks/>
          </p:cNvCxnSpPr>
          <p:nvPr/>
        </p:nvCxnSpPr>
        <p:spPr>
          <a:xfrm rot="1080000">
            <a:off x="6226777" y="822324"/>
            <a:ext cx="696439" cy="1430"/>
          </a:xfrm>
          <a:prstGeom prst="straightConnector1">
            <a:avLst/>
          </a:prstGeom>
          <a:ln w="28575">
            <a:solidFill>
              <a:schemeClr val="dk1">
                <a:alpha val="57000"/>
              </a:schemeClr>
            </a:solidFill>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601" name="Straight Arrow Connector 600">
            <a:extLst>
              <a:ext uri="{FF2B5EF4-FFF2-40B4-BE49-F238E27FC236}">
                <a16:creationId xmlns:a16="http://schemas.microsoft.com/office/drawing/2014/main" id="{5EEA184B-CC54-4A49-A368-4468CFDEE905}"/>
              </a:ext>
            </a:extLst>
          </p:cNvPr>
          <p:cNvCxnSpPr>
            <a:cxnSpLocks/>
          </p:cNvCxnSpPr>
          <p:nvPr/>
        </p:nvCxnSpPr>
        <p:spPr>
          <a:xfrm rot="5400000">
            <a:off x="8137921" y="3426366"/>
            <a:ext cx="696439" cy="1430"/>
          </a:xfrm>
          <a:prstGeom prst="straightConnector1">
            <a:avLst/>
          </a:prstGeom>
          <a:ln w="28575">
            <a:solidFill>
              <a:schemeClr val="dk1">
                <a:alpha val="57000"/>
              </a:schemeClr>
            </a:solidFill>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602" name="Straight Arrow Connector 601">
            <a:extLst>
              <a:ext uri="{FF2B5EF4-FFF2-40B4-BE49-F238E27FC236}">
                <a16:creationId xmlns:a16="http://schemas.microsoft.com/office/drawing/2014/main" id="{4CC777AE-AADF-0F41-A688-967585E922B9}"/>
              </a:ext>
            </a:extLst>
          </p:cNvPr>
          <p:cNvCxnSpPr>
            <a:cxnSpLocks/>
            <a:stCxn id="271" idx="7"/>
            <a:endCxn id="269" idx="4"/>
          </p:cNvCxnSpPr>
          <p:nvPr/>
        </p:nvCxnSpPr>
        <p:spPr>
          <a:xfrm flipH="1">
            <a:off x="7835050" y="4846007"/>
            <a:ext cx="454673" cy="497771"/>
          </a:xfrm>
          <a:prstGeom prst="straightConnector1">
            <a:avLst/>
          </a:prstGeom>
          <a:ln w="28575">
            <a:solidFill>
              <a:schemeClr val="dk1">
                <a:alpha val="57000"/>
              </a:schemeClr>
            </a:solidFill>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604" name="Straight Arrow Connector 603">
            <a:extLst>
              <a:ext uri="{FF2B5EF4-FFF2-40B4-BE49-F238E27FC236}">
                <a16:creationId xmlns:a16="http://schemas.microsoft.com/office/drawing/2014/main" id="{C9C2F867-D101-6C46-952E-EAF19FC98800}"/>
              </a:ext>
            </a:extLst>
          </p:cNvPr>
          <p:cNvCxnSpPr>
            <a:cxnSpLocks/>
            <a:stCxn id="270" idx="7"/>
            <a:endCxn id="269" idx="2"/>
          </p:cNvCxnSpPr>
          <p:nvPr/>
        </p:nvCxnSpPr>
        <p:spPr>
          <a:xfrm flipH="1">
            <a:off x="7691050" y="4667348"/>
            <a:ext cx="225124" cy="532430"/>
          </a:xfrm>
          <a:prstGeom prst="straightConnector1">
            <a:avLst/>
          </a:prstGeom>
          <a:ln w="28575">
            <a:solidFill>
              <a:schemeClr val="dk1">
                <a:alpha val="57000"/>
              </a:schemeClr>
            </a:solidFill>
            <a:headEnd type="none" w="med" len="med"/>
            <a:tailEnd type="triangle" w="med" len="lg"/>
          </a:ln>
        </p:spPr>
        <p:style>
          <a:lnRef idx="1">
            <a:schemeClr val="dk1"/>
          </a:lnRef>
          <a:fillRef idx="0">
            <a:schemeClr val="dk1"/>
          </a:fillRef>
          <a:effectRef idx="0">
            <a:schemeClr val="dk1"/>
          </a:effectRef>
          <a:fontRef idx="minor">
            <a:schemeClr val="tx1"/>
          </a:fontRef>
        </p:style>
      </p:cxnSp>
      <p:sp>
        <p:nvSpPr>
          <p:cNvPr id="635" name="TextBox 634">
            <a:extLst>
              <a:ext uri="{FF2B5EF4-FFF2-40B4-BE49-F238E27FC236}">
                <a16:creationId xmlns:a16="http://schemas.microsoft.com/office/drawing/2014/main" id="{D87BD03E-CB26-D941-AE0B-E18CC3164A3A}"/>
              </a:ext>
            </a:extLst>
          </p:cNvPr>
          <p:cNvSpPr txBox="1"/>
          <p:nvPr/>
        </p:nvSpPr>
        <p:spPr>
          <a:xfrm rot="18365923">
            <a:off x="7690175" y="5214534"/>
            <a:ext cx="1287977" cy="307777"/>
          </a:xfrm>
          <a:prstGeom prst="rect">
            <a:avLst/>
          </a:prstGeom>
          <a:noFill/>
        </p:spPr>
        <p:txBody>
          <a:bodyPr wrap="square" rtlCol="0">
            <a:spAutoFit/>
          </a:bodyPr>
          <a:lstStyle/>
          <a:p>
            <a:pPr algn="ctr"/>
            <a:r>
              <a:rPr lang="en-US" sz="1400" dirty="0">
                <a:latin typeface="LM Roman 10" pitchFamily="2" charset="77"/>
              </a:rPr>
              <a:t>OECO-v2</a:t>
            </a:r>
          </a:p>
        </p:txBody>
      </p:sp>
      <p:sp>
        <p:nvSpPr>
          <p:cNvPr id="636" name="TextBox 635">
            <a:extLst>
              <a:ext uri="{FF2B5EF4-FFF2-40B4-BE49-F238E27FC236}">
                <a16:creationId xmlns:a16="http://schemas.microsoft.com/office/drawing/2014/main" id="{9FCEE8B1-0B6E-EB4F-B65E-7C69E2F55737}"/>
              </a:ext>
            </a:extLst>
          </p:cNvPr>
          <p:cNvSpPr txBox="1"/>
          <p:nvPr/>
        </p:nvSpPr>
        <p:spPr>
          <a:xfrm rot="20520000">
            <a:off x="6026242" y="6346918"/>
            <a:ext cx="1592356" cy="307777"/>
          </a:xfrm>
          <a:prstGeom prst="rect">
            <a:avLst/>
          </a:prstGeom>
          <a:noFill/>
        </p:spPr>
        <p:txBody>
          <a:bodyPr wrap="square" rtlCol="0">
            <a:spAutoFit/>
          </a:bodyPr>
          <a:lstStyle/>
          <a:p>
            <a:pPr algn="ctr"/>
            <a:r>
              <a:rPr lang="en-US" sz="1400" dirty="0">
                <a:latin typeface="LM Roman 10" pitchFamily="2" charset="77"/>
              </a:rPr>
              <a:t>MARBL</a:t>
            </a:r>
          </a:p>
        </p:txBody>
      </p:sp>
      <p:sp>
        <p:nvSpPr>
          <p:cNvPr id="639" name="TextBox 638">
            <a:extLst>
              <a:ext uri="{FF2B5EF4-FFF2-40B4-BE49-F238E27FC236}">
                <a16:creationId xmlns:a16="http://schemas.microsoft.com/office/drawing/2014/main" id="{7EFC5F13-88A7-B94C-BC19-C6D8DBEAF763}"/>
              </a:ext>
            </a:extLst>
          </p:cNvPr>
          <p:cNvSpPr txBox="1"/>
          <p:nvPr/>
        </p:nvSpPr>
        <p:spPr>
          <a:xfrm rot="22680000">
            <a:off x="4109881" y="6362751"/>
            <a:ext cx="1133556" cy="307777"/>
          </a:xfrm>
          <a:prstGeom prst="rect">
            <a:avLst/>
          </a:prstGeom>
          <a:noFill/>
        </p:spPr>
        <p:txBody>
          <a:bodyPr wrap="square" rtlCol="0">
            <a:spAutoFit/>
          </a:bodyPr>
          <a:lstStyle/>
          <a:p>
            <a:pPr algn="ctr"/>
            <a:r>
              <a:rPr lang="en-US" sz="1400" dirty="0" err="1">
                <a:latin typeface="LM Roman 10" pitchFamily="2" charset="77"/>
              </a:rPr>
              <a:t>CanOE</a:t>
            </a:r>
            <a:r>
              <a:rPr lang="en-US" sz="1400" dirty="0">
                <a:latin typeface="LM Roman 10" pitchFamily="2" charset="77"/>
              </a:rPr>
              <a:t> </a:t>
            </a:r>
          </a:p>
        </p:txBody>
      </p:sp>
      <p:sp>
        <p:nvSpPr>
          <p:cNvPr id="640" name="TextBox 639">
            <a:extLst>
              <a:ext uri="{FF2B5EF4-FFF2-40B4-BE49-F238E27FC236}">
                <a16:creationId xmlns:a16="http://schemas.microsoft.com/office/drawing/2014/main" id="{C5C6A609-DA3F-944F-A794-6548B009D061}"/>
              </a:ext>
            </a:extLst>
          </p:cNvPr>
          <p:cNvSpPr txBox="1"/>
          <p:nvPr/>
        </p:nvSpPr>
        <p:spPr>
          <a:xfrm rot="3279540">
            <a:off x="2297794" y="5252327"/>
            <a:ext cx="1662565" cy="307777"/>
          </a:xfrm>
          <a:prstGeom prst="rect">
            <a:avLst/>
          </a:prstGeom>
          <a:noFill/>
        </p:spPr>
        <p:txBody>
          <a:bodyPr wrap="square" rtlCol="0">
            <a:spAutoFit/>
          </a:bodyPr>
          <a:lstStyle/>
          <a:p>
            <a:pPr algn="ctr"/>
            <a:r>
              <a:rPr lang="en-US" sz="1400" dirty="0">
                <a:latin typeface="LM Roman 10" pitchFamily="2" charset="77"/>
              </a:rPr>
              <a:t>MEDUSA2.1 </a:t>
            </a:r>
          </a:p>
        </p:txBody>
      </p:sp>
      <p:sp>
        <p:nvSpPr>
          <p:cNvPr id="641" name="TextBox 640">
            <a:extLst>
              <a:ext uri="{FF2B5EF4-FFF2-40B4-BE49-F238E27FC236}">
                <a16:creationId xmlns:a16="http://schemas.microsoft.com/office/drawing/2014/main" id="{EF379412-C59C-4746-8F27-D64F833B0E95}"/>
              </a:ext>
            </a:extLst>
          </p:cNvPr>
          <p:cNvSpPr txBox="1"/>
          <p:nvPr/>
        </p:nvSpPr>
        <p:spPr>
          <a:xfrm rot="16200000">
            <a:off x="1714734" y="3308563"/>
            <a:ext cx="1464470" cy="307777"/>
          </a:xfrm>
          <a:prstGeom prst="rect">
            <a:avLst/>
          </a:prstGeom>
          <a:noFill/>
        </p:spPr>
        <p:txBody>
          <a:bodyPr wrap="square" rtlCol="0">
            <a:spAutoFit/>
          </a:bodyPr>
          <a:lstStyle/>
          <a:p>
            <a:pPr algn="ctr"/>
            <a:r>
              <a:rPr lang="en-US" sz="1400" dirty="0">
                <a:latin typeface="LM Roman 10" pitchFamily="2" charset="77"/>
              </a:rPr>
              <a:t>PISCESv2 </a:t>
            </a:r>
          </a:p>
        </p:txBody>
      </p:sp>
      <p:sp>
        <p:nvSpPr>
          <p:cNvPr id="642" name="TextBox 641">
            <a:extLst>
              <a:ext uri="{FF2B5EF4-FFF2-40B4-BE49-F238E27FC236}">
                <a16:creationId xmlns:a16="http://schemas.microsoft.com/office/drawing/2014/main" id="{1B64C741-3EDE-F747-B7BD-C091D8A23998}"/>
              </a:ext>
            </a:extLst>
          </p:cNvPr>
          <p:cNvSpPr txBox="1"/>
          <p:nvPr/>
        </p:nvSpPr>
        <p:spPr>
          <a:xfrm rot="18360000">
            <a:off x="2407696" y="1341215"/>
            <a:ext cx="1312750" cy="307777"/>
          </a:xfrm>
          <a:prstGeom prst="rect">
            <a:avLst/>
          </a:prstGeom>
          <a:noFill/>
        </p:spPr>
        <p:txBody>
          <a:bodyPr wrap="square" rtlCol="0">
            <a:spAutoFit/>
          </a:bodyPr>
          <a:lstStyle/>
          <a:p>
            <a:pPr algn="ctr"/>
            <a:r>
              <a:rPr lang="en-US" sz="1400" dirty="0">
                <a:latin typeface="LM Roman 10" pitchFamily="2" charset="77"/>
              </a:rPr>
              <a:t>BFM5.2 </a:t>
            </a:r>
          </a:p>
        </p:txBody>
      </p:sp>
      <p:sp>
        <p:nvSpPr>
          <p:cNvPr id="643" name="TextBox 642">
            <a:extLst>
              <a:ext uri="{FF2B5EF4-FFF2-40B4-BE49-F238E27FC236}">
                <a16:creationId xmlns:a16="http://schemas.microsoft.com/office/drawing/2014/main" id="{5B2BB476-5D53-FE47-BB69-0DB40A7C24EB}"/>
              </a:ext>
            </a:extLst>
          </p:cNvPr>
          <p:cNvSpPr txBox="1"/>
          <p:nvPr/>
        </p:nvSpPr>
        <p:spPr>
          <a:xfrm rot="20419537">
            <a:off x="4040650" y="167602"/>
            <a:ext cx="1421859" cy="307777"/>
          </a:xfrm>
          <a:prstGeom prst="rect">
            <a:avLst/>
          </a:prstGeom>
          <a:noFill/>
        </p:spPr>
        <p:txBody>
          <a:bodyPr wrap="square" rtlCol="0">
            <a:spAutoFit/>
          </a:bodyPr>
          <a:lstStyle/>
          <a:p>
            <a:r>
              <a:rPr lang="en-US" sz="1400" dirty="0">
                <a:latin typeface="LM Roman 10" pitchFamily="2" charset="77"/>
              </a:rPr>
              <a:t>Cobalt v2  </a:t>
            </a:r>
          </a:p>
        </p:txBody>
      </p:sp>
      <p:cxnSp>
        <p:nvCxnSpPr>
          <p:cNvPr id="694" name="Straight Arrow Connector 693">
            <a:extLst>
              <a:ext uri="{FF2B5EF4-FFF2-40B4-BE49-F238E27FC236}">
                <a16:creationId xmlns:a16="http://schemas.microsoft.com/office/drawing/2014/main" id="{96CBFF47-6B4A-0348-A8D2-61ABF635F1B0}"/>
              </a:ext>
            </a:extLst>
          </p:cNvPr>
          <p:cNvCxnSpPr>
            <a:cxnSpLocks/>
          </p:cNvCxnSpPr>
          <p:nvPr/>
        </p:nvCxnSpPr>
        <p:spPr>
          <a:xfrm flipH="1">
            <a:off x="4390072" y="5806087"/>
            <a:ext cx="88404" cy="146608"/>
          </a:xfrm>
          <a:prstGeom prst="straightConnector1">
            <a:avLst/>
          </a:prstGeom>
          <a:ln w="19050">
            <a:solidFill>
              <a:schemeClr val="dk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745" name="Straight Arrow Connector 744">
            <a:extLst>
              <a:ext uri="{FF2B5EF4-FFF2-40B4-BE49-F238E27FC236}">
                <a16:creationId xmlns:a16="http://schemas.microsoft.com/office/drawing/2014/main" id="{B41B296E-C573-7C48-BB1F-6082FCBFD940}"/>
              </a:ext>
            </a:extLst>
          </p:cNvPr>
          <p:cNvCxnSpPr>
            <a:cxnSpLocks/>
            <a:stCxn id="570" idx="3"/>
            <a:endCxn id="573" idx="5"/>
          </p:cNvCxnSpPr>
          <p:nvPr/>
        </p:nvCxnSpPr>
        <p:spPr>
          <a:xfrm flipV="1">
            <a:off x="4262387" y="583115"/>
            <a:ext cx="392907" cy="234047"/>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751" name="Straight Arrow Connector 750">
            <a:extLst>
              <a:ext uri="{FF2B5EF4-FFF2-40B4-BE49-F238E27FC236}">
                <a16:creationId xmlns:a16="http://schemas.microsoft.com/office/drawing/2014/main" id="{74111DFB-7420-EB4A-9F6A-1CE563ACC698}"/>
              </a:ext>
            </a:extLst>
          </p:cNvPr>
          <p:cNvCxnSpPr>
            <a:cxnSpLocks/>
            <a:stCxn id="568" idx="3"/>
            <a:endCxn id="571" idx="4"/>
          </p:cNvCxnSpPr>
          <p:nvPr/>
        </p:nvCxnSpPr>
        <p:spPr>
          <a:xfrm flipV="1">
            <a:off x="4533789" y="1083792"/>
            <a:ext cx="296430" cy="151250"/>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754" name="Straight Arrow Connector 753">
            <a:extLst>
              <a:ext uri="{FF2B5EF4-FFF2-40B4-BE49-F238E27FC236}">
                <a16:creationId xmlns:a16="http://schemas.microsoft.com/office/drawing/2014/main" id="{A64A4A9B-18DB-414B-9E49-E5D8FC8BF194}"/>
              </a:ext>
            </a:extLst>
          </p:cNvPr>
          <p:cNvCxnSpPr>
            <a:cxnSpLocks/>
            <a:stCxn id="569" idx="4"/>
            <a:endCxn id="572" idx="5"/>
          </p:cNvCxnSpPr>
          <p:nvPr/>
        </p:nvCxnSpPr>
        <p:spPr>
          <a:xfrm flipV="1">
            <a:off x="4387217" y="817827"/>
            <a:ext cx="354806" cy="189342"/>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762" name="Straight Arrow Connector 761">
            <a:extLst>
              <a:ext uri="{FF2B5EF4-FFF2-40B4-BE49-F238E27FC236}">
                <a16:creationId xmlns:a16="http://schemas.microsoft.com/office/drawing/2014/main" id="{CAAA9B19-967F-5948-94CC-D846C9237296}"/>
              </a:ext>
            </a:extLst>
          </p:cNvPr>
          <p:cNvCxnSpPr>
            <a:cxnSpLocks/>
            <a:stCxn id="569" idx="4"/>
            <a:endCxn id="573" idx="5"/>
          </p:cNvCxnSpPr>
          <p:nvPr/>
        </p:nvCxnSpPr>
        <p:spPr>
          <a:xfrm flipV="1">
            <a:off x="4387217" y="583115"/>
            <a:ext cx="268077" cy="424054"/>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764" name="Straight Arrow Connector 763">
            <a:extLst>
              <a:ext uri="{FF2B5EF4-FFF2-40B4-BE49-F238E27FC236}">
                <a16:creationId xmlns:a16="http://schemas.microsoft.com/office/drawing/2014/main" id="{6D35D5D8-35D3-D043-81E1-258CB95C0C89}"/>
              </a:ext>
            </a:extLst>
          </p:cNvPr>
          <p:cNvCxnSpPr>
            <a:cxnSpLocks/>
            <a:stCxn id="570" idx="3"/>
            <a:endCxn id="572" idx="5"/>
          </p:cNvCxnSpPr>
          <p:nvPr/>
        </p:nvCxnSpPr>
        <p:spPr>
          <a:xfrm>
            <a:off x="4262387" y="817162"/>
            <a:ext cx="479636" cy="665"/>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778" name="Straight Arrow Connector 777">
            <a:extLst>
              <a:ext uri="{FF2B5EF4-FFF2-40B4-BE49-F238E27FC236}">
                <a16:creationId xmlns:a16="http://schemas.microsoft.com/office/drawing/2014/main" id="{A5AB72DE-D1D5-384C-AC34-B4908EA2D7CD}"/>
              </a:ext>
            </a:extLst>
          </p:cNvPr>
          <p:cNvCxnSpPr>
            <a:cxnSpLocks/>
            <a:stCxn id="574" idx="0"/>
            <a:endCxn id="571" idx="7"/>
          </p:cNvCxnSpPr>
          <p:nvPr/>
        </p:nvCxnSpPr>
        <p:spPr>
          <a:xfrm flipH="1">
            <a:off x="5065647" y="727705"/>
            <a:ext cx="304735" cy="232110"/>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sp>
        <p:nvSpPr>
          <p:cNvPr id="811" name="TextBox 810">
            <a:extLst>
              <a:ext uri="{FF2B5EF4-FFF2-40B4-BE49-F238E27FC236}">
                <a16:creationId xmlns:a16="http://schemas.microsoft.com/office/drawing/2014/main" id="{89DAC361-7085-544D-AB30-0015F2757141}"/>
              </a:ext>
            </a:extLst>
          </p:cNvPr>
          <p:cNvSpPr txBox="1"/>
          <p:nvPr/>
        </p:nvSpPr>
        <p:spPr>
          <a:xfrm>
            <a:off x="5981537" y="6004747"/>
            <a:ext cx="351388" cy="276999"/>
          </a:xfrm>
          <a:prstGeom prst="rect">
            <a:avLst/>
          </a:prstGeom>
          <a:noFill/>
        </p:spPr>
        <p:txBody>
          <a:bodyPr wrap="square" rtlCol="0">
            <a:spAutoFit/>
          </a:bodyPr>
          <a:lstStyle/>
          <a:p>
            <a:r>
              <a:rPr lang="en-US" sz="1200" dirty="0">
                <a:latin typeface="LM Roman 10" pitchFamily="2" charset="77"/>
              </a:rPr>
              <a:t>Z</a:t>
            </a:r>
          </a:p>
        </p:txBody>
      </p:sp>
      <p:cxnSp>
        <p:nvCxnSpPr>
          <p:cNvPr id="819" name="Straight Arrow Connector 818">
            <a:extLst>
              <a:ext uri="{FF2B5EF4-FFF2-40B4-BE49-F238E27FC236}">
                <a16:creationId xmlns:a16="http://schemas.microsoft.com/office/drawing/2014/main" id="{80506039-5A45-4E4B-BE90-27C452C30565}"/>
              </a:ext>
            </a:extLst>
          </p:cNvPr>
          <p:cNvCxnSpPr>
            <a:cxnSpLocks/>
          </p:cNvCxnSpPr>
          <p:nvPr/>
        </p:nvCxnSpPr>
        <p:spPr>
          <a:xfrm flipH="1">
            <a:off x="3441443" y="4970837"/>
            <a:ext cx="140423" cy="117455"/>
          </a:xfrm>
          <a:prstGeom prst="straightConnector1">
            <a:avLst/>
          </a:prstGeom>
          <a:ln w="19050">
            <a:solidFill>
              <a:schemeClr val="dk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828" name="Straight Arrow Connector 827">
            <a:extLst>
              <a:ext uri="{FF2B5EF4-FFF2-40B4-BE49-F238E27FC236}">
                <a16:creationId xmlns:a16="http://schemas.microsoft.com/office/drawing/2014/main" id="{EE7032BA-5400-3C4B-B8C8-BE358F786FC0}"/>
              </a:ext>
            </a:extLst>
          </p:cNvPr>
          <p:cNvCxnSpPr>
            <a:cxnSpLocks/>
            <a:stCxn id="381" idx="5"/>
          </p:cNvCxnSpPr>
          <p:nvPr/>
        </p:nvCxnSpPr>
        <p:spPr>
          <a:xfrm flipH="1">
            <a:off x="2857620" y="3414199"/>
            <a:ext cx="173814" cy="19340"/>
          </a:xfrm>
          <a:prstGeom prst="straightConnector1">
            <a:avLst/>
          </a:prstGeom>
          <a:ln w="19050">
            <a:solidFill>
              <a:schemeClr val="dk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835" name="Straight Arrow Connector 834">
            <a:extLst>
              <a:ext uri="{FF2B5EF4-FFF2-40B4-BE49-F238E27FC236}">
                <a16:creationId xmlns:a16="http://schemas.microsoft.com/office/drawing/2014/main" id="{8C165371-DB25-D14C-812B-8C37ECB57B63}"/>
              </a:ext>
            </a:extLst>
          </p:cNvPr>
          <p:cNvCxnSpPr>
            <a:cxnSpLocks/>
            <a:endCxn id="466" idx="4"/>
          </p:cNvCxnSpPr>
          <p:nvPr/>
        </p:nvCxnSpPr>
        <p:spPr>
          <a:xfrm flipH="1" flipV="1">
            <a:off x="3298230" y="1815681"/>
            <a:ext cx="119352" cy="474542"/>
          </a:xfrm>
          <a:prstGeom prst="straightConnector1">
            <a:avLst/>
          </a:prstGeom>
          <a:ln w="28575">
            <a:solidFill>
              <a:schemeClr val="tx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cxnSp>
        <p:nvCxnSpPr>
          <p:cNvPr id="837" name="Straight Arrow Connector 836">
            <a:extLst>
              <a:ext uri="{FF2B5EF4-FFF2-40B4-BE49-F238E27FC236}">
                <a16:creationId xmlns:a16="http://schemas.microsoft.com/office/drawing/2014/main" id="{4F014CB9-CE30-DD48-9A53-82B574A2A2C5}"/>
              </a:ext>
            </a:extLst>
          </p:cNvPr>
          <p:cNvCxnSpPr>
            <a:cxnSpLocks/>
          </p:cNvCxnSpPr>
          <p:nvPr/>
        </p:nvCxnSpPr>
        <p:spPr>
          <a:xfrm flipH="1" flipV="1">
            <a:off x="3424431" y="1771398"/>
            <a:ext cx="92255" cy="75682"/>
          </a:xfrm>
          <a:prstGeom prst="straightConnector1">
            <a:avLst/>
          </a:prstGeom>
          <a:ln w="19050">
            <a:solidFill>
              <a:schemeClr val="dk1">
                <a:alpha val="57000"/>
              </a:schemeClr>
            </a:solidFill>
            <a:prstDash val="sysDash"/>
            <a:headEnd type="none" w="med" len="med"/>
            <a:tailEnd type="triangle" w="med" len="lg"/>
          </a:ln>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9EE41E15-A4CE-8B44-B413-7EB7A6F8D020}"/>
              </a:ext>
            </a:extLst>
          </p:cNvPr>
          <p:cNvSpPr txBox="1"/>
          <p:nvPr/>
        </p:nvSpPr>
        <p:spPr>
          <a:xfrm>
            <a:off x="7398098" y="3329240"/>
            <a:ext cx="1265900" cy="369332"/>
          </a:xfrm>
          <a:prstGeom prst="rect">
            <a:avLst/>
          </a:prstGeom>
          <a:noFill/>
        </p:spPr>
        <p:txBody>
          <a:bodyPr wrap="square" rtlCol="0">
            <a:spAutoFit/>
          </a:bodyPr>
          <a:lstStyle/>
          <a:p>
            <a:r>
              <a:rPr lang="en-US" dirty="0">
                <a:solidFill>
                  <a:schemeClr val="bg1"/>
                </a:solidFill>
                <a:latin typeface="LM Roman 10" pitchFamily="2" charset="77"/>
              </a:rPr>
              <a:t>100x</a:t>
            </a:r>
          </a:p>
        </p:txBody>
      </p:sp>
      <p:pic>
        <p:nvPicPr>
          <p:cNvPr id="11266" name="Picture 2" descr="flag of Norway | Britannica">
            <a:extLst>
              <a:ext uri="{FF2B5EF4-FFF2-40B4-BE49-F238E27FC236}">
                <a16:creationId xmlns:a16="http://schemas.microsoft.com/office/drawing/2014/main" id="{025C4DDB-47FE-2846-A81D-A7C8BCDC6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9090042" y="3233768"/>
            <a:ext cx="246999" cy="180000"/>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4" descr="flag of Canada | Meaning &amp; History | Britannica">
            <a:extLst>
              <a:ext uri="{FF2B5EF4-FFF2-40B4-BE49-F238E27FC236}">
                <a16:creationId xmlns:a16="http://schemas.microsoft.com/office/drawing/2014/main" id="{8FC315E9-3A45-EF44-86BC-1A5BAEEF9E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29959">
            <a:off x="4424483" y="6611478"/>
            <a:ext cx="36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Flag of the United States - Wikipedia">
            <a:extLst>
              <a:ext uri="{FF2B5EF4-FFF2-40B4-BE49-F238E27FC236}">
                <a16:creationId xmlns:a16="http://schemas.microsoft.com/office/drawing/2014/main" id="{7141C8F9-D2F9-354B-993F-A7F95A053C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354623">
            <a:off x="4377228" y="125888"/>
            <a:ext cx="341755" cy="1800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Flag of Australia - Wikipedia">
            <a:extLst>
              <a:ext uri="{FF2B5EF4-FFF2-40B4-BE49-F238E27FC236}">
                <a16:creationId xmlns:a16="http://schemas.microsoft.com/office/drawing/2014/main" id="{55E8CB24-6902-EB42-894F-F2CFB182CB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22873">
            <a:off x="6730791" y="84861"/>
            <a:ext cx="36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a:extLst>
              <a:ext uri="{FF2B5EF4-FFF2-40B4-BE49-F238E27FC236}">
                <a16:creationId xmlns:a16="http://schemas.microsoft.com/office/drawing/2014/main" id="{B22BCBA2-C0CD-5440-AF7E-0172835030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381406">
            <a:off x="2758575" y="1355044"/>
            <a:ext cx="269958" cy="180000"/>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Flag of the United Kingdom - Wikipedia">
            <a:extLst>
              <a:ext uri="{FF2B5EF4-FFF2-40B4-BE49-F238E27FC236}">
                <a16:creationId xmlns:a16="http://schemas.microsoft.com/office/drawing/2014/main" id="{9B548351-AAFB-244F-8D0B-AF29EAB09D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63160">
            <a:off x="2796415" y="5420049"/>
            <a:ext cx="36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6" descr="Flag of the United States - Wikipedia">
            <a:extLst>
              <a:ext uri="{FF2B5EF4-FFF2-40B4-BE49-F238E27FC236}">
                <a16:creationId xmlns:a16="http://schemas.microsoft.com/office/drawing/2014/main" id="{B3FD949C-64B4-C842-BF9E-6464E1B2FE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49666">
            <a:off x="6708835" y="6589447"/>
            <a:ext cx="341755" cy="156627"/>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Flag of Japan - Wikipedia">
            <a:extLst>
              <a:ext uri="{FF2B5EF4-FFF2-40B4-BE49-F238E27FC236}">
                <a16:creationId xmlns:a16="http://schemas.microsoft.com/office/drawing/2014/main" id="{664EA54C-F7C6-B840-B3E0-5A08AC3E01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398280">
            <a:off x="8375980" y="5375955"/>
            <a:ext cx="270000" cy="1800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1280" name="Picture 16" descr="Flag of France - Wikipedia">
            <a:extLst>
              <a:ext uri="{FF2B5EF4-FFF2-40B4-BE49-F238E27FC236}">
                <a16:creationId xmlns:a16="http://schemas.microsoft.com/office/drawing/2014/main" id="{54D0C7FF-8EFF-9C4F-BFD4-8180E9C4B5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2108722" y="3315199"/>
            <a:ext cx="297000" cy="198000"/>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4" descr="flag of Canada | Meaning &amp; History | Britannica">
            <a:extLst>
              <a:ext uri="{FF2B5EF4-FFF2-40B4-BE49-F238E27FC236}">
                <a16:creationId xmlns:a16="http://schemas.microsoft.com/office/drawing/2014/main" id="{BDC79ABD-CD8B-5547-BD08-F8F827B81B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367004">
            <a:off x="8332629" y="1283384"/>
            <a:ext cx="36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147" name="TextBox 146">
            <a:extLst>
              <a:ext uri="{FF2B5EF4-FFF2-40B4-BE49-F238E27FC236}">
                <a16:creationId xmlns:a16="http://schemas.microsoft.com/office/drawing/2014/main" id="{B84F6B21-FDBA-2347-A5AA-BFC973834ABC}"/>
              </a:ext>
            </a:extLst>
          </p:cNvPr>
          <p:cNvSpPr txBox="1"/>
          <p:nvPr/>
        </p:nvSpPr>
        <p:spPr>
          <a:xfrm rot="16200000">
            <a:off x="-4108980" y="3031380"/>
            <a:ext cx="9018601" cy="584775"/>
          </a:xfrm>
          <a:prstGeom prst="rect">
            <a:avLst/>
          </a:prstGeom>
          <a:noFill/>
        </p:spPr>
        <p:txBody>
          <a:bodyPr wrap="square" rtlCol="0">
            <a:spAutoFit/>
          </a:bodyPr>
          <a:lstStyle/>
          <a:p>
            <a:pPr algn="ctr"/>
            <a:r>
              <a:rPr lang="en-US" sz="3200" u="sng" dirty="0">
                <a:latin typeface="LM Roman 10" pitchFamily="2" charset="77"/>
              </a:rPr>
              <a:t>CMIP6  Simulated  Food Webs</a:t>
            </a:r>
          </a:p>
        </p:txBody>
      </p:sp>
      <p:sp>
        <p:nvSpPr>
          <p:cNvPr id="148" name="Oval 147">
            <a:extLst>
              <a:ext uri="{FF2B5EF4-FFF2-40B4-BE49-F238E27FC236}">
                <a16:creationId xmlns:a16="http://schemas.microsoft.com/office/drawing/2014/main" id="{773DA157-D661-F94B-ADD0-8D975F6622B1}"/>
              </a:ext>
            </a:extLst>
          </p:cNvPr>
          <p:cNvSpPr>
            <a:spLocks noChangeAspect="1"/>
          </p:cNvSpPr>
          <p:nvPr/>
        </p:nvSpPr>
        <p:spPr>
          <a:xfrm rot="10800000" flipV="1">
            <a:off x="7884936" y="6302355"/>
            <a:ext cx="216000" cy="216000"/>
          </a:xfrm>
          <a:prstGeom prst="ellipse">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F9FC9151-6902-6F43-887A-C238D3412073}"/>
              </a:ext>
            </a:extLst>
          </p:cNvPr>
          <p:cNvSpPr>
            <a:spLocks noChangeAspect="1"/>
          </p:cNvSpPr>
          <p:nvPr/>
        </p:nvSpPr>
        <p:spPr>
          <a:xfrm rot="10026706" flipV="1">
            <a:off x="8032979" y="6057299"/>
            <a:ext cx="216000" cy="216000"/>
          </a:xfrm>
          <a:prstGeom prst="ellipse">
            <a:avLst/>
          </a:prstGeom>
          <a:solidFill>
            <a:srgbClr val="FF7277"/>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27C6324D-82C0-7646-B0BE-DB24FDF33237}"/>
              </a:ext>
            </a:extLst>
          </p:cNvPr>
          <p:cNvSpPr>
            <a:spLocks noChangeAspect="1"/>
          </p:cNvSpPr>
          <p:nvPr/>
        </p:nvSpPr>
        <p:spPr>
          <a:xfrm rot="10551312" flipV="1">
            <a:off x="7919445" y="6570689"/>
            <a:ext cx="216000" cy="216000"/>
          </a:xfrm>
          <a:prstGeom prst="ellipse">
            <a:avLst/>
          </a:prstGeom>
          <a:solidFill>
            <a:schemeClr val="accent4">
              <a:lumMod val="40000"/>
              <a:lumOff val="60000"/>
            </a:schemeClr>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52" name="Oval 151">
            <a:extLst>
              <a:ext uri="{FF2B5EF4-FFF2-40B4-BE49-F238E27FC236}">
                <a16:creationId xmlns:a16="http://schemas.microsoft.com/office/drawing/2014/main" id="{565906ED-809E-0641-B3B2-D9EFEA53CBE7}"/>
              </a:ext>
            </a:extLst>
          </p:cNvPr>
          <p:cNvSpPr>
            <a:spLocks noChangeAspect="1"/>
          </p:cNvSpPr>
          <p:nvPr/>
        </p:nvSpPr>
        <p:spPr>
          <a:xfrm rot="10800000" flipV="1">
            <a:off x="7740131" y="6564587"/>
            <a:ext cx="216000" cy="216000"/>
          </a:xfrm>
          <a:prstGeom prst="ellipse">
            <a:avLst/>
          </a:prstGeom>
          <a:solidFill>
            <a:schemeClr val="accent5">
              <a:lumMod val="60000"/>
              <a:lumOff val="40000"/>
            </a:schemeClr>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3" name="TextBox 152">
            <a:extLst>
              <a:ext uri="{FF2B5EF4-FFF2-40B4-BE49-F238E27FC236}">
                <a16:creationId xmlns:a16="http://schemas.microsoft.com/office/drawing/2014/main" id="{1299A8C3-D48B-4444-AF49-7657588436FB}"/>
              </a:ext>
            </a:extLst>
          </p:cNvPr>
          <p:cNvSpPr txBox="1"/>
          <p:nvPr/>
        </p:nvSpPr>
        <p:spPr>
          <a:xfrm>
            <a:off x="8245039" y="6009640"/>
            <a:ext cx="1213044" cy="307777"/>
          </a:xfrm>
          <a:prstGeom prst="rect">
            <a:avLst/>
          </a:prstGeom>
          <a:noFill/>
        </p:spPr>
        <p:txBody>
          <a:bodyPr wrap="square" rtlCol="0">
            <a:spAutoFit/>
          </a:bodyPr>
          <a:lstStyle/>
          <a:p>
            <a:r>
              <a:rPr lang="en-US" sz="1400" dirty="0">
                <a:latin typeface="LM Roman 10" pitchFamily="2" charset="77"/>
              </a:rPr>
              <a:t>Zooplankton</a:t>
            </a:r>
          </a:p>
        </p:txBody>
      </p:sp>
      <p:sp>
        <p:nvSpPr>
          <p:cNvPr id="175" name="TextBox 174">
            <a:extLst>
              <a:ext uri="{FF2B5EF4-FFF2-40B4-BE49-F238E27FC236}">
                <a16:creationId xmlns:a16="http://schemas.microsoft.com/office/drawing/2014/main" id="{40E9D1A6-8115-3346-9CAB-00BCE5B2D0A5}"/>
              </a:ext>
            </a:extLst>
          </p:cNvPr>
          <p:cNvSpPr txBox="1"/>
          <p:nvPr/>
        </p:nvSpPr>
        <p:spPr>
          <a:xfrm>
            <a:off x="8066721" y="6259945"/>
            <a:ext cx="1421388" cy="307777"/>
          </a:xfrm>
          <a:prstGeom prst="rect">
            <a:avLst/>
          </a:prstGeom>
          <a:noFill/>
        </p:spPr>
        <p:txBody>
          <a:bodyPr wrap="square" rtlCol="0">
            <a:spAutoFit/>
          </a:bodyPr>
          <a:lstStyle/>
          <a:p>
            <a:r>
              <a:rPr lang="en-US" sz="1400" dirty="0">
                <a:latin typeface="LM Roman 10" pitchFamily="2" charset="77"/>
              </a:rPr>
              <a:t>Phytoplankton</a:t>
            </a:r>
          </a:p>
        </p:txBody>
      </p:sp>
      <p:sp>
        <p:nvSpPr>
          <p:cNvPr id="176" name="TextBox 175">
            <a:extLst>
              <a:ext uri="{FF2B5EF4-FFF2-40B4-BE49-F238E27FC236}">
                <a16:creationId xmlns:a16="http://schemas.microsoft.com/office/drawing/2014/main" id="{F0E8CB6F-4B02-E743-B751-3DD05B48A7D7}"/>
              </a:ext>
            </a:extLst>
          </p:cNvPr>
          <p:cNvSpPr txBox="1"/>
          <p:nvPr/>
        </p:nvSpPr>
        <p:spPr>
          <a:xfrm>
            <a:off x="8100181" y="6520202"/>
            <a:ext cx="1402951" cy="307777"/>
          </a:xfrm>
          <a:prstGeom prst="rect">
            <a:avLst/>
          </a:prstGeom>
          <a:noFill/>
        </p:spPr>
        <p:txBody>
          <a:bodyPr wrap="square" rtlCol="0">
            <a:spAutoFit/>
          </a:bodyPr>
          <a:lstStyle/>
          <a:p>
            <a:r>
              <a:rPr lang="en-US" sz="1400" dirty="0">
                <a:latin typeface="LM Roman 10" pitchFamily="2" charset="77"/>
              </a:rPr>
              <a:t>Bacteria/POC</a:t>
            </a:r>
          </a:p>
        </p:txBody>
      </p:sp>
      <p:pic>
        <p:nvPicPr>
          <p:cNvPr id="172" name="016_01.png" descr="016_01.png">
            <a:extLst>
              <a:ext uri="{FF2B5EF4-FFF2-40B4-BE49-F238E27FC236}">
                <a16:creationId xmlns:a16="http://schemas.microsoft.com/office/drawing/2014/main" id="{A70B4185-5CE1-6449-99F4-93C8AE545F36}"/>
              </a:ext>
            </a:extLst>
          </p:cNvPr>
          <p:cNvPicPr>
            <a:picLocks noChangeAspect="1"/>
          </p:cNvPicPr>
          <p:nvPr/>
        </p:nvPicPr>
        <p:blipFill>
          <a:blip r:embed="rId11">
            <a:alphaModFix amt="50000"/>
          </a:blip>
          <a:stretch>
            <a:fillRect/>
          </a:stretch>
        </p:blipFill>
        <p:spPr>
          <a:xfrm>
            <a:off x="3608794" y="1310592"/>
            <a:ext cx="4236192" cy="4169441"/>
          </a:xfrm>
          <a:prstGeom prst="rect">
            <a:avLst/>
          </a:prstGeom>
          <a:ln w="12700">
            <a:miter lim="400000"/>
          </a:ln>
        </p:spPr>
      </p:pic>
    </p:spTree>
    <p:extLst>
      <p:ext uri="{BB962C8B-B14F-4D97-AF65-F5344CB8AC3E}">
        <p14:creationId xmlns:p14="http://schemas.microsoft.com/office/powerpoint/2010/main" val="2749040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B91C0F-E4D1-034B-8B8B-23FEE2C0C698}"/>
              </a:ext>
            </a:extLst>
          </p:cNvPr>
          <p:cNvSpPr txBox="1"/>
          <p:nvPr/>
        </p:nvSpPr>
        <p:spPr>
          <a:xfrm>
            <a:off x="9501213" y="932826"/>
            <a:ext cx="2677752" cy="276999"/>
          </a:xfrm>
          <a:prstGeom prst="rect">
            <a:avLst/>
          </a:prstGeom>
          <a:solidFill>
            <a:schemeClr val="bg1"/>
          </a:solidFill>
        </p:spPr>
        <p:txBody>
          <a:bodyPr wrap="square" rtlCol="0">
            <a:spAutoFit/>
          </a:bodyPr>
          <a:lstStyle/>
          <a:p>
            <a:r>
              <a:rPr lang="en-US" sz="1200" b="1" dirty="0">
                <a:latin typeface="LM Roman 10" pitchFamily="2" charset="77"/>
              </a:rPr>
              <a:t>Empirical Estimates (solid) :</a:t>
            </a:r>
          </a:p>
        </p:txBody>
      </p:sp>
      <p:sp>
        <p:nvSpPr>
          <p:cNvPr id="18" name="Title 1">
            <a:extLst>
              <a:ext uri="{FF2B5EF4-FFF2-40B4-BE49-F238E27FC236}">
                <a16:creationId xmlns:a16="http://schemas.microsoft.com/office/drawing/2014/main" id="{D85CD2D7-37C6-0E4C-8D1B-6A5256CFB837}"/>
              </a:ext>
            </a:extLst>
          </p:cNvPr>
          <p:cNvSpPr txBox="1">
            <a:spLocks/>
          </p:cNvSpPr>
          <p:nvPr/>
        </p:nvSpPr>
        <p:spPr>
          <a:xfrm>
            <a:off x="887832" y="152878"/>
            <a:ext cx="10416336" cy="689313"/>
          </a:xfrm>
          <a:prstGeom prst="rect">
            <a:avLst/>
          </a:prstGeom>
          <a:solidFill>
            <a:schemeClr val="accent3">
              <a:lumMod val="40000"/>
              <a:lumOff val="60000"/>
            </a:schemeClr>
          </a:solidFill>
          <a:ln w="28575" cap="flat" cmpd="sng" algn="ctr">
            <a:solidFill>
              <a:schemeClr val="accent1">
                <a:lumMod val="60000"/>
                <a:lumOff val="40000"/>
              </a:schemeClr>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4000" dirty="0">
                <a:latin typeface="LM Roman 10" pitchFamily="2" charset="77"/>
              </a:rPr>
              <a:t>Trait Based Groups</a:t>
            </a:r>
          </a:p>
        </p:txBody>
      </p:sp>
      <p:pic>
        <p:nvPicPr>
          <p:cNvPr id="20" name="Picture 19">
            <a:extLst>
              <a:ext uri="{FF2B5EF4-FFF2-40B4-BE49-F238E27FC236}">
                <a16:creationId xmlns:a16="http://schemas.microsoft.com/office/drawing/2014/main" id="{7286A4AA-0F7A-314B-8B3A-C415F3B41298}"/>
              </a:ext>
            </a:extLst>
          </p:cNvPr>
          <p:cNvPicPr>
            <a:picLocks noChangeAspect="1"/>
          </p:cNvPicPr>
          <p:nvPr/>
        </p:nvPicPr>
        <p:blipFill>
          <a:blip r:embed="rId3"/>
          <a:stretch>
            <a:fillRect/>
          </a:stretch>
        </p:blipFill>
        <p:spPr>
          <a:xfrm>
            <a:off x="-814550" y="1045069"/>
            <a:ext cx="13258683" cy="5386340"/>
          </a:xfrm>
          <a:prstGeom prst="rect">
            <a:avLst/>
          </a:prstGeom>
        </p:spPr>
      </p:pic>
      <p:sp>
        <p:nvSpPr>
          <p:cNvPr id="22" name="TextBox 21">
            <a:extLst>
              <a:ext uri="{FF2B5EF4-FFF2-40B4-BE49-F238E27FC236}">
                <a16:creationId xmlns:a16="http://schemas.microsoft.com/office/drawing/2014/main" id="{EC1CD962-1E46-6A43-865B-272FE46A5C84}"/>
              </a:ext>
            </a:extLst>
          </p:cNvPr>
          <p:cNvSpPr txBox="1"/>
          <p:nvPr/>
        </p:nvSpPr>
        <p:spPr>
          <a:xfrm>
            <a:off x="9260723" y="1338367"/>
            <a:ext cx="3601444" cy="523220"/>
          </a:xfrm>
          <a:prstGeom prst="rect">
            <a:avLst/>
          </a:prstGeom>
          <a:noFill/>
        </p:spPr>
        <p:txBody>
          <a:bodyPr wrap="square" rtlCol="0">
            <a:spAutoFit/>
          </a:bodyPr>
          <a:lstStyle/>
          <a:p>
            <a:r>
              <a:rPr lang="en-US" sz="2800" dirty="0">
                <a:solidFill>
                  <a:srgbClr val="7030A0"/>
                </a:solidFill>
                <a:latin typeface="LM Roman 10" pitchFamily="2" charset="77"/>
              </a:rPr>
              <a:t>Microzooplankton</a:t>
            </a:r>
          </a:p>
        </p:txBody>
      </p:sp>
      <p:pic>
        <p:nvPicPr>
          <p:cNvPr id="24" name="Picture 23">
            <a:extLst>
              <a:ext uri="{FF2B5EF4-FFF2-40B4-BE49-F238E27FC236}">
                <a16:creationId xmlns:a16="http://schemas.microsoft.com/office/drawing/2014/main" id="{F218D214-F0EA-6548-88EF-B2895DAF26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18292" y="3709243"/>
            <a:ext cx="1549873" cy="87237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861A7DE-09C2-8643-9322-FD6C47D60990}"/>
              </a:ext>
            </a:extLst>
          </p:cNvPr>
          <p:cNvSpPr txBox="1"/>
          <p:nvPr/>
        </p:nvSpPr>
        <p:spPr>
          <a:xfrm>
            <a:off x="9202108" y="3049361"/>
            <a:ext cx="2989892" cy="477054"/>
          </a:xfrm>
          <a:prstGeom prst="rect">
            <a:avLst/>
          </a:prstGeom>
          <a:noFill/>
          <a:ln>
            <a:noFill/>
          </a:ln>
        </p:spPr>
        <p:txBody>
          <a:bodyPr wrap="square">
            <a:spAutoFit/>
          </a:bodyPr>
          <a:lstStyle/>
          <a:p>
            <a:pPr algn="r"/>
            <a:r>
              <a:rPr lang="en-US" sz="2500" b="1" dirty="0">
                <a:solidFill>
                  <a:srgbClr val="FFA74D"/>
                </a:solidFill>
                <a:latin typeface="LM Roman 10" pitchFamily="2" charset="77"/>
              </a:rPr>
              <a:t>Mesozooplankton</a:t>
            </a:r>
          </a:p>
        </p:txBody>
      </p:sp>
      <p:pic>
        <p:nvPicPr>
          <p:cNvPr id="27" name="Picture 16" descr="Science Source Stock Photo - Copepod">
            <a:extLst>
              <a:ext uri="{FF2B5EF4-FFF2-40B4-BE49-F238E27FC236}">
                <a16:creationId xmlns:a16="http://schemas.microsoft.com/office/drawing/2014/main" id="{DCE4903C-42E6-5F4E-A115-D6F352FB440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5400000">
            <a:off x="9240909" y="3430357"/>
            <a:ext cx="1130716" cy="141667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7987DA5D-E307-C44A-ABD0-5ADB0CB8EBE2}"/>
              </a:ext>
            </a:extLst>
          </p:cNvPr>
          <p:cNvPicPr>
            <a:picLocks noChangeAspect="1"/>
          </p:cNvPicPr>
          <p:nvPr/>
        </p:nvPicPr>
        <p:blipFill>
          <a:blip r:embed="rId7"/>
          <a:stretch>
            <a:fillRect/>
          </a:stretch>
        </p:blipFill>
        <p:spPr>
          <a:xfrm rot="5400000">
            <a:off x="11114238" y="1622078"/>
            <a:ext cx="610895" cy="1328034"/>
          </a:xfrm>
          <a:prstGeom prst="rect">
            <a:avLst/>
          </a:prstGeom>
        </p:spPr>
      </p:pic>
      <p:pic>
        <p:nvPicPr>
          <p:cNvPr id="29" name="Picture 28">
            <a:extLst>
              <a:ext uri="{FF2B5EF4-FFF2-40B4-BE49-F238E27FC236}">
                <a16:creationId xmlns:a16="http://schemas.microsoft.com/office/drawing/2014/main" id="{9D073E34-FE21-7D41-96AC-3241BA991D62}"/>
              </a:ext>
            </a:extLst>
          </p:cNvPr>
          <p:cNvPicPr>
            <a:picLocks noChangeAspect="1"/>
          </p:cNvPicPr>
          <p:nvPr/>
        </p:nvPicPr>
        <p:blipFill>
          <a:blip r:embed="rId8">
            <a:grayscl/>
          </a:blip>
          <a:stretch>
            <a:fillRect/>
          </a:stretch>
        </p:blipFill>
        <p:spPr>
          <a:xfrm rot="4212141">
            <a:off x="9702575" y="1708173"/>
            <a:ext cx="746877" cy="1150924"/>
          </a:xfrm>
          <a:prstGeom prst="rect">
            <a:avLst/>
          </a:prstGeom>
        </p:spPr>
      </p:pic>
      <p:sp>
        <p:nvSpPr>
          <p:cNvPr id="33" name="TextBox 32">
            <a:extLst>
              <a:ext uri="{FF2B5EF4-FFF2-40B4-BE49-F238E27FC236}">
                <a16:creationId xmlns:a16="http://schemas.microsoft.com/office/drawing/2014/main" id="{0311B8E7-2999-6B40-B5FA-0059FC4E1A4A}"/>
              </a:ext>
            </a:extLst>
          </p:cNvPr>
          <p:cNvSpPr txBox="1"/>
          <p:nvPr/>
        </p:nvSpPr>
        <p:spPr>
          <a:xfrm>
            <a:off x="4946470" y="6184328"/>
            <a:ext cx="2299060" cy="369332"/>
          </a:xfrm>
          <a:prstGeom prst="rect">
            <a:avLst/>
          </a:prstGeom>
          <a:noFill/>
        </p:spPr>
        <p:txBody>
          <a:bodyPr wrap="square">
            <a:spAutoFit/>
          </a:bodyPr>
          <a:lstStyle/>
          <a:p>
            <a:pPr algn="ctr"/>
            <a:r>
              <a:rPr lang="en-US" b="1" dirty="0">
                <a:latin typeface="LM Roman 10" pitchFamily="2" charset="77"/>
              </a:rPr>
              <a:t>K</a:t>
            </a:r>
            <a:r>
              <a:rPr lang="en-US" b="1" baseline="-25000" dirty="0">
                <a:latin typeface="LM Roman 10" pitchFamily="2" charset="77"/>
              </a:rPr>
              <a:t>1/2 </a:t>
            </a:r>
            <a:r>
              <a:rPr lang="en-US" b="1" dirty="0">
                <a:latin typeface="LM Roman 10" pitchFamily="2" charset="77"/>
              </a:rPr>
              <a:t>(mmol m</a:t>
            </a:r>
            <a:r>
              <a:rPr lang="en-US" b="1" baseline="30000" dirty="0">
                <a:latin typeface="LM Roman 10" pitchFamily="2" charset="77"/>
              </a:rPr>
              <a:t>-3</a:t>
            </a:r>
            <a:r>
              <a:rPr lang="en-US" b="1" dirty="0">
                <a:latin typeface="LM Roman 10" pitchFamily="2" charset="77"/>
              </a:rPr>
              <a:t>)</a:t>
            </a:r>
            <a:endParaRPr lang="en-US" dirty="0"/>
          </a:p>
        </p:txBody>
      </p:sp>
      <p:sp>
        <p:nvSpPr>
          <p:cNvPr id="34" name="TextBox 33">
            <a:extLst>
              <a:ext uri="{FF2B5EF4-FFF2-40B4-BE49-F238E27FC236}">
                <a16:creationId xmlns:a16="http://schemas.microsoft.com/office/drawing/2014/main" id="{C52A29C6-8896-0D4A-BD65-8BFF89A952FE}"/>
              </a:ext>
            </a:extLst>
          </p:cNvPr>
          <p:cNvSpPr txBox="1"/>
          <p:nvPr/>
        </p:nvSpPr>
        <p:spPr>
          <a:xfrm rot="16200000">
            <a:off x="-564383" y="3244334"/>
            <a:ext cx="1714691" cy="369332"/>
          </a:xfrm>
          <a:prstGeom prst="rect">
            <a:avLst/>
          </a:prstGeom>
          <a:noFill/>
        </p:spPr>
        <p:txBody>
          <a:bodyPr wrap="square">
            <a:spAutoFit/>
          </a:bodyPr>
          <a:lstStyle/>
          <a:p>
            <a:pPr algn="ctr"/>
            <a:r>
              <a:rPr lang="en-US" b="1" dirty="0">
                <a:latin typeface="LM Roman 10" pitchFamily="2" charset="77"/>
              </a:rPr>
              <a:t>g</a:t>
            </a:r>
            <a:r>
              <a:rPr lang="en-US" b="1" baseline="-25000" dirty="0">
                <a:latin typeface="LM Roman 10" pitchFamily="2" charset="77"/>
              </a:rPr>
              <a:t>max </a:t>
            </a:r>
            <a:r>
              <a:rPr lang="en-US" b="1" dirty="0">
                <a:latin typeface="LM Roman 10" pitchFamily="2" charset="77"/>
              </a:rPr>
              <a:t>(d</a:t>
            </a:r>
            <a:r>
              <a:rPr lang="en-US" b="1" baseline="30000" dirty="0">
                <a:latin typeface="LM Roman 10" pitchFamily="2" charset="77"/>
              </a:rPr>
              <a:t>-1</a:t>
            </a:r>
            <a:r>
              <a:rPr lang="en-US" b="1" dirty="0">
                <a:latin typeface="LM Roman 10" pitchFamily="2" charset="77"/>
              </a:rPr>
              <a:t>)</a:t>
            </a:r>
            <a:endParaRPr lang="en-US" dirty="0"/>
          </a:p>
        </p:txBody>
      </p:sp>
    </p:spTree>
    <p:extLst>
      <p:ext uri="{BB962C8B-B14F-4D97-AF65-F5344CB8AC3E}">
        <p14:creationId xmlns:p14="http://schemas.microsoft.com/office/powerpoint/2010/main" val="733111488"/>
      </p:ext>
    </p:extLst>
  </p:cSld>
  <p:clrMapOvr>
    <a:masterClrMapping/>
  </p:clrMapOvr>
  <mc:AlternateContent xmlns:mc="http://schemas.openxmlformats.org/markup-compatibility/2006" xmlns:p14="http://schemas.microsoft.com/office/powerpoint/2010/main">
    <mc:Choice Requires="p14">
      <p:transition spd="slow" p14:dur="2000" advTm="16470"/>
    </mc:Choice>
    <mc:Fallback xmlns="">
      <p:transition spd="slow" advTm="1647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B7A21B63-6625-9445-AF9F-954051D744D7}"/>
              </a:ext>
            </a:extLst>
          </p:cNvPr>
          <p:cNvSpPr txBox="1"/>
          <p:nvPr/>
        </p:nvSpPr>
        <p:spPr>
          <a:xfrm>
            <a:off x="2782053" y="842191"/>
            <a:ext cx="2543775" cy="523220"/>
          </a:xfrm>
          <a:prstGeom prst="rect">
            <a:avLst/>
          </a:prstGeom>
          <a:noFill/>
        </p:spPr>
        <p:txBody>
          <a:bodyPr wrap="square" rtlCol="0">
            <a:spAutoFit/>
          </a:bodyPr>
          <a:lstStyle/>
          <a:p>
            <a:r>
              <a:rPr lang="en-US" sz="2800" dirty="0">
                <a:solidFill>
                  <a:srgbClr val="EA8109"/>
                </a:solidFill>
                <a:latin typeface="LM Roman 10" pitchFamily="2" charset="77"/>
              </a:rPr>
              <a:t>Crustaceans</a:t>
            </a:r>
          </a:p>
        </p:txBody>
      </p:sp>
      <p:sp>
        <p:nvSpPr>
          <p:cNvPr id="22" name="TextBox 21">
            <a:extLst>
              <a:ext uri="{FF2B5EF4-FFF2-40B4-BE49-F238E27FC236}">
                <a16:creationId xmlns:a16="http://schemas.microsoft.com/office/drawing/2014/main" id="{EC1CD962-1E46-6A43-865B-272FE46A5C84}"/>
              </a:ext>
            </a:extLst>
          </p:cNvPr>
          <p:cNvSpPr txBox="1"/>
          <p:nvPr/>
        </p:nvSpPr>
        <p:spPr>
          <a:xfrm>
            <a:off x="7043110" y="809715"/>
            <a:ext cx="3601444" cy="523220"/>
          </a:xfrm>
          <a:prstGeom prst="rect">
            <a:avLst/>
          </a:prstGeom>
          <a:noFill/>
        </p:spPr>
        <p:txBody>
          <a:bodyPr wrap="square" rtlCol="0">
            <a:spAutoFit/>
          </a:bodyPr>
          <a:lstStyle/>
          <a:p>
            <a:r>
              <a:rPr lang="en-US" sz="2800" dirty="0">
                <a:solidFill>
                  <a:srgbClr val="7030A0"/>
                </a:solidFill>
                <a:latin typeface="LM Roman 10" pitchFamily="2" charset="77"/>
              </a:rPr>
              <a:t>Microzooplankton</a:t>
            </a:r>
          </a:p>
        </p:txBody>
      </p:sp>
      <p:pic>
        <p:nvPicPr>
          <p:cNvPr id="2" name="Picture 1">
            <a:extLst>
              <a:ext uri="{FF2B5EF4-FFF2-40B4-BE49-F238E27FC236}">
                <a16:creationId xmlns:a16="http://schemas.microsoft.com/office/drawing/2014/main" id="{ACC7FAD0-0304-2447-8B82-B77E3BE13F64}"/>
              </a:ext>
            </a:extLst>
          </p:cNvPr>
          <p:cNvPicPr>
            <a:picLocks noChangeAspect="1"/>
          </p:cNvPicPr>
          <p:nvPr/>
        </p:nvPicPr>
        <p:blipFill>
          <a:blip r:embed="rId3"/>
          <a:stretch>
            <a:fillRect/>
          </a:stretch>
        </p:blipFill>
        <p:spPr>
          <a:xfrm>
            <a:off x="199293" y="3524739"/>
            <a:ext cx="12192000" cy="3606800"/>
          </a:xfrm>
          <a:prstGeom prst="rect">
            <a:avLst/>
          </a:prstGeom>
        </p:spPr>
      </p:pic>
      <p:pic>
        <p:nvPicPr>
          <p:cNvPr id="8" name="Picture 7">
            <a:extLst>
              <a:ext uri="{FF2B5EF4-FFF2-40B4-BE49-F238E27FC236}">
                <a16:creationId xmlns:a16="http://schemas.microsoft.com/office/drawing/2014/main" id="{22C53A49-2FB9-A54E-9152-E77534312383}"/>
              </a:ext>
            </a:extLst>
          </p:cNvPr>
          <p:cNvPicPr>
            <a:picLocks noChangeAspect="1"/>
          </p:cNvPicPr>
          <p:nvPr/>
        </p:nvPicPr>
        <p:blipFill>
          <a:blip r:embed="rId4"/>
          <a:stretch>
            <a:fillRect/>
          </a:stretch>
        </p:blipFill>
        <p:spPr>
          <a:xfrm>
            <a:off x="1356362" y="350233"/>
            <a:ext cx="9877861" cy="3312408"/>
          </a:xfrm>
          <a:prstGeom prst="rect">
            <a:avLst/>
          </a:prstGeom>
        </p:spPr>
      </p:pic>
      <p:pic>
        <p:nvPicPr>
          <p:cNvPr id="11" name="Picture 10">
            <a:extLst>
              <a:ext uri="{FF2B5EF4-FFF2-40B4-BE49-F238E27FC236}">
                <a16:creationId xmlns:a16="http://schemas.microsoft.com/office/drawing/2014/main" id="{C4EC91C5-7B33-A04B-9E56-0B5D2A3238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6100" y="351697"/>
            <a:ext cx="1549873" cy="8723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Science Source Stock Photo - Copepod">
            <a:extLst>
              <a:ext uri="{FF2B5EF4-FFF2-40B4-BE49-F238E27FC236}">
                <a16:creationId xmlns:a16="http://schemas.microsoft.com/office/drawing/2014/main" id="{0C43C279-1A2C-0E48-81C7-199996AE7FC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5400000">
            <a:off x="2082405" y="65509"/>
            <a:ext cx="1130716" cy="14166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3719891-F154-0641-BCD6-CF5EC20C1C76}"/>
              </a:ext>
            </a:extLst>
          </p:cNvPr>
          <p:cNvPicPr>
            <a:picLocks noChangeAspect="1"/>
          </p:cNvPicPr>
          <p:nvPr/>
        </p:nvPicPr>
        <p:blipFill>
          <a:blip r:embed="rId8"/>
          <a:stretch>
            <a:fillRect/>
          </a:stretch>
        </p:blipFill>
        <p:spPr>
          <a:xfrm rot="5400000">
            <a:off x="10667056" y="145698"/>
            <a:ext cx="610895" cy="1328034"/>
          </a:xfrm>
          <a:prstGeom prst="rect">
            <a:avLst/>
          </a:prstGeom>
        </p:spPr>
      </p:pic>
      <p:pic>
        <p:nvPicPr>
          <p:cNvPr id="14" name="Picture 13">
            <a:extLst>
              <a:ext uri="{FF2B5EF4-FFF2-40B4-BE49-F238E27FC236}">
                <a16:creationId xmlns:a16="http://schemas.microsoft.com/office/drawing/2014/main" id="{DE6C603A-93AE-5F46-A5C1-19398ADD3E4A}"/>
              </a:ext>
            </a:extLst>
          </p:cNvPr>
          <p:cNvPicPr>
            <a:picLocks noChangeAspect="1"/>
          </p:cNvPicPr>
          <p:nvPr/>
        </p:nvPicPr>
        <p:blipFill>
          <a:blip r:embed="rId9">
            <a:grayscl/>
          </a:blip>
          <a:stretch>
            <a:fillRect/>
          </a:stretch>
        </p:blipFill>
        <p:spPr>
          <a:xfrm rot="4212141">
            <a:off x="9253262" y="207986"/>
            <a:ext cx="746877" cy="1150924"/>
          </a:xfrm>
          <a:prstGeom prst="rect">
            <a:avLst/>
          </a:prstGeom>
        </p:spPr>
      </p:pic>
      <p:sp>
        <p:nvSpPr>
          <p:cNvPr id="15" name="TextBox 14">
            <a:extLst>
              <a:ext uri="{FF2B5EF4-FFF2-40B4-BE49-F238E27FC236}">
                <a16:creationId xmlns:a16="http://schemas.microsoft.com/office/drawing/2014/main" id="{414512A4-8810-E247-8285-2C7E1CAA53B8}"/>
              </a:ext>
            </a:extLst>
          </p:cNvPr>
          <p:cNvSpPr txBox="1"/>
          <p:nvPr/>
        </p:nvSpPr>
        <p:spPr>
          <a:xfrm>
            <a:off x="8590556" y="-45219"/>
            <a:ext cx="3601444" cy="523220"/>
          </a:xfrm>
          <a:prstGeom prst="rect">
            <a:avLst/>
          </a:prstGeom>
          <a:noFill/>
        </p:spPr>
        <p:txBody>
          <a:bodyPr wrap="square" rtlCol="0">
            <a:spAutoFit/>
          </a:bodyPr>
          <a:lstStyle/>
          <a:p>
            <a:r>
              <a:rPr lang="en-US" sz="2800" dirty="0">
                <a:solidFill>
                  <a:srgbClr val="7030A0"/>
                </a:solidFill>
                <a:latin typeface="LM Roman 10" pitchFamily="2" charset="77"/>
              </a:rPr>
              <a:t>Microzooplankton</a:t>
            </a:r>
          </a:p>
        </p:txBody>
      </p:sp>
      <p:sp>
        <p:nvSpPr>
          <p:cNvPr id="16" name="TextBox 15">
            <a:extLst>
              <a:ext uri="{FF2B5EF4-FFF2-40B4-BE49-F238E27FC236}">
                <a16:creationId xmlns:a16="http://schemas.microsoft.com/office/drawing/2014/main" id="{8B056336-2A12-3249-9345-CCA4B0D6966A}"/>
              </a:ext>
            </a:extLst>
          </p:cNvPr>
          <p:cNvSpPr txBox="1"/>
          <p:nvPr/>
        </p:nvSpPr>
        <p:spPr>
          <a:xfrm>
            <a:off x="2036115" y="-58755"/>
            <a:ext cx="2989892" cy="477054"/>
          </a:xfrm>
          <a:prstGeom prst="rect">
            <a:avLst/>
          </a:prstGeom>
          <a:noFill/>
          <a:ln>
            <a:noFill/>
          </a:ln>
        </p:spPr>
        <p:txBody>
          <a:bodyPr wrap="square">
            <a:spAutoFit/>
          </a:bodyPr>
          <a:lstStyle/>
          <a:p>
            <a:pPr algn="r"/>
            <a:r>
              <a:rPr lang="en-US" sz="2500" b="1" dirty="0">
                <a:solidFill>
                  <a:srgbClr val="FFA74D"/>
                </a:solidFill>
                <a:latin typeface="LM Roman 10" pitchFamily="2" charset="77"/>
              </a:rPr>
              <a:t>Mesozooplankton</a:t>
            </a:r>
          </a:p>
        </p:txBody>
      </p:sp>
      <p:sp>
        <p:nvSpPr>
          <p:cNvPr id="17" name="TextBox 16">
            <a:extLst>
              <a:ext uri="{FF2B5EF4-FFF2-40B4-BE49-F238E27FC236}">
                <a16:creationId xmlns:a16="http://schemas.microsoft.com/office/drawing/2014/main" id="{C229ABFD-F088-B642-BAD5-A5AAD889C372}"/>
              </a:ext>
            </a:extLst>
          </p:cNvPr>
          <p:cNvSpPr txBox="1"/>
          <p:nvPr/>
        </p:nvSpPr>
        <p:spPr>
          <a:xfrm rot="16200000">
            <a:off x="45087" y="1220415"/>
            <a:ext cx="1817952" cy="830997"/>
          </a:xfrm>
          <a:prstGeom prst="rect">
            <a:avLst/>
          </a:prstGeom>
          <a:noFill/>
        </p:spPr>
        <p:txBody>
          <a:bodyPr wrap="square">
            <a:spAutoFit/>
          </a:bodyPr>
          <a:lstStyle/>
          <a:p>
            <a:pPr algn="ctr"/>
            <a:r>
              <a:rPr lang="en-US" sz="1600" dirty="0">
                <a:latin typeface="LM Roman 10" pitchFamily="2" charset="77"/>
              </a:rPr>
              <a:t>Frequency of Measured  </a:t>
            </a:r>
          </a:p>
          <a:p>
            <a:pPr algn="ctr"/>
            <a:r>
              <a:rPr lang="en-US" sz="1600" dirty="0">
                <a:latin typeface="LM Roman 10" pitchFamily="2" charset="77"/>
              </a:rPr>
              <a:t>Grazing Pressure</a:t>
            </a:r>
            <a:endParaRPr lang="en-US" sz="1600" dirty="0"/>
          </a:p>
        </p:txBody>
      </p:sp>
      <p:sp>
        <p:nvSpPr>
          <p:cNvPr id="19" name="TextBox 18">
            <a:extLst>
              <a:ext uri="{FF2B5EF4-FFF2-40B4-BE49-F238E27FC236}">
                <a16:creationId xmlns:a16="http://schemas.microsoft.com/office/drawing/2014/main" id="{1998AD37-F7B2-9B45-AD2A-A94F192D3F82}"/>
              </a:ext>
            </a:extLst>
          </p:cNvPr>
          <p:cNvSpPr txBox="1"/>
          <p:nvPr/>
        </p:nvSpPr>
        <p:spPr>
          <a:xfrm>
            <a:off x="6598314" y="17705"/>
            <a:ext cx="1265900" cy="369332"/>
          </a:xfrm>
          <a:prstGeom prst="rect">
            <a:avLst/>
          </a:prstGeom>
          <a:noFill/>
        </p:spPr>
        <p:txBody>
          <a:bodyPr wrap="square" rtlCol="0">
            <a:spAutoFit/>
          </a:bodyPr>
          <a:lstStyle/>
          <a:p>
            <a:r>
              <a:rPr lang="en-US" dirty="0">
                <a:latin typeface="LM Roman 10" pitchFamily="2" charset="77"/>
              </a:rPr>
              <a:t>~15x</a:t>
            </a:r>
          </a:p>
        </p:txBody>
      </p:sp>
      <p:cxnSp>
        <p:nvCxnSpPr>
          <p:cNvPr id="5" name="Straight Arrow Connector 4">
            <a:extLst>
              <a:ext uri="{FF2B5EF4-FFF2-40B4-BE49-F238E27FC236}">
                <a16:creationId xmlns:a16="http://schemas.microsoft.com/office/drawing/2014/main" id="{63242C31-F36D-3B44-8951-77C774FFDB30}"/>
              </a:ext>
            </a:extLst>
          </p:cNvPr>
          <p:cNvCxnSpPr/>
          <p:nvPr/>
        </p:nvCxnSpPr>
        <p:spPr>
          <a:xfrm>
            <a:off x="5325828" y="350233"/>
            <a:ext cx="3077943"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49841608"/>
      </p:ext>
    </p:extLst>
  </p:cSld>
  <p:clrMapOvr>
    <a:masterClrMapping/>
  </p:clrMapOvr>
  <mc:AlternateContent xmlns:mc="http://schemas.openxmlformats.org/markup-compatibility/2006" xmlns:p14="http://schemas.microsoft.com/office/powerpoint/2010/main">
    <mc:Choice Requires="p14">
      <p:transition spd="slow" p14:dur="2000" advTm="16470"/>
    </mc:Choice>
    <mc:Fallback xmlns="">
      <p:transition spd="slow" advTm="1647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5880</TotalTime>
  <Words>1639</Words>
  <Application>Microsoft Macintosh PowerPoint</Application>
  <PresentationFormat>Widescreen</PresentationFormat>
  <Paragraphs>282</Paragraphs>
  <Slides>21</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Calibri Light</vt:lpstr>
      <vt:lpstr>Cambria Math</vt:lpstr>
      <vt:lpstr>Helvetica</vt:lpstr>
      <vt:lpstr>LM Roman 10</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Rohr, Tyler (O&amp;A, Hobart)</dc:creator>
  <cp:lastModifiedBy>Rohr, Tyler (O&amp;A, Hobart)</cp:lastModifiedBy>
  <cp:revision>4</cp:revision>
  <dcterms:created xsi:type="dcterms:W3CDTF">2022-10-27T23:51:10Z</dcterms:created>
  <dcterms:modified xsi:type="dcterms:W3CDTF">2022-11-01T01:52:00Z</dcterms:modified>
</cp:coreProperties>
</file>