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21"/>
  </p:notesMasterIdLst>
  <p:handoutMasterIdLst>
    <p:handoutMasterId r:id="rId22"/>
  </p:handoutMasterIdLst>
  <p:sldIdLst>
    <p:sldId id="257" r:id="rId6"/>
    <p:sldId id="384" r:id="rId7"/>
    <p:sldId id="393" r:id="rId8"/>
    <p:sldId id="397" r:id="rId9"/>
    <p:sldId id="400" r:id="rId10"/>
    <p:sldId id="386" r:id="rId11"/>
    <p:sldId id="403" r:id="rId12"/>
    <p:sldId id="398" r:id="rId13"/>
    <p:sldId id="380" r:id="rId14"/>
    <p:sldId id="364" r:id="rId15"/>
    <p:sldId id="357" r:id="rId16"/>
    <p:sldId id="367" r:id="rId17"/>
    <p:sldId id="404" r:id="rId18"/>
    <p:sldId id="396" r:id="rId19"/>
    <p:sldId id="4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178E4C-13CD-41FF-82D2-44D8D781EC68}">
          <p14:sldIdLst>
            <p14:sldId id="257"/>
            <p14:sldId id="384"/>
            <p14:sldId id="393"/>
            <p14:sldId id="397"/>
            <p14:sldId id="400"/>
            <p14:sldId id="386"/>
            <p14:sldId id="403"/>
            <p14:sldId id="398"/>
            <p14:sldId id="380"/>
            <p14:sldId id="364"/>
            <p14:sldId id="357"/>
            <p14:sldId id="367"/>
            <p14:sldId id="404"/>
            <p14:sldId id="396"/>
            <p14:sldId id="4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7B9"/>
    <a:srgbClr val="9999FF"/>
    <a:srgbClr val="95D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D5960-4F1F-4293-A6AB-FAD5B99F96C2}" v="2065" dt="2022-11-01T04:53:42.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4" autoAdjust="0"/>
    <p:restoredTop sz="88257" autoAdjust="0"/>
  </p:normalViewPr>
  <p:slideViewPr>
    <p:cSldViewPr snapToGrid="0">
      <p:cViewPr varScale="1">
        <p:scale>
          <a:sx n="64" d="100"/>
          <a:sy n="64" d="100"/>
        </p:scale>
        <p:origin x="16" y="26"/>
      </p:cViewPr>
      <p:guideLst/>
    </p:cSldViewPr>
  </p:slideViewPr>
  <p:notesTextViewPr>
    <p:cViewPr>
      <p:scale>
        <a:sx n="3" d="2"/>
        <a:sy n="3" d="2"/>
      </p:scale>
      <p:origin x="0" y="0"/>
    </p:cViewPr>
  </p:notesTextViewPr>
  <p:sorterViewPr>
    <p:cViewPr>
      <p:scale>
        <a:sx n="125" d="100"/>
        <a:sy n="125" d="100"/>
      </p:scale>
      <p:origin x="0" y="-2112"/>
    </p:cViewPr>
  </p:sorterViewPr>
  <p:notesViewPr>
    <p:cSldViewPr snapToGrid="0">
      <p:cViewPr varScale="1">
        <p:scale>
          <a:sx n="61" d="100"/>
          <a:sy n="61" d="100"/>
        </p:scale>
        <p:origin x="2290"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FAA4D-75F0-4E07-BD99-8BBB0A5C3C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E0D72D0C-16E7-4447-9A15-68E6D59D5B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F1EFF-C2CE-4AF1-9B90-01C185B435A1}" type="datetimeFigureOut">
              <a:rPr lang="en-HK" smtClean="0"/>
              <a:t>1/11/2022</a:t>
            </a:fld>
            <a:endParaRPr lang="en-HK"/>
          </a:p>
        </p:txBody>
      </p:sp>
      <p:sp>
        <p:nvSpPr>
          <p:cNvPr id="4" name="Footer Placeholder 3">
            <a:extLst>
              <a:ext uri="{FF2B5EF4-FFF2-40B4-BE49-F238E27FC236}">
                <a16:creationId xmlns:a16="http://schemas.microsoft.com/office/drawing/2014/main" id="{38C3CBFD-2EBF-4E2A-B697-B8C88AFE3B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AF179800-ADB7-4DD8-A271-C041E50362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A0DD33-E61A-48BA-9CB6-77142BE9E73D}" type="slidenum">
              <a:rPr lang="en-HK" smtClean="0"/>
              <a:t>‹#›</a:t>
            </a:fld>
            <a:endParaRPr lang="en-HK"/>
          </a:p>
        </p:txBody>
      </p:sp>
    </p:spTree>
    <p:extLst>
      <p:ext uri="{BB962C8B-B14F-4D97-AF65-F5344CB8AC3E}">
        <p14:creationId xmlns:p14="http://schemas.microsoft.com/office/powerpoint/2010/main" val="663636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48C0A-E531-469C-B2D8-62540FC70A44}" type="datetimeFigureOut">
              <a:rPr lang="en-HK" smtClean="0"/>
              <a:t>1/11/2022</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12E90-D1F0-49BC-B736-9C4DEE50CFC6}" type="slidenum">
              <a:rPr lang="en-HK" smtClean="0"/>
              <a:t>‹#›</a:t>
            </a:fld>
            <a:endParaRPr lang="en-HK"/>
          </a:p>
        </p:txBody>
      </p:sp>
    </p:spTree>
    <p:extLst>
      <p:ext uri="{BB962C8B-B14F-4D97-AF65-F5344CB8AC3E}">
        <p14:creationId xmlns:p14="http://schemas.microsoft.com/office/powerpoint/2010/main" val="260514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*primarily a westward current that almost encircles the Antarctic continent</a:t>
            </a:r>
          </a:p>
          <a:p>
            <a:r>
              <a:rPr lang="en-HK" dirty="0"/>
              <a:t>Acts as a barrier between the continent and the ACC/ Southern Ocean system</a:t>
            </a:r>
          </a:p>
          <a:p>
            <a:r>
              <a:rPr lang="en-HK" dirty="0" err="1"/>
              <a:t>xSpatial</a:t>
            </a:r>
            <a:r>
              <a:rPr lang="en-HK" dirty="0"/>
              <a:t> variability in the ASC system, due to variations in wind and buoyancy forcing variations</a:t>
            </a:r>
          </a:p>
        </p:txBody>
      </p:sp>
      <p:sp>
        <p:nvSpPr>
          <p:cNvPr id="4" name="Slide Number Placeholder 3"/>
          <p:cNvSpPr>
            <a:spLocks noGrp="1"/>
          </p:cNvSpPr>
          <p:nvPr>
            <p:ph type="sldNum" sz="quarter" idx="5"/>
          </p:nvPr>
        </p:nvSpPr>
        <p:spPr/>
        <p:txBody>
          <a:bodyPr/>
          <a:lstStyle/>
          <a:p>
            <a:fld id="{8BE12E90-D1F0-49BC-B736-9C4DEE50CFC6}" type="slidenum">
              <a:rPr lang="en-HK" smtClean="0"/>
              <a:t>1</a:t>
            </a:fld>
            <a:endParaRPr lang="en-HK"/>
          </a:p>
        </p:txBody>
      </p:sp>
    </p:spTree>
    <p:extLst>
      <p:ext uri="{BB962C8B-B14F-4D97-AF65-F5344CB8AC3E}">
        <p14:creationId xmlns:p14="http://schemas.microsoft.com/office/powerpoint/2010/main" val="76932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11</a:t>
            </a:fld>
            <a:endParaRPr lang="en-HK"/>
          </a:p>
        </p:txBody>
      </p:sp>
    </p:spTree>
    <p:extLst>
      <p:ext uri="{BB962C8B-B14F-4D97-AF65-F5344CB8AC3E}">
        <p14:creationId xmlns:p14="http://schemas.microsoft.com/office/powerpoint/2010/main" val="114069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xmitgcm</a:t>
            </a:r>
            <a:r>
              <a:rPr lang="en-US" dirty="0"/>
              <a:t> library for </a:t>
            </a:r>
            <a:r>
              <a:rPr lang="en-US" dirty="0" err="1"/>
              <a:t>results_zenodo</a:t>
            </a:r>
            <a:endParaRPr lang="en-US" dirty="0"/>
          </a:p>
          <a:p>
            <a:pPr marL="171450" indent="-171450">
              <a:buFont typeface="Arial" panose="020B0604020202020204" pitchFamily="34" charset="0"/>
              <a:buChar char="•"/>
            </a:pPr>
            <a:r>
              <a:rPr lang="en-US" dirty="0"/>
              <a:t>Open meta file to look at coordinates and variables</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13</a:t>
            </a:fld>
            <a:endParaRPr lang="en-HK"/>
          </a:p>
        </p:txBody>
      </p:sp>
    </p:spTree>
    <p:extLst>
      <p:ext uri="{BB962C8B-B14F-4D97-AF65-F5344CB8AC3E}">
        <p14:creationId xmlns:p14="http://schemas.microsoft.com/office/powerpoint/2010/main" val="225989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 that the ASC is inherently oscillatory in the low –order model and mom6, by consequence of energy exchanges.</a:t>
            </a:r>
          </a:p>
          <a:p>
            <a:r>
              <a:rPr lang="en-US" dirty="0"/>
              <a:t>ASC in East Antarctica can have its own intrinsic variability, and in a dynamical regime where the main barrier to warm water climbing on to the continental shelf is this slope current, understanding this internal variability would be critical to observing and predicting these warm water intrusions accurately</a:t>
            </a:r>
          </a:p>
          <a:p>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14</a:t>
            </a:fld>
            <a:endParaRPr lang="en-HK"/>
          </a:p>
        </p:txBody>
      </p:sp>
    </p:spTree>
    <p:extLst>
      <p:ext uri="{BB962C8B-B14F-4D97-AF65-F5344CB8AC3E}">
        <p14:creationId xmlns:p14="http://schemas.microsoft.com/office/powerpoint/2010/main" val="361830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15</a:t>
            </a:fld>
            <a:endParaRPr lang="en-HK"/>
          </a:p>
        </p:txBody>
      </p:sp>
    </p:spTree>
    <p:extLst>
      <p:ext uri="{BB962C8B-B14F-4D97-AF65-F5344CB8AC3E}">
        <p14:creationId xmlns:p14="http://schemas.microsoft.com/office/powerpoint/2010/main" val="229218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fresh shelf diagram – can explain on the next slide</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2</a:t>
            </a:fld>
            <a:endParaRPr lang="en-HK"/>
          </a:p>
        </p:txBody>
      </p:sp>
    </p:spTree>
    <p:extLst>
      <p:ext uri="{BB962C8B-B14F-4D97-AF65-F5344CB8AC3E}">
        <p14:creationId xmlns:p14="http://schemas.microsoft.com/office/powerpoint/2010/main" val="29023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LESS ACRONYMS</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3</a:t>
            </a:fld>
            <a:endParaRPr lang="en-HK"/>
          </a:p>
        </p:txBody>
      </p:sp>
    </p:spTree>
    <p:extLst>
      <p:ext uri="{BB962C8B-B14F-4D97-AF65-F5344CB8AC3E}">
        <p14:creationId xmlns:p14="http://schemas.microsoft.com/office/powerpoint/2010/main" val="182866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err="1"/>
              <a:t>Butttt</a:t>
            </a:r>
            <a:r>
              <a:rPr lang="en-HK" dirty="0"/>
              <a:t> super episodic? – movies of speed</a:t>
            </a:r>
          </a:p>
          <a:p>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Wider canyons allow greater cross-slope transport of CDW that is more regular (not shown)</a:t>
            </a:r>
          </a:p>
          <a:p>
            <a:endParaRPr lang="en-HK" dirty="0"/>
          </a:p>
          <a:p>
            <a:r>
              <a:rPr lang="en-HK" dirty="0"/>
              <a:t>TO DO add highlight of CDW climbing onto the shelf</a:t>
            </a:r>
          </a:p>
        </p:txBody>
      </p:sp>
      <p:sp>
        <p:nvSpPr>
          <p:cNvPr id="4" name="Slide Number Placeholder 3"/>
          <p:cNvSpPr>
            <a:spLocks noGrp="1"/>
          </p:cNvSpPr>
          <p:nvPr>
            <p:ph type="sldNum" sz="quarter" idx="5"/>
          </p:nvPr>
        </p:nvSpPr>
        <p:spPr/>
        <p:txBody>
          <a:bodyPr/>
          <a:lstStyle/>
          <a:p>
            <a:fld id="{8BE12E90-D1F0-49BC-B736-9C4DEE50CFC6}" type="slidenum">
              <a:rPr lang="en-HK" smtClean="0"/>
              <a:t>4</a:t>
            </a:fld>
            <a:endParaRPr lang="en-HK"/>
          </a:p>
        </p:txBody>
      </p:sp>
    </p:spTree>
    <p:extLst>
      <p:ext uri="{BB962C8B-B14F-4D97-AF65-F5344CB8AC3E}">
        <p14:creationId xmlns:p14="http://schemas.microsoft.com/office/powerpoint/2010/main" val="106971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(Y)</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5</a:t>
            </a:fld>
            <a:endParaRPr lang="en-HK"/>
          </a:p>
        </p:txBody>
      </p:sp>
    </p:spTree>
    <p:extLst>
      <p:ext uri="{BB962C8B-B14F-4D97-AF65-F5344CB8AC3E}">
        <p14:creationId xmlns:p14="http://schemas.microsoft.com/office/powerpoint/2010/main" val="101220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laying out of system and rationale</a:t>
            </a:r>
          </a:p>
          <a:p>
            <a:endParaRPr lang="en-US" dirty="0"/>
          </a:p>
          <a:p>
            <a:r>
              <a:rPr lang="en-US" sz="1200" dirty="0"/>
              <a:t>Variability is due to energy exchanges between</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6</a:t>
            </a:fld>
            <a:endParaRPr lang="en-HK"/>
          </a:p>
        </p:txBody>
      </p:sp>
    </p:spTree>
    <p:extLst>
      <p:ext uri="{BB962C8B-B14F-4D97-AF65-F5344CB8AC3E}">
        <p14:creationId xmlns:p14="http://schemas.microsoft.com/office/powerpoint/2010/main" val="331297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that there is no other variability, constant wind forcing , WMT, it is an emergent property.</a:t>
            </a:r>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7</a:t>
            </a:fld>
            <a:endParaRPr lang="en-HK"/>
          </a:p>
        </p:txBody>
      </p:sp>
    </p:spTree>
    <p:extLst>
      <p:ext uri="{BB962C8B-B14F-4D97-AF65-F5344CB8AC3E}">
        <p14:creationId xmlns:p14="http://schemas.microsoft.com/office/powerpoint/2010/main" val="207390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8</a:t>
            </a:fld>
            <a:endParaRPr lang="en-HK"/>
          </a:p>
        </p:txBody>
      </p:sp>
    </p:spTree>
    <p:extLst>
      <p:ext uri="{BB962C8B-B14F-4D97-AF65-F5344CB8AC3E}">
        <p14:creationId xmlns:p14="http://schemas.microsoft.com/office/powerpoint/2010/main" val="274282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8BE12E90-D1F0-49BC-B736-9C4DEE50CFC6}" type="slidenum">
              <a:rPr lang="en-HK" smtClean="0"/>
              <a:t>10</a:t>
            </a:fld>
            <a:endParaRPr lang="en-HK"/>
          </a:p>
        </p:txBody>
      </p:sp>
    </p:spTree>
    <p:extLst>
      <p:ext uri="{BB962C8B-B14F-4D97-AF65-F5344CB8AC3E}">
        <p14:creationId xmlns:p14="http://schemas.microsoft.com/office/powerpoint/2010/main" val="187384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08AC-443D-4B78-A9C0-2FEB26BA3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49E27207-CA95-42E2-9AE9-6EE016D46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8DA942E8-F132-4C0E-BA3E-5EE7BE71E009}"/>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DEBB022F-AFB9-4E19-B1AB-F098E697B13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1CA2440B-42CB-4E27-97C7-977755228646}"/>
              </a:ext>
            </a:extLst>
          </p:cNvPr>
          <p:cNvSpPr>
            <a:spLocks noGrp="1"/>
          </p:cNvSpPr>
          <p:nvPr>
            <p:ph type="sldNum" sz="quarter" idx="12"/>
          </p:nvPr>
        </p:nvSpPr>
        <p:spPr>
          <a:xfrm>
            <a:off x="9296400" y="6356349"/>
            <a:ext cx="2743200" cy="365125"/>
          </a:xfrm>
        </p:spPr>
        <p:txBody>
          <a:bodyPr/>
          <a:lstStyle/>
          <a:p>
            <a:r>
              <a:rPr lang="en-HK" dirty="0"/>
              <a:t>Slide </a:t>
            </a:r>
            <a:fld id="{4A390EC1-D8C9-4B0D-BAC1-1DC8C003F4E2}" type="slidenum">
              <a:rPr lang="en-HK" smtClean="0"/>
              <a:pPr/>
              <a:t>‹#›</a:t>
            </a:fld>
            <a:r>
              <a:rPr lang="en-HK" dirty="0"/>
              <a:t> </a:t>
            </a:r>
          </a:p>
        </p:txBody>
      </p:sp>
    </p:spTree>
    <p:extLst>
      <p:ext uri="{BB962C8B-B14F-4D97-AF65-F5344CB8AC3E}">
        <p14:creationId xmlns:p14="http://schemas.microsoft.com/office/powerpoint/2010/main" val="55454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1037-EA6B-AD09-F3AB-562A88AFD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304DA880-E14A-8BF1-5B11-351CB02E1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BA337371-51FC-28B5-C547-2E477A803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8CE29-1508-2D32-B2E5-1F299365D156}"/>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44FC26C6-710F-3007-CCF5-A3FE0785E5CF}"/>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3886F350-1092-2C79-9D76-AF1BCA5A9E74}"/>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195501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20C8-01D6-527C-E9CC-8F70EE11378C}"/>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70682D04-D97E-3E4A-025E-80CF550DB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DB9A43D-4118-0AF4-92E3-A609FCF6DB97}"/>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EB84610E-7319-C363-8329-E5F4F28FCDA6}"/>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E2E77D71-7CBD-8B4B-91FF-DDE4C8C5DC3B}"/>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404942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EB868-6233-BF9F-A767-B4AD0FAA3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9E4467EE-9F7A-D6EC-D791-6631EAE03C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F9EAE37-A119-BD95-297A-85CE2DC1FD45}"/>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A2F8A1C9-FD71-C867-2E93-08B1CC7BD9E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679A116C-71CF-D037-96C5-0BC16ED6703A}"/>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403023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338408" y="626463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dirty="0"/>
              <a:t>Slide </a:t>
            </a:r>
            <a:fld id="{00000000-1234-1234-1234-123412341234}" type="slidenum">
              <a:rPr lang="en" smtClean="0"/>
              <a:pPr/>
              <a:t>‹#›</a:t>
            </a:fld>
            <a:endParaRPr dirty="0"/>
          </a:p>
        </p:txBody>
      </p:sp>
    </p:spTree>
    <p:extLst>
      <p:ext uri="{BB962C8B-B14F-4D97-AF65-F5344CB8AC3E}">
        <p14:creationId xmlns:p14="http://schemas.microsoft.com/office/powerpoint/2010/main" val="404538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D831-EBCE-5516-F435-5CDF2E8C46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30F396EE-8C00-54C1-0F16-B9D330D61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4F32EAD4-7284-6572-E08C-30349D512478}"/>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4D884542-4D9F-6D86-4979-AAA51E22F11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6AD2C5D-7BC4-AA65-5721-CA6A80F24FD7}"/>
              </a:ext>
            </a:extLst>
          </p:cNvPr>
          <p:cNvSpPr>
            <a:spLocks noGrp="1"/>
          </p:cNvSpPr>
          <p:nvPr>
            <p:ph type="sldNum" sz="quarter" idx="12"/>
          </p:nvPr>
        </p:nvSpPr>
        <p:spPr/>
        <p:txBody>
          <a:bodyPr/>
          <a:lstStyle/>
          <a:p>
            <a:r>
              <a:rPr lang="en-HK"/>
              <a:t>Slide </a:t>
            </a:r>
            <a:fld id="{2C3AFA1F-E0BB-4672-A8C1-68ED594F50EC}" type="slidenum">
              <a:rPr lang="en-HK" smtClean="0"/>
              <a:pPr/>
              <a:t>‹#›</a:t>
            </a:fld>
            <a:endParaRPr lang="en-HK" dirty="0"/>
          </a:p>
        </p:txBody>
      </p:sp>
    </p:spTree>
    <p:extLst>
      <p:ext uri="{BB962C8B-B14F-4D97-AF65-F5344CB8AC3E}">
        <p14:creationId xmlns:p14="http://schemas.microsoft.com/office/powerpoint/2010/main" val="32130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34B1-FB68-9206-4C86-728C07EA3BF2}"/>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58FAE875-7F1E-6CF6-D75F-D7D2A0AA8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2FF69B5-92C3-9687-95A2-05D7BBE64FA9}"/>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13AD7F33-FB6F-9DF8-F537-4A426E662CF6}"/>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A96BFB9-456C-8B72-66D5-D028C4E43AA2}"/>
              </a:ext>
            </a:extLst>
          </p:cNvPr>
          <p:cNvSpPr>
            <a:spLocks noGrp="1"/>
          </p:cNvSpPr>
          <p:nvPr>
            <p:ph type="sldNum" sz="quarter" idx="12"/>
          </p:nvPr>
        </p:nvSpPr>
        <p:spPr/>
        <p:txBody>
          <a:bodyPr/>
          <a:lstStyle/>
          <a:p>
            <a:r>
              <a:rPr lang="en-HK"/>
              <a:t>Slide </a:t>
            </a:r>
            <a:fld id="{2C3AFA1F-E0BB-4672-A8C1-68ED594F50EC}" type="slidenum">
              <a:rPr lang="en-HK" smtClean="0"/>
              <a:pPr/>
              <a:t>‹#›</a:t>
            </a:fld>
            <a:endParaRPr lang="en-HK" dirty="0"/>
          </a:p>
        </p:txBody>
      </p:sp>
    </p:spTree>
    <p:extLst>
      <p:ext uri="{BB962C8B-B14F-4D97-AF65-F5344CB8AC3E}">
        <p14:creationId xmlns:p14="http://schemas.microsoft.com/office/powerpoint/2010/main" val="247939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4FFD-62F6-9D2A-DF8C-B6EA2CFA5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B487DA66-F28C-83A8-96A1-F2BA4D16D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629AA3-5D42-8A86-3C5A-6AB313BBADEE}"/>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B0D37ECF-59BF-E105-B286-389ED0E8C35F}"/>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F2D9F13F-E42D-64C3-B074-ADF17B272338}"/>
              </a:ext>
            </a:extLst>
          </p:cNvPr>
          <p:cNvSpPr>
            <a:spLocks noGrp="1"/>
          </p:cNvSpPr>
          <p:nvPr>
            <p:ph type="sldNum" sz="quarter" idx="12"/>
          </p:nvPr>
        </p:nvSpPr>
        <p:spPr/>
        <p:txBody>
          <a:bodyPr/>
          <a:lstStyle/>
          <a:p>
            <a:r>
              <a:rPr lang="en-HK"/>
              <a:t>Slide </a:t>
            </a:r>
            <a:fld id="{2C3AFA1F-E0BB-4672-A8C1-68ED594F50EC}" type="slidenum">
              <a:rPr lang="en-HK" smtClean="0"/>
              <a:pPr/>
              <a:t>‹#›</a:t>
            </a:fld>
            <a:endParaRPr lang="en-HK" dirty="0"/>
          </a:p>
        </p:txBody>
      </p:sp>
    </p:spTree>
    <p:extLst>
      <p:ext uri="{BB962C8B-B14F-4D97-AF65-F5344CB8AC3E}">
        <p14:creationId xmlns:p14="http://schemas.microsoft.com/office/powerpoint/2010/main" val="99260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44A2-432A-57ED-C9F0-A6B1C3D6136A}"/>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0C11BE8F-A39B-B2A7-44CC-E83A1F720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66DAEAB6-D4FD-5E00-773C-7FE3A481B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0AA9DF6B-1B70-D740-49A3-15815C2182E5}"/>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9EBEC9E5-D999-1280-B19B-279C13B99DD6}"/>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16BC183B-1C49-E51E-5AC9-C15667B152EB}"/>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145634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CF90-0731-12D6-DDB6-98B863C86844}"/>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49F7BA21-2DE2-9330-6FFC-10E45CDAE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B3012-E4AC-76BD-5D7A-A6EC75D180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2D192D46-DD5D-0658-A769-2F05C397E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6398B-BA01-8754-E195-252BA1E2C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7FB0C3AC-8107-B894-7F82-B9F7A933DE1E}"/>
              </a:ext>
            </a:extLst>
          </p:cNvPr>
          <p:cNvSpPr>
            <a:spLocks noGrp="1"/>
          </p:cNvSpPr>
          <p:nvPr>
            <p:ph type="dt" sz="half" idx="10"/>
          </p:nvPr>
        </p:nvSpPr>
        <p:spPr/>
        <p:txBody>
          <a:bodyPr/>
          <a:lstStyle/>
          <a:p>
            <a:endParaRPr lang="en-HK"/>
          </a:p>
        </p:txBody>
      </p:sp>
      <p:sp>
        <p:nvSpPr>
          <p:cNvPr id="8" name="Footer Placeholder 7">
            <a:extLst>
              <a:ext uri="{FF2B5EF4-FFF2-40B4-BE49-F238E27FC236}">
                <a16:creationId xmlns:a16="http://schemas.microsoft.com/office/drawing/2014/main" id="{4E41E9E2-4882-C76B-3028-07EF2CC0D8BF}"/>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FBA5FF05-6224-FF81-C15F-2F373A261210}"/>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179839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C885-0CE0-98FD-5105-02989642EA4D}"/>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BBE74DB2-64AB-596B-FB13-8D9C85B1D50B}"/>
              </a:ext>
            </a:extLst>
          </p:cNvPr>
          <p:cNvSpPr>
            <a:spLocks noGrp="1"/>
          </p:cNvSpPr>
          <p:nvPr>
            <p:ph type="dt" sz="half" idx="10"/>
          </p:nvPr>
        </p:nvSpPr>
        <p:spPr/>
        <p:txBody>
          <a:bodyPr/>
          <a:lstStyle/>
          <a:p>
            <a:endParaRPr lang="en-HK"/>
          </a:p>
        </p:txBody>
      </p:sp>
      <p:sp>
        <p:nvSpPr>
          <p:cNvPr id="4" name="Footer Placeholder 3">
            <a:extLst>
              <a:ext uri="{FF2B5EF4-FFF2-40B4-BE49-F238E27FC236}">
                <a16:creationId xmlns:a16="http://schemas.microsoft.com/office/drawing/2014/main" id="{3CD4B125-CBBC-3D7D-887B-8B3103EB6011}"/>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A3F7E567-FBE6-1A6D-F742-617D6CB61B1A}"/>
              </a:ext>
            </a:extLst>
          </p:cNvPr>
          <p:cNvSpPr>
            <a:spLocks noGrp="1"/>
          </p:cNvSpPr>
          <p:nvPr>
            <p:ph type="sldNum" sz="quarter" idx="12"/>
          </p:nvPr>
        </p:nvSpPr>
        <p:spPr/>
        <p:txBody>
          <a:bodyPr/>
          <a:lstStyle/>
          <a:p>
            <a:r>
              <a:rPr lang="en-HK"/>
              <a:t>Slide </a:t>
            </a:r>
            <a:fld id="{2C3AFA1F-E0BB-4672-A8C1-68ED594F50EC}" type="slidenum">
              <a:rPr lang="en-HK" smtClean="0"/>
              <a:pPr/>
              <a:t>‹#›</a:t>
            </a:fld>
            <a:endParaRPr lang="en-HK" dirty="0"/>
          </a:p>
        </p:txBody>
      </p:sp>
    </p:spTree>
    <p:extLst>
      <p:ext uri="{BB962C8B-B14F-4D97-AF65-F5344CB8AC3E}">
        <p14:creationId xmlns:p14="http://schemas.microsoft.com/office/powerpoint/2010/main" val="123434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AA554-A04A-2086-4DBB-D2EF60C01D0B}"/>
              </a:ext>
            </a:extLst>
          </p:cNvPr>
          <p:cNvSpPr>
            <a:spLocks noGrp="1"/>
          </p:cNvSpPr>
          <p:nvPr>
            <p:ph type="dt" sz="half" idx="10"/>
          </p:nvPr>
        </p:nvSpPr>
        <p:spPr/>
        <p:txBody>
          <a:bodyPr/>
          <a:lstStyle/>
          <a:p>
            <a:endParaRPr lang="en-HK"/>
          </a:p>
        </p:txBody>
      </p:sp>
      <p:sp>
        <p:nvSpPr>
          <p:cNvPr id="3" name="Footer Placeholder 2">
            <a:extLst>
              <a:ext uri="{FF2B5EF4-FFF2-40B4-BE49-F238E27FC236}">
                <a16:creationId xmlns:a16="http://schemas.microsoft.com/office/drawing/2014/main" id="{76F4ADCF-1A52-F17B-FD95-427A3E11F332}"/>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FBB267AB-AC8C-8D8F-A301-14241CE5C438}"/>
              </a:ext>
            </a:extLst>
          </p:cNvPr>
          <p:cNvSpPr>
            <a:spLocks noGrp="1"/>
          </p:cNvSpPr>
          <p:nvPr>
            <p:ph type="sldNum" sz="quarter" idx="12"/>
          </p:nvPr>
        </p:nvSpPr>
        <p:spPr/>
        <p:txBody>
          <a:bodyPr/>
          <a:lstStyle/>
          <a:p>
            <a:r>
              <a:rPr lang="en-HK"/>
              <a:t>Slide </a:t>
            </a:r>
            <a:fld id="{2C3AFA1F-E0BB-4672-A8C1-68ED594F50EC}" type="slidenum">
              <a:rPr lang="en-HK" smtClean="0"/>
              <a:pPr/>
              <a:t>‹#›</a:t>
            </a:fld>
            <a:endParaRPr lang="en-HK" dirty="0"/>
          </a:p>
        </p:txBody>
      </p:sp>
    </p:spTree>
    <p:extLst>
      <p:ext uri="{BB962C8B-B14F-4D97-AF65-F5344CB8AC3E}">
        <p14:creationId xmlns:p14="http://schemas.microsoft.com/office/powerpoint/2010/main" val="243845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0F35-1D45-8381-D760-A6078A810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D4673E4F-BC89-5857-6EFF-197DC08BE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F2800514-A6DF-A331-2946-585F7D5B1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C8339-84F5-1598-A197-9DDFEEC54E67}"/>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8C3A45E0-ADA1-5D63-3CC5-733DFDE6E423}"/>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5C3A43F3-405E-2714-0323-DE48463A8A37}"/>
              </a:ext>
            </a:extLst>
          </p:cNvPr>
          <p:cNvSpPr>
            <a:spLocks noGrp="1"/>
          </p:cNvSpPr>
          <p:nvPr>
            <p:ph type="sldNum" sz="quarter" idx="12"/>
          </p:nvPr>
        </p:nvSpPr>
        <p:spPr/>
        <p:txBody>
          <a:bodyPr/>
          <a:lstStyle/>
          <a:p>
            <a:fld id="{2C3AFA1F-E0BB-4672-A8C1-68ED594F50EC}" type="slidenum">
              <a:rPr lang="en-HK" smtClean="0"/>
              <a:t>‹#›</a:t>
            </a:fld>
            <a:endParaRPr lang="en-HK"/>
          </a:p>
        </p:txBody>
      </p:sp>
    </p:spTree>
    <p:extLst>
      <p:ext uri="{BB962C8B-B14F-4D97-AF65-F5344CB8AC3E}">
        <p14:creationId xmlns:p14="http://schemas.microsoft.com/office/powerpoint/2010/main" val="2743098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6C801-8DE4-4AF8-B204-2A74D600B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297EEFEF-CB0A-4DDE-A7C9-AA4DA2B60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5C6B84B-05CD-4FE3-BFDB-023ED3151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HK"/>
          </a:p>
        </p:txBody>
      </p:sp>
      <p:sp>
        <p:nvSpPr>
          <p:cNvPr id="5" name="Footer Placeholder 4">
            <a:extLst>
              <a:ext uri="{FF2B5EF4-FFF2-40B4-BE49-F238E27FC236}">
                <a16:creationId xmlns:a16="http://schemas.microsoft.com/office/drawing/2014/main" id="{FA68DA94-0B61-44A0-9E6F-7F4D81DC3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2154699F-06D2-49DF-8A21-45DB604C1A97}"/>
              </a:ext>
            </a:extLst>
          </p:cNvPr>
          <p:cNvSpPr>
            <a:spLocks noGrp="1"/>
          </p:cNvSpPr>
          <p:nvPr>
            <p:ph type="sldNum" sz="quarter" idx="4"/>
          </p:nvPr>
        </p:nvSpPr>
        <p:spPr>
          <a:xfrm>
            <a:off x="928591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HK" dirty="0"/>
              <a:t>Slide </a:t>
            </a:r>
            <a:fld id="{4A390EC1-D8C9-4B0D-BAC1-1DC8C003F4E2}" type="slidenum">
              <a:rPr lang="en-HK" smtClean="0"/>
              <a:pPr/>
              <a:t>‹#›</a:t>
            </a:fld>
            <a:endParaRPr lang="en-HK" dirty="0"/>
          </a:p>
        </p:txBody>
      </p:sp>
    </p:spTree>
    <p:extLst>
      <p:ext uri="{BB962C8B-B14F-4D97-AF65-F5344CB8AC3E}">
        <p14:creationId xmlns:p14="http://schemas.microsoft.com/office/powerpoint/2010/main" val="216961495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90760-0A29-0F82-EE42-8BEA30C8C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5C81F35D-E495-008F-EC4B-BEC937669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9AE972F0-D7A2-33C8-7D67-98AB6CE1F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HK"/>
          </a:p>
        </p:txBody>
      </p:sp>
      <p:sp>
        <p:nvSpPr>
          <p:cNvPr id="5" name="Footer Placeholder 4">
            <a:extLst>
              <a:ext uri="{FF2B5EF4-FFF2-40B4-BE49-F238E27FC236}">
                <a16:creationId xmlns:a16="http://schemas.microsoft.com/office/drawing/2014/main" id="{94F4FC81-B5E5-B78C-AF19-EE77CE36F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4608BE0F-B449-08C6-F8E1-6BCDE5CED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HK"/>
              <a:t>Slide </a:t>
            </a:r>
            <a:fld id="{4A390EC1-D8C9-4B0D-BAC1-1DC8C003F4E2}" type="slidenum">
              <a:rPr lang="en-HK" smtClean="0"/>
              <a:pPr/>
              <a:t>‹#›</a:t>
            </a:fld>
            <a:endParaRPr lang="en-HK" dirty="0"/>
          </a:p>
        </p:txBody>
      </p:sp>
    </p:spTree>
    <p:extLst>
      <p:ext uri="{BB962C8B-B14F-4D97-AF65-F5344CB8AC3E}">
        <p14:creationId xmlns:p14="http://schemas.microsoft.com/office/powerpoint/2010/main" val="19688213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70.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19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mailto:ellie.ong@unsw.edu.au" TargetMode="External"/><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notesSlide" Target="../notesSlides/notesSlide8.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4A89F8A-23A2-4D91-A2B5-EC872A2E304F}"/>
              </a:ext>
            </a:extLst>
          </p:cNvPr>
          <p:cNvPicPr>
            <a:picLocks noChangeAspect="1"/>
          </p:cNvPicPr>
          <p:nvPr/>
        </p:nvPicPr>
        <p:blipFill rotWithShape="1">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b="18414"/>
          <a:stretch/>
        </p:blipFill>
        <p:spPr>
          <a:xfrm>
            <a:off x="4570324" y="1094860"/>
            <a:ext cx="8220129" cy="5106189"/>
          </a:xfrm>
          <a:prstGeom prst="rect">
            <a:avLst/>
          </a:prstGeom>
        </p:spPr>
      </p:pic>
      <p:sp>
        <p:nvSpPr>
          <p:cNvPr id="2" name="Title 1">
            <a:extLst>
              <a:ext uri="{FF2B5EF4-FFF2-40B4-BE49-F238E27FC236}">
                <a16:creationId xmlns:a16="http://schemas.microsoft.com/office/drawing/2014/main" id="{BE1615DC-9F07-4F93-A547-732187B73978}"/>
              </a:ext>
            </a:extLst>
          </p:cNvPr>
          <p:cNvSpPr>
            <a:spLocks noGrp="1"/>
          </p:cNvSpPr>
          <p:nvPr>
            <p:ph type="ctrTitle"/>
          </p:nvPr>
        </p:nvSpPr>
        <p:spPr>
          <a:xfrm>
            <a:off x="398890" y="1832297"/>
            <a:ext cx="5320421" cy="2387600"/>
          </a:xfrm>
        </p:spPr>
        <p:txBody>
          <a:bodyPr>
            <a:noAutofit/>
          </a:bodyPr>
          <a:lstStyle/>
          <a:p>
            <a:r>
              <a:rPr lang="en-US" sz="2800" dirty="0"/>
              <a:t>Episodic Intrusions of Circumpolar Deep Water via Canyons:</a:t>
            </a:r>
            <a:br>
              <a:rPr lang="en-US" sz="2800" dirty="0"/>
            </a:br>
            <a:r>
              <a:rPr lang="en-US" sz="2800" dirty="0"/>
              <a:t> An </a:t>
            </a:r>
            <a:r>
              <a:rPr lang="en-US" sz="2800" dirty="0" err="1"/>
              <a:t>Idealised</a:t>
            </a:r>
            <a:r>
              <a:rPr lang="en-US" sz="2800" dirty="0"/>
              <a:t> Study of the Antarctic Slope Current using MOM6</a:t>
            </a:r>
            <a:endParaRPr lang="en-HK" sz="2800" dirty="0"/>
          </a:p>
        </p:txBody>
      </p:sp>
      <p:sp>
        <p:nvSpPr>
          <p:cNvPr id="3" name="Subtitle 2">
            <a:extLst>
              <a:ext uri="{FF2B5EF4-FFF2-40B4-BE49-F238E27FC236}">
                <a16:creationId xmlns:a16="http://schemas.microsoft.com/office/drawing/2014/main" id="{F397A490-A93B-4CED-B6FD-B3385CA9341A}"/>
              </a:ext>
            </a:extLst>
          </p:cNvPr>
          <p:cNvSpPr>
            <a:spLocks noGrp="1"/>
          </p:cNvSpPr>
          <p:nvPr>
            <p:ph type="subTitle" idx="1"/>
          </p:nvPr>
        </p:nvSpPr>
        <p:spPr>
          <a:xfrm>
            <a:off x="398891" y="4391417"/>
            <a:ext cx="5320421" cy="1887282"/>
          </a:xfrm>
        </p:spPr>
        <p:txBody>
          <a:bodyPr>
            <a:normAutofit/>
          </a:bodyPr>
          <a:lstStyle/>
          <a:p>
            <a:pPr algn="l">
              <a:lnSpc>
                <a:spcPct val="120000"/>
              </a:lnSpc>
            </a:pPr>
            <a:r>
              <a:rPr lang="en-US" sz="1800" dirty="0">
                <a:cs typeface="Arial" panose="020B0604020202020204" pitchFamily="34" charset="0"/>
              </a:rPr>
              <a:t>Ellie Ong</a:t>
            </a:r>
            <a:r>
              <a:rPr lang="en-US" sz="2000" baseline="30000" dirty="0">
                <a:cs typeface="Arial" panose="020B0604020202020204" pitchFamily="34" charset="0"/>
              </a:rPr>
              <a:t>1,2</a:t>
            </a:r>
            <a:r>
              <a:rPr lang="en-US" sz="1800" dirty="0">
                <a:cs typeface="Arial" panose="020B0604020202020204" pitchFamily="34" charset="0"/>
              </a:rPr>
              <a:t>, Edward Doddridge</a:t>
            </a:r>
            <a:r>
              <a:rPr lang="en-US" sz="1800" baseline="30000" dirty="0">
                <a:cs typeface="Arial" panose="020B0604020202020204" pitchFamily="34" charset="0"/>
              </a:rPr>
              <a:t>3</a:t>
            </a:r>
            <a:r>
              <a:rPr lang="en-US" sz="1800" dirty="0">
                <a:cs typeface="Arial" panose="020B0604020202020204" pitchFamily="34" charset="0"/>
              </a:rPr>
              <a:t>, </a:t>
            </a:r>
            <a:r>
              <a:rPr lang="en-US" sz="1800" dirty="0" err="1">
                <a:cs typeface="Arial" panose="020B0604020202020204" pitchFamily="34" charset="0"/>
              </a:rPr>
              <a:t>Navid</a:t>
            </a:r>
            <a:r>
              <a:rPr lang="en-US" sz="1800" dirty="0">
                <a:cs typeface="Arial" panose="020B0604020202020204" pitchFamily="34" charset="0"/>
              </a:rPr>
              <a:t> Constantinou</a:t>
            </a:r>
            <a:r>
              <a:rPr lang="en-US" sz="1800" baseline="30000" dirty="0">
                <a:cs typeface="Arial" panose="020B0604020202020204" pitchFamily="34" charset="0"/>
              </a:rPr>
              <a:t>4</a:t>
            </a:r>
            <a:r>
              <a:rPr lang="en-US" sz="1800" dirty="0">
                <a:cs typeface="Arial" panose="020B0604020202020204" pitchFamily="34" charset="0"/>
              </a:rPr>
              <a:t>, Andrew Hogg</a:t>
            </a:r>
            <a:r>
              <a:rPr lang="en-US" sz="1800" baseline="30000" dirty="0">
                <a:cs typeface="Arial" panose="020B0604020202020204" pitchFamily="34" charset="0"/>
              </a:rPr>
              <a:t>3</a:t>
            </a:r>
            <a:r>
              <a:rPr lang="en-US" sz="1800" dirty="0">
                <a:cs typeface="Arial" panose="020B0604020202020204" pitchFamily="34" charset="0"/>
              </a:rPr>
              <a:t> , Matthew England</a:t>
            </a:r>
            <a:r>
              <a:rPr lang="en-US" sz="1800" baseline="30000" dirty="0">
                <a:cs typeface="Arial" panose="020B0604020202020204" pitchFamily="34" charset="0"/>
              </a:rPr>
              <a:t>1,2</a:t>
            </a:r>
          </a:p>
          <a:p>
            <a:pPr algn="l"/>
            <a:r>
              <a:rPr lang="en-AU" sz="1100" baseline="30000" dirty="0">
                <a:cs typeface="Arial" panose="020B0604020202020204" pitchFamily="34" charset="0"/>
              </a:rPr>
              <a:t>1</a:t>
            </a:r>
            <a:r>
              <a:rPr lang="en-AU" sz="1100" dirty="0">
                <a:cs typeface="Arial" panose="020B0604020202020204" pitchFamily="34" charset="0"/>
              </a:rPr>
              <a:t>Climate Change Research Centre</a:t>
            </a:r>
            <a:r>
              <a:rPr lang="en-US" sz="1100" dirty="0">
                <a:cs typeface="Arial" panose="020B0604020202020204" pitchFamily="34" charset="0"/>
              </a:rPr>
              <a:t> and ARC Centre of Excellence for Climate Extremes</a:t>
            </a:r>
            <a:r>
              <a:rPr lang="en-AU" sz="1100" dirty="0">
                <a:cs typeface="Arial" panose="020B0604020202020204" pitchFamily="34" charset="0"/>
              </a:rPr>
              <a:t>, University of New South Wales,</a:t>
            </a:r>
            <a:r>
              <a:rPr lang="en-AU" sz="1100" baseline="30000" dirty="0">
                <a:cs typeface="Arial" panose="020B0604020202020204" pitchFamily="34" charset="0"/>
              </a:rPr>
              <a:t> 2</a:t>
            </a:r>
            <a:r>
              <a:rPr lang="en-US" sz="1100" dirty="0">
                <a:cs typeface="Arial" panose="020B0604020202020204" pitchFamily="34" charset="0"/>
              </a:rPr>
              <a:t>ARC Centre for Excellence in Antarctic Science</a:t>
            </a:r>
            <a:r>
              <a:rPr lang="en-AU" sz="1100" dirty="0">
                <a:cs typeface="Arial" panose="020B0604020202020204" pitchFamily="34" charset="0"/>
              </a:rPr>
              <a:t>, University of New South Wales,  </a:t>
            </a:r>
            <a:r>
              <a:rPr lang="en-AU" sz="1100" baseline="30000" dirty="0">
                <a:cs typeface="Arial" panose="020B0604020202020204" pitchFamily="34" charset="0"/>
              </a:rPr>
              <a:t>3</a:t>
            </a:r>
            <a:r>
              <a:rPr lang="en-US" sz="1100" dirty="0">
                <a:cs typeface="Arial" panose="020B0604020202020204" pitchFamily="34" charset="0"/>
              </a:rPr>
              <a:t>Australian Antarctic Program Partnership, Institute for Marine and Antarctic Studies</a:t>
            </a:r>
            <a:r>
              <a:rPr lang="en-AU" sz="1100" dirty="0">
                <a:cs typeface="Arial" panose="020B0604020202020204" pitchFamily="34" charset="0"/>
              </a:rPr>
              <a:t>, University of Tasmania</a:t>
            </a:r>
            <a:r>
              <a:rPr lang="en-US" sz="1100" dirty="0">
                <a:cs typeface="Arial" panose="020B0604020202020204" pitchFamily="34" charset="0"/>
              </a:rPr>
              <a:t>, </a:t>
            </a:r>
            <a:r>
              <a:rPr lang="en-AU" sz="1100" baseline="30000" dirty="0">
                <a:cs typeface="Arial" panose="020B0604020202020204" pitchFamily="34" charset="0"/>
              </a:rPr>
              <a:t>4</a:t>
            </a:r>
            <a:r>
              <a:rPr lang="en-AU" sz="1100" dirty="0">
                <a:cs typeface="Arial" panose="020B0604020202020204" pitchFamily="34" charset="0"/>
              </a:rPr>
              <a:t>R</a:t>
            </a:r>
            <a:r>
              <a:rPr lang="en-US" sz="1100" dirty="0" err="1">
                <a:cs typeface="Arial" panose="020B0604020202020204" pitchFamily="34" charset="0"/>
              </a:rPr>
              <a:t>esearch</a:t>
            </a:r>
            <a:r>
              <a:rPr lang="en-US" sz="1100" dirty="0">
                <a:cs typeface="Arial" panose="020B0604020202020204" pitchFamily="34" charset="0"/>
              </a:rPr>
              <a:t> School of Earth Sciences, and ARC Centre of Excellence for Climate Extremes</a:t>
            </a:r>
            <a:r>
              <a:rPr lang="en-AU" sz="1100" dirty="0">
                <a:cs typeface="Arial" panose="020B0604020202020204" pitchFamily="34" charset="0"/>
              </a:rPr>
              <a:t>, Australian National University</a:t>
            </a:r>
            <a:endParaRPr lang="en-AU" sz="1100" baseline="30000" dirty="0">
              <a:cs typeface="Arial" panose="020B0604020202020204" pitchFamily="34" charset="0"/>
            </a:endParaRPr>
          </a:p>
        </p:txBody>
      </p:sp>
      <p:sp>
        <p:nvSpPr>
          <p:cNvPr id="7" name="Slide Number Placeholder 6">
            <a:extLst>
              <a:ext uri="{FF2B5EF4-FFF2-40B4-BE49-F238E27FC236}">
                <a16:creationId xmlns:a16="http://schemas.microsoft.com/office/drawing/2014/main" id="{BD10E5E9-5561-4F6A-BB92-F6D5561D0399}"/>
              </a:ext>
            </a:extLst>
          </p:cNvPr>
          <p:cNvSpPr>
            <a:spLocks noGrp="1"/>
          </p:cNvSpPr>
          <p:nvPr>
            <p:ph type="sldNum" sz="quarter" idx="12"/>
          </p:nvPr>
        </p:nvSpPr>
        <p:spPr/>
        <p:txBody>
          <a:bodyPr/>
          <a:lstStyle/>
          <a:p>
            <a:r>
              <a:rPr lang="en" dirty="0"/>
              <a:t>Slide </a:t>
            </a:r>
            <a:fld id="{4A390EC1-D8C9-4B0D-BAC1-1DC8C003F4E2}" type="slidenum">
              <a:rPr lang="en-HK" smtClean="0"/>
              <a:t>1</a:t>
            </a:fld>
            <a:endParaRPr lang="en-HK" dirty="0"/>
          </a:p>
        </p:txBody>
      </p:sp>
      <p:sp>
        <p:nvSpPr>
          <p:cNvPr id="5" name="TextBox 4">
            <a:extLst>
              <a:ext uri="{FF2B5EF4-FFF2-40B4-BE49-F238E27FC236}">
                <a16:creationId xmlns:a16="http://schemas.microsoft.com/office/drawing/2014/main" id="{A68B0FF9-30D0-45F3-8723-B178347AFC67}"/>
              </a:ext>
            </a:extLst>
          </p:cNvPr>
          <p:cNvSpPr txBox="1"/>
          <p:nvPr/>
        </p:nvSpPr>
        <p:spPr>
          <a:xfrm>
            <a:off x="9864055" y="186487"/>
            <a:ext cx="2327945" cy="338554"/>
          </a:xfrm>
          <a:prstGeom prst="rect">
            <a:avLst/>
          </a:prstGeom>
          <a:noFill/>
        </p:spPr>
        <p:txBody>
          <a:bodyPr wrap="square" rtlCol="0">
            <a:spAutoFit/>
          </a:bodyPr>
          <a:lstStyle/>
          <a:p>
            <a:r>
              <a:rPr lang="en-HK" sz="1600" dirty="0"/>
              <a:t>(Thompson et al. 2018)</a:t>
            </a:r>
          </a:p>
        </p:txBody>
      </p:sp>
      <p:pic>
        <p:nvPicPr>
          <p:cNvPr id="1026" name="Picture 2" descr="A picture containing diagram&#10;&#10;Description automatically generated">
            <a:extLst>
              <a:ext uri="{FF2B5EF4-FFF2-40B4-BE49-F238E27FC236}">
                <a16:creationId xmlns:a16="http://schemas.microsoft.com/office/drawing/2014/main" id="{96E5AA78-579A-4C8B-BD1B-AD59E3680F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739"/>
          <a:stretch/>
        </p:blipFill>
        <p:spPr bwMode="auto">
          <a:xfrm>
            <a:off x="511893" y="328032"/>
            <a:ext cx="2338091" cy="520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SW Sydney | One of the best universities in Australia">
            <a:extLst>
              <a:ext uri="{FF2B5EF4-FFF2-40B4-BE49-F238E27FC236}">
                <a16:creationId xmlns:a16="http://schemas.microsoft.com/office/drawing/2014/main" id="{14939362-DBCB-4FC5-8D33-910A8AC78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904" y="453084"/>
            <a:ext cx="1242156" cy="52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847A91-5CD8-4EEE-9246-5512880E3B7D}"/>
              </a:ext>
            </a:extLst>
          </p:cNvPr>
          <p:cNvPicPr>
            <a:picLocks noChangeAspect="1"/>
          </p:cNvPicPr>
          <p:nvPr/>
        </p:nvPicPr>
        <p:blipFill>
          <a:blip r:embed="rId6"/>
          <a:stretch>
            <a:fillRect/>
          </a:stretch>
        </p:blipFill>
        <p:spPr>
          <a:xfrm>
            <a:off x="2849984" y="242677"/>
            <a:ext cx="2077809" cy="691181"/>
          </a:xfrm>
          <a:prstGeom prst="rect">
            <a:avLst/>
          </a:prstGeom>
        </p:spPr>
      </p:pic>
      <p:pic>
        <p:nvPicPr>
          <p:cNvPr id="9" name="Picture 8">
            <a:extLst>
              <a:ext uri="{FF2B5EF4-FFF2-40B4-BE49-F238E27FC236}">
                <a16:creationId xmlns:a16="http://schemas.microsoft.com/office/drawing/2014/main" id="{7AE9B787-73E5-4C48-B316-F08105BA03E3}"/>
              </a:ext>
            </a:extLst>
          </p:cNvPr>
          <p:cNvPicPr>
            <a:picLocks noChangeAspect="1"/>
          </p:cNvPicPr>
          <p:nvPr/>
        </p:nvPicPr>
        <p:blipFill>
          <a:blip r:embed="rId7"/>
          <a:stretch>
            <a:fillRect/>
          </a:stretch>
        </p:blipFill>
        <p:spPr>
          <a:xfrm>
            <a:off x="2462717" y="906161"/>
            <a:ext cx="2153429" cy="832992"/>
          </a:xfrm>
          <a:prstGeom prst="rect">
            <a:avLst/>
          </a:prstGeom>
        </p:spPr>
      </p:pic>
      <p:pic>
        <p:nvPicPr>
          <p:cNvPr id="10" name="Picture 4" descr="UNSW Estate Management - UNSW Sydney">
            <a:extLst>
              <a:ext uri="{FF2B5EF4-FFF2-40B4-BE49-F238E27FC236}">
                <a16:creationId xmlns:a16="http://schemas.microsoft.com/office/drawing/2014/main" id="{8A6BD0B7-20CB-486E-B82E-09F05F8099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244" y="941959"/>
            <a:ext cx="1875396" cy="80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89729"/>
      </p:ext>
    </p:extLst>
  </p:cSld>
  <p:clrMapOvr>
    <a:masterClrMapping/>
  </p:clrMapOvr>
  <mc:AlternateContent xmlns:mc="http://schemas.openxmlformats.org/markup-compatibility/2006" xmlns:p14="http://schemas.microsoft.com/office/powerpoint/2010/main">
    <mc:Choice Requires="p14">
      <p:transition spd="slow" p14:dur="2000" advTm="35991"/>
    </mc:Choice>
    <mc:Fallback xmlns="">
      <p:transition spd="slow" advTm="359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D4D3B43-2828-44E5-B1B3-846A45849427}"/>
              </a:ext>
            </a:extLst>
          </p:cNvPr>
          <p:cNvPicPr>
            <a:picLocks noChangeAspect="1"/>
          </p:cNvPicPr>
          <p:nvPr/>
        </p:nvPicPr>
        <p:blipFill>
          <a:blip r:embed="rId3"/>
          <a:stretch>
            <a:fillRect/>
          </a:stretch>
        </p:blipFill>
        <p:spPr>
          <a:xfrm>
            <a:off x="5977074" y="2390059"/>
            <a:ext cx="6214926" cy="3399575"/>
          </a:xfrm>
          <a:prstGeom prst="rect">
            <a:avLst/>
          </a:prstGeom>
        </p:spPr>
      </p:pic>
      <p:pic>
        <p:nvPicPr>
          <p:cNvPr id="43" name="Picture 42">
            <a:extLst>
              <a:ext uri="{FF2B5EF4-FFF2-40B4-BE49-F238E27FC236}">
                <a16:creationId xmlns:a16="http://schemas.microsoft.com/office/drawing/2014/main" id="{2E18BB4C-AED8-448C-A1B2-20B1CC21FD24}"/>
              </a:ext>
            </a:extLst>
          </p:cNvPr>
          <p:cNvPicPr>
            <a:picLocks noChangeAspect="1"/>
          </p:cNvPicPr>
          <p:nvPr/>
        </p:nvPicPr>
        <p:blipFill>
          <a:blip r:embed="rId4"/>
          <a:stretch>
            <a:fillRect/>
          </a:stretch>
        </p:blipFill>
        <p:spPr>
          <a:xfrm>
            <a:off x="-44558" y="2486841"/>
            <a:ext cx="6424196" cy="3212098"/>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5771548-612F-4CF0-8C82-AB47C3492A13}"/>
                  </a:ext>
                </a:extLst>
              </p:cNvPr>
              <p:cNvSpPr>
                <a:spLocks noGrp="1"/>
              </p:cNvSpPr>
              <p:nvPr>
                <p:ph type="title"/>
              </p:nvPr>
            </p:nvSpPr>
            <p:spPr/>
            <p:txBody>
              <a:bodyPr>
                <a:normAutofit/>
              </a:bodyPr>
              <a:lstStyle/>
              <a:p>
                <a:r>
                  <a:rPr lang="en-HK" sz="3600" dirty="0"/>
                  <a:t>Time series of meridional transport (</a:t>
                </a:r>
                <a14:m>
                  <m:oMath xmlns:m="http://schemas.openxmlformats.org/officeDocument/2006/math">
                    <m:r>
                      <a:rPr lang="en-HK" sz="3600" b="0" i="1" smtClean="0">
                        <a:latin typeface="Cambria Math" panose="02040503050406030204" pitchFamily="18" charset="0"/>
                      </a:rPr>
                      <m:t>𝑉</m:t>
                    </m:r>
                  </m:oMath>
                </a14:m>
                <a:r>
                  <a:rPr lang="en-HK" sz="3600" dirty="0"/>
                  <a:t>) in CDW layer</a:t>
                </a:r>
              </a:p>
            </p:txBody>
          </p:sp>
        </mc:Choice>
        <mc:Fallback xmlns="">
          <p:sp>
            <p:nvSpPr>
              <p:cNvPr id="2" name="Title 1">
                <a:extLst>
                  <a:ext uri="{FF2B5EF4-FFF2-40B4-BE49-F238E27FC236}">
                    <a16:creationId xmlns:a16="http://schemas.microsoft.com/office/drawing/2014/main" id="{45771548-612F-4CF0-8C82-AB47C3492A13}"/>
                  </a:ext>
                </a:extLst>
              </p:cNvPr>
              <p:cNvSpPr>
                <a:spLocks noGrp="1" noRot="1" noChangeAspect="1" noMove="1" noResize="1" noEditPoints="1" noAdjustHandles="1" noChangeArrowheads="1" noChangeShapeType="1" noTextEdit="1"/>
              </p:cNvSpPr>
              <p:nvPr>
                <p:ph type="title"/>
              </p:nvPr>
            </p:nvSpPr>
            <p:spPr>
              <a:blipFill>
                <a:blip r:embed="rId5"/>
                <a:stretch>
                  <a:fillRect l="-1797"/>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CD4FFA3C-B079-4CD9-B786-54EB12088661}"/>
              </a:ext>
            </a:extLst>
          </p:cNvPr>
          <p:cNvSpPr>
            <a:spLocks noGrp="1"/>
          </p:cNvSpPr>
          <p:nvPr>
            <p:ph type="sldNum" sz="quarter" idx="12"/>
          </p:nvPr>
        </p:nvSpPr>
        <p:spPr/>
        <p:txBody>
          <a:bodyPr/>
          <a:lstStyle/>
          <a:p>
            <a:r>
              <a:rPr lang="en-HK"/>
              <a:t>Slide </a:t>
            </a:r>
            <a:fld id="{2C3AFA1F-E0BB-4672-A8C1-68ED594F50EC}" type="slidenum">
              <a:rPr lang="en-HK" smtClean="0"/>
              <a:pPr/>
              <a:t>10</a:t>
            </a:fld>
            <a:endParaRPr lang="en-HK" dirty="0"/>
          </a:p>
        </p:txBody>
      </p:sp>
      <p:sp>
        <p:nvSpPr>
          <p:cNvPr id="6" name="TextBox 5">
            <a:extLst>
              <a:ext uri="{FF2B5EF4-FFF2-40B4-BE49-F238E27FC236}">
                <a16:creationId xmlns:a16="http://schemas.microsoft.com/office/drawing/2014/main" id="{374D7441-FF59-4D44-A94A-F657BD83B35F}"/>
              </a:ext>
            </a:extLst>
          </p:cNvPr>
          <p:cNvSpPr txBox="1"/>
          <p:nvPr/>
        </p:nvSpPr>
        <p:spPr>
          <a:xfrm>
            <a:off x="825879" y="2020656"/>
            <a:ext cx="2703837" cy="369332"/>
          </a:xfrm>
          <a:prstGeom prst="rect">
            <a:avLst/>
          </a:prstGeom>
          <a:noFill/>
        </p:spPr>
        <p:txBody>
          <a:bodyPr wrap="square" rtlCol="0">
            <a:spAutoFit/>
          </a:bodyPr>
          <a:lstStyle/>
          <a:p>
            <a:r>
              <a:rPr lang="en-HK" dirty="0"/>
              <a:t>Canyon width 20km</a:t>
            </a:r>
          </a:p>
        </p:txBody>
      </p:sp>
      <p:sp>
        <p:nvSpPr>
          <p:cNvPr id="7" name="TextBox 6">
            <a:extLst>
              <a:ext uri="{FF2B5EF4-FFF2-40B4-BE49-F238E27FC236}">
                <a16:creationId xmlns:a16="http://schemas.microsoft.com/office/drawing/2014/main" id="{2C9EFF1B-5470-4837-A15D-90F73416A7BC}"/>
              </a:ext>
            </a:extLst>
          </p:cNvPr>
          <p:cNvSpPr txBox="1"/>
          <p:nvPr/>
        </p:nvSpPr>
        <p:spPr>
          <a:xfrm>
            <a:off x="6735440" y="2117509"/>
            <a:ext cx="2417688" cy="369332"/>
          </a:xfrm>
          <a:prstGeom prst="rect">
            <a:avLst/>
          </a:prstGeom>
          <a:noFill/>
        </p:spPr>
        <p:txBody>
          <a:bodyPr wrap="square" rtlCol="0">
            <a:spAutoFit/>
          </a:bodyPr>
          <a:lstStyle/>
          <a:p>
            <a:r>
              <a:rPr lang="en-HK" dirty="0"/>
              <a:t>Canyon width 200km</a:t>
            </a:r>
          </a:p>
        </p:txBody>
      </p:sp>
      <p:cxnSp>
        <p:nvCxnSpPr>
          <p:cNvPr id="10" name="Straight Arrow Connector 9">
            <a:extLst>
              <a:ext uri="{FF2B5EF4-FFF2-40B4-BE49-F238E27FC236}">
                <a16:creationId xmlns:a16="http://schemas.microsoft.com/office/drawing/2014/main" id="{2AFD9865-43B9-47AD-9DD2-610865561C95}"/>
              </a:ext>
            </a:extLst>
          </p:cNvPr>
          <p:cNvCxnSpPr/>
          <p:nvPr/>
        </p:nvCxnSpPr>
        <p:spPr>
          <a:xfrm>
            <a:off x="6413168" y="4151763"/>
            <a:ext cx="0" cy="10132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A7F440-9061-4A6E-A243-5D10857B65E2}"/>
              </a:ext>
            </a:extLst>
          </p:cNvPr>
          <p:cNvCxnSpPr>
            <a:cxnSpLocks/>
          </p:cNvCxnSpPr>
          <p:nvPr/>
        </p:nvCxnSpPr>
        <p:spPr>
          <a:xfrm flipV="1">
            <a:off x="6481651" y="2586004"/>
            <a:ext cx="0" cy="9308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D9414C-725E-4A76-866C-B4E838959C58}"/>
              </a:ext>
            </a:extLst>
          </p:cNvPr>
          <p:cNvSpPr txBox="1"/>
          <p:nvPr/>
        </p:nvSpPr>
        <p:spPr>
          <a:xfrm>
            <a:off x="4950232" y="2254047"/>
            <a:ext cx="1923535" cy="646331"/>
          </a:xfrm>
          <a:prstGeom prst="rect">
            <a:avLst/>
          </a:prstGeom>
          <a:noFill/>
        </p:spPr>
        <p:txBody>
          <a:bodyPr wrap="square" rtlCol="0">
            <a:spAutoFit/>
          </a:bodyPr>
          <a:lstStyle/>
          <a:p>
            <a:r>
              <a:rPr lang="en-HK" dirty="0">
                <a:solidFill>
                  <a:srgbClr val="0070C0"/>
                </a:solidFill>
              </a:rPr>
              <a:t>Offshore CDW transport</a:t>
            </a:r>
          </a:p>
        </p:txBody>
      </p:sp>
      <p:sp>
        <p:nvSpPr>
          <p:cNvPr id="20" name="TextBox 19">
            <a:extLst>
              <a:ext uri="{FF2B5EF4-FFF2-40B4-BE49-F238E27FC236}">
                <a16:creationId xmlns:a16="http://schemas.microsoft.com/office/drawing/2014/main" id="{EE42B569-594E-4CCB-AEFB-13F914D913E8}"/>
              </a:ext>
            </a:extLst>
          </p:cNvPr>
          <p:cNvSpPr txBox="1"/>
          <p:nvPr/>
        </p:nvSpPr>
        <p:spPr>
          <a:xfrm>
            <a:off x="5149428" y="4322617"/>
            <a:ext cx="1460116" cy="923330"/>
          </a:xfrm>
          <a:prstGeom prst="rect">
            <a:avLst/>
          </a:prstGeom>
          <a:noFill/>
        </p:spPr>
        <p:txBody>
          <a:bodyPr wrap="square" rtlCol="0">
            <a:spAutoFit/>
          </a:bodyPr>
          <a:lstStyle/>
          <a:p>
            <a:r>
              <a:rPr lang="en-HK" dirty="0">
                <a:solidFill>
                  <a:srgbClr val="FF0000"/>
                </a:solidFill>
              </a:rPr>
              <a:t>Onshore CDW transport</a:t>
            </a:r>
          </a:p>
        </p:txBody>
      </p:sp>
      <p:grpSp>
        <p:nvGrpSpPr>
          <p:cNvPr id="29" name="Group 28">
            <a:extLst>
              <a:ext uri="{FF2B5EF4-FFF2-40B4-BE49-F238E27FC236}">
                <a16:creationId xmlns:a16="http://schemas.microsoft.com/office/drawing/2014/main" id="{A326FEE4-B196-4550-88AD-29DE34925479}"/>
              </a:ext>
            </a:extLst>
          </p:cNvPr>
          <p:cNvGrpSpPr/>
          <p:nvPr/>
        </p:nvGrpSpPr>
        <p:grpSpPr>
          <a:xfrm>
            <a:off x="2136063" y="4394496"/>
            <a:ext cx="2339729" cy="974830"/>
            <a:chOff x="2109389" y="4241683"/>
            <a:chExt cx="2339729" cy="974830"/>
          </a:xfrm>
        </p:grpSpPr>
        <p:sp>
          <p:nvSpPr>
            <p:cNvPr id="30" name="TextBox 29">
              <a:extLst>
                <a:ext uri="{FF2B5EF4-FFF2-40B4-BE49-F238E27FC236}">
                  <a16:creationId xmlns:a16="http://schemas.microsoft.com/office/drawing/2014/main" id="{1CF1CEFF-4DC7-406C-9BCF-16FFF7C48BE8}"/>
                </a:ext>
              </a:extLst>
            </p:cNvPr>
            <p:cNvSpPr txBox="1"/>
            <p:nvPr/>
          </p:nvSpPr>
          <p:spPr>
            <a:xfrm>
              <a:off x="2109389" y="4847181"/>
              <a:ext cx="2324284" cy="369332"/>
            </a:xfrm>
            <a:prstGeom prst="rect">
              <a:avLst/>
            </a:prstGeom>
            <a:noFill/>
          </p:spPr>
          <p:txBody>
            <a:bodyPr wrap="square" rtlCol="0">
              <a:spAutoFit/>
            </a:bodyPr>
            <a:lstStyle/>
            <a:p>
              <a:pPr algn="r"/>
              <a:r>
                <a:rPr lang="en-HK" dirty="0">
                  <a:solidFill>
                    <a:srgbClr val="FF0000"/>
                  </a:solidFill>
                </a:rPr>
                <a:t>Onshore CDW pulses</a:t>
              </a:r>
            </a:p>
          </p:txBody>
        </p:sp>
        <p:sp>
          <p:nvSpPr>
            <p:cNvPr id="31" name="Oval 30">
              <a:extLst>
                <a:ext uri="{FF2B5EF4-FFF2-40B4-BE49-F238E27FC236}">
                  <a16:creationId xmlns:a16="http://schemas.microsoft.com/office/drawing/2014/main" id="{DE5645E8-C2D3-439A-B05B-1B3C4446755E}"/>
                </a:ext>
              </a:extLst>
            </p:cNvPr>
            <p:cNvSpPr/>
            <p:nvPr/>
          </p:nvSpPr>
          <p:spPr>
            <a:xfrm>
              <a:off x="2170669" y="4265060"/>
              <a:ext cx="358777" cy="50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HK"/>
            </a:p>
          </p:txBody>
        </p:sp>
        <p:sp>
          <p:nvSpPr>
            <p:cNvPr id="32" name="Oval 31">
              <a:extLst>
                <a:ext uri="{FF2B5EF4-FFF2-40B4-BE49-F238E27FC236}">
                  <a16:creationId xmlns:a16="http://schemas.microsoft.com/office/drawing/2014/main" id="{6EAA97BF-6C4C-427B-9EAF-57FEA6855072}"/>
                </a:ext>
              </a:extLst>
            </p:cNvPr>
            <p:cNvSpPr/>
            <p:nvPr/>
          </p:nvSpPr>
          <p:spPr>
            <a:xfrm>
              <a:off x="2503019" y="4265060"/>
              <a:ext cx="358777" cy="50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HK"/>
            </a:p>
          </p:txBody>
        </p:sp>
        <p:sp>
          <p:nvSpPr>
            <p:cNvPr id="33" name="Oval 32">
              <a:extLst>
                <a:ext uri="{FF2B5EF4-FFF2-40B4-BE49-F238E27FC236}">
                  <a16:creationId xmlns:a16="http://schemas.microsoft.com/office/drawing/2014/main" id="{AE44544F-8B19-4D3F-826E-ECA42C851531}"/>
                </a:ext>
              </a:extLst>
            </p:cNvPr>
            <p:cNvSpPr/>
            <p:nvPr/>
          </p:nvSpPr>
          <p:spPr>
            <a:xfrm>
              <a:off x="3141355" y="4409709"/>
              <a:ext cx="358777" cy="50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HK"/>
            </a:p>
          </p:txBody>
        </p:sp>
        <p:sp>
          <p:nvSpPr>
            <p:cNvPr id="34" name="Oval 33">
              <a:extLst>
                <a:ext uri="{FF2B5EF4-FFF2-40B4-BE49-F238E27FC236}">
                  <a16:creationId xmlns:a16="http://schemas.microsoft.com/office/drawing/2014/main" id="{C2E1BDF7-54CA-4AD9-A8A1-12CD21720529}"/>
                </a:ext>
              </a:extLst>
            </p:cNvPr>
            <p:cNvSpPr/>
            <p:nvPr/>
          </p:nvSpPr>
          <p:spPr>
            <a:xfrm>
              <a:off x="3494108" y="4241683"/>
              <a:ext cx="358777" cy="50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HK"/>
            </a:p>
          </p:txBody>
        </p:sp>
        <p:sp>
          <p:nvSpPr>
            <p:cNvPr id="35" name="Oval 34">
              <a:extLst>
                <a:ext uri="{FF2B5EF4-FFF2-40B4-BE49-F238E27FC236}">
                  <a16:creationId xmlns:a16="http://schemas.microsoft.com/office/drawing/2014/main" id="{A6692ACA-518E-494D-876A-D9C1A6C405C8}"/>
                </a:ext>
              </a:extLst>
            </p:cNvPr>
            <p:cNvSpPr/>
            <p:nvPr/>
          </p:nvSpPr>
          <p:spPr>
            <a:xfrm>
              <a:off x="4090341" y="4241683"/>
              <a:ext cx="358777" cy="50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HK"/>
            </a:p>
          </p:txBody>
        </p:sp>
      </p:grpSp>
      <p:sp>
        <p:nvSpPr>
          <p:cNvPr id="36" name="Oval 35">
            <a:extLst>
              <a:ext uri="{FF2B5EF4-FFF2-40B4-BE49-F238E27FC236}">
                <a16:creationId xmlns:a16="http://schemas.microsoft.com/office/drawing/2014/main" id="{943D8CBC-71A0-4459-8536-22736F1C125C}"/>
              </a:ext>
            </a:extLst>
          </p:cNvPr>
          <p:cNvSpPr/>
          <p:nvPr/>
        </p:nvSpPr>
        <p:spPr>
          <a:xfrm>
            <a:off x="8049804" y="3516880"/>
            <a:ext cx="241161" cy="1427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7" name="Oval 36">
            <a:extLst>
              <a:ext uri="{FF2B5EF4-FFF2-40B4-BE49-F238E27FC236}">
                <a16:creationId xmlns:a16="http://schemas.microsoft.com/office/drawing/2014/main" id="{AC646657-2B80-4418-86C8-B63292C20B80}"/>
              </a:ext>
            </a:extLst>
          </p:cNvPr>
          <p:cNvSpPr/>
          <p:nvPr/>
        </p:nvSpPr>
        <p:spPr>
          <a:xfrm>
            <a:off x="9225216" y="3485018"/>
            <a:ext cx="241161" cy="1427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8" name="Oval 37">
            <a:extLst>
              <a:ext uri="{FF2B5EF4-FFF2-40B4-BE49-F238E27FC236}">
                <a16:creationId xmlns:a16="http://schemas.microsoft.com/office/drawing/2014/main" id="{49BA5CDD-169F-4BB8-9DF7-2328C9777105}"/>
              </a:ext>
            </a:extLst>
          </p:cNvPr>
          <p:cNvSpPr/>
          <p:nvPr/>
        </p:nvSpPr>
        <p:spPr>
          <a:xfrm>
            <a:off x="9717095" y="3357259"/>
            <a:ext cx="241161" cy="1427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9" name="TextBox 38">
            <a:extLst>
              <a:ext uri="{FF2B5EF4-FFF2-40B4-BE49-F238E27FC236}">
                <a16:creationId xmlns:a16="http://schemas.microsoft.com/office/drawing/2014/main" id="{E3B0EEEB-48E7-4465-A6EE-08CE2CDBAF1A}"/>
              </a:ext>
            </a:extLst>
          </p:cNvPr>
          <p:cNvSpPr txBox="1"/>
          <p:nvPr/>
        </p:nvSpPr>
        <p:spPr>
          <a:xfrm>
            <a:off x="8136952" y="4704506"/>
            <a:ext cx="2417688" cy="646331"/>
          </a:xfrm>
          <a:prstGeom prst="rect">
            <a:avLst/>
          </a:prstGeom>
          <a:noFill/>
        </p:spPr>
        <p:txBody>
          <a:bodyPr wrap="square" rtlCol="0">
            <a:spAutoFit/>
          </a:bodyPr>
          <a:lstStyle/>
          <a:p>
            <a:r>
              <a:rPr lang="en-HK" dirty="0">
                <a:solidFill>
                  <a:srgbClr val="FF0000"/>
                </a:solidFill>
              </a:rPr>
              <a:t>Gradual transition to onshore CDW transport</a:t>
            </a:r>
          </a:p>
        </p:txBody>
      </p:sp>
    </p:spTree>
    <p:extLst>
      <p:ext uri="{BB962C8B-B14F-4D97-AF65-F5344CB8AC3E}">
        <p14:creationId xmlns:p14="http://schemas.microsoft.com/office/powerpoint/2010/main" val="34089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36" grpId="0" animBg="1"/>
      <p:bldP spid="37" grpId="0" animBg="1"/>
      <p:bldP spid="38"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2EB245-86B1-4BD6-8763-4EA008F44114}"/>
              </a:ext>
            </a:extLst>
          </p:cNvPr>
          <p:cNvPicPr>
            <a:picLocks noChangeAspect="1"/>
          </p:cNvPicPr>
          <p:nvPr/>
        </p:nvPicPr>
        <p:blipFill rotWithShape="1">
          <a:blip r:embed="rId3"/>
          <a:srcRect t="2249" r="3654" b="810"/>
          <a:stretch/>
        </p:blipFill>
        <p:spPr>
          <a:xfrm>
            <a:off x="1522217" y="1636416"/>
            <a:ext cx="3097834" cy="4971852"/>
          </a:xfrm>
          <a:prstGeom prst="rect">
            <a:avLst/>
          </a:prstGeom>
        </p:spPr>
      </p:pic>
      <p:pic>
        <p:nvPicPr>
          <p:cNvPr id="13" name="Picture 12">
            <a:extLst>
              <a:ext uri="{FF2B5EF4-FFF2-40B4-BE49-F238E27FC236}">
                <a16:creationId xmlns:a16="http://schemas.microsoft.com/office/drawing/2014/main" id="{224E5071-66BF-42F1-8C16-3943040088AD}"/>
              </a:ext>
            </a:extLst>
          </p:cNvPr>
          <p:cNvPicPr>
            <a:picLocks noChangeAspect="1"/>
          </p:cNvPicPr>
          <p:nvPr/>
        </p:nvPicPr>
        <p:blipFill rotWithShape="1">
          <a:blip r:embed="rId4"/>
          <a:srcRect t="2982"/>
          <a:stretch/>
        </p:blipFill>
        <p:spPr>
          <a:xfrm>
            <a:off x="5458842" y="1643230"/>
            <a:ext cx="3281746" cy="5055961"/>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6375E23-3F6D-46CE-B068-75F3ED94A045}"/>
                  </a:ext>
                </a:extLst>
              </p:cNvPr>
              <p:cNvSpPr>
                <a:spLocks noGrp="1"/>
              </p:cNvSpPr>
              <p:nvPr>
                <p:ph type="title"/>
              </p:nvPr>
            </p:nvSpPr>
            <p:spPr/>
            <p:txBody>
              <a:bodyPr>
                <a:normAutofit/>
              </a:bodyPr>
              <a:lstStyle/>
              <a:p>
                <a:r>
                  <a:rPr lang="en-HK" sz="3200" dirty="0"/>
                  <a:t>Probability density function of meridional transport </a:t>
                </a:r>
                <a14:m>
                  <m:oMath xmlns:m="http://schemas.openxmlformats.org/officeDocument/2006/math">
                    <m:r>
                      <a:rPr lang="en-HK" sz="3200" b="0" i="0" smtClean="0">
                        <a:latin typeface="Cambria Math" panose="02040503050406030204" pitchFamily="18" charset="0"/>
                      </a:rPr>
                      <m:t>(</m:t>
                    </m:r>
                    <m:r>
                      <a:rPr lang="en-HK" sz="3200" b="0" i="1" smtClean="0">
                        <a:latin typeface="Cambria Math" panose="02040503050406030204" pitchFamily="18" charset="0"/>
                      </a:rPr>
                      <m:t>𝑉</m:t>
                    </m:r>
                    <m:r>
                      <a:rPr lang="en-HK" sz="3200" b="0" i="1" smtClean="0">
                        <a:latin typeface="Cambria Math" panose="02040503050406030204" pitchFamily="18" charset="0"/>
                      </a:rPr>
                      <m:t>)</m:t>
                    </m:r>
                  </m:oMath>
                </a14:m>
                <a:endParaRPr lang="en-HK" sz="3200" dirty="0"/>
              </a:p>
            </p:txBody>
          </p:sp>
        </mc:Choice>
        <mc:Fallback xmlns="">
          <p:sp>
            <p:nvSpPr>
              <p:cNvPr id="2" name="Title 1">
                <a:extLst>
                  <a:ext uri="{FF2B5EF4-FFF2-40B4-BE49-F238E27FC236}">
                    <a16:creationId xmlns:a16="http://schemas.microsoft.com/office/drawing/2014/main" id="{16375E23-3F6D-46CE-B068-75F3ED94A045}"/>
                  </a:ext>
                </a:extLst>
              </p:cNvPr>
              <p:cNvSpPr>
                <a:spLocks noGrp="1" noRot="1" noChangeAspect="1" noMove="1" noResize="1" noEditPoints="1" noAdjustHandles="1" noChangeArrowheads="1" noChangeShapeType="1" noTextEdit="1"/>
              </p:cNvSpPr>
              <p:nvPr>
                <p:ph type="title"/>
              </p:nvPr>
            </p:nvSpPr>
            <p:spPr>
              <a:blipFill>
                <a:blip r:embed="rId5"/>
                <a:stretch>
                  <a:fillRect l="-1507"/>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AD023586-9584-4DA1-B692-842503942867}"/>
              </a:ext>
            </a:extLst>
          </p:cNvPr>
          <p:cNvSpPr>
            <a:spLocks noGrp="1"/>
          </p:cNvSpPr>
          <p:nvPr>
            <p:ph type="sldNum" sz="quarter" idx="12"/>
          </p:nvPr>
        </p:nvSpPr>
        <p:spPr/>
        <p:txBody>
          <a:bodyPr/>
          <a:lstStyle/>
          <a:p>
            <a:r>
              <a:rPr lang="en-HK"/>
              <a:t>Slide </a:t>
            </a:r>
            <a:fld id="{2C3AFA1F-E0BB-4672-A8C1-68ED594F50EC}" type="slidenum">
              <a:rPr lang="en-HK" smtClean="0"/>
              <a:pPr/>
              <a:t>11</a:t>
            </a:fld>
            <a:endParaRPr lang="en-HK" dirty="0"/>
          </a:p>
        </p:txBody>
      </p:sp>
      <p:sp>
        <p:nvSpPr>
          <p:cNvPr id="4" name="TextBox 3">
            <a:extLst>
              <a:ext uri="{FF2B5EF4-FFF2-40B4-BE49-F238E27FC236}">
                <a16:creationId xmlns:a16="http://schemas.microsoft.com/office/drawing/2014/main" id="{2C339A67-5740-462F-A2A8-8BBDD59E65DF}"/>
              </a:ext>
            </a:extLst>
          </p:cNvPr>
          <p:cNvSpPr txBox="1"/>
          <p:nvPr/>
        </p:nvSpPr>
        <p:spPr>
          <a:xfrm>
            <a:off x="1916214" y="1327970"/>
            <a:ext cx="2703837" cy="369332"/>
          </a:xfrm>
          <a:prstGeom prst="rect">
            <a:avLst/>
          </a:prstGeom>
          <a:noFill/>
        </p:spPr>
        <p:txBody>
          <a:bodyPr wrap="square" rtlCol="0">
            <a:spAutoFit/>
          </a:bodyPr>
          <a:lstStyle/>
          <a:p>
            <a:r>
              <a:rPr lang="en-HK" dirty="0"/>
              <a:t>Canyon width 20km</a:t>
            </a:r>
          </a:p>
        </p:txBody>
      </p:sp>
      <p:sp>
        <p:nvSpPr>
          <p:cNvPr id="5" name="TextBox 4">
            <a:extLst>
              <a:ext uri="{FF2B5EF4-FFF2-40B4-BE49-F238E27FC236}">
                <a16:creationId xmlns:a16="http://schemas.microsoft.com/office/drawing/2014/main" id="{5AFD3ABE-8874-493F-B185-30AC8361A56A}"/>
              </a:ext>
            </a:extLst>
          </p:cNvPr>
          <p:cNvSpPr txBox="1"/>
          <p:nvPr/>
        </p:nvSpPr>
        <p:spPr>
          <a:xfrm>
            <a:off x="5890871" y="1361269"/>
            <a:ext cx="2417688" cy="369332"/>
          </a:xfrm>
          <a:prstGeom prst="rect">
            <a:avLst/>
          </a:prstGeom>
          <a:noFill/>
        </p:spPr>
        <p:txBody>
          <a:bodyPr wrap="square" rtlCol="0">
            <a:spAutoFit/>
          </a:bodyPr>
          <a:lstStyle/>
          <a:p>
            <a:r>
              <a:rPr lang="en-HK" dirty="0"/>
              <a:t>Canyon width 200km</a:t>
            </a:r>
          </a:p>
        </p:txBody>
      </p:sp>
      <p:sp>
        <p:nvSpPr>
          <p:cNvPr id="7" name="TextBox 6">
            <a:extLst>
              <a:ext uri="{FF2B5EF4-FFF2-40B4-BE49-F238E27FC236}">
                <a16:creationId xmlns:a16="http://schemas.microsoft.com/office/drawing/2014/main" id="{93B57A87-D6A7-45D6-A33D-9A0E10E90CFD}"/>
              </a:ext>
            </a:extLst>
          </p:cNvPr>
          <p:cNvSpPr txBox="1"/>
          <p:nvPr/>
        </p:nvSpPr>
        <p:spPr>
          <a:xfrm>
            <a:off x="8740588" y="2066098"/>
            <a:ext cx="3399845" cy="1200329"/>
          </a:xfrm>
          <a:prstGeom prst="rect">
            <a:avLst/>
          </a:prstGeom>
          <a:noFill/>
        </p:spPr>
        <p:txBody>
          <a:bodyPr wrap="square" rtlCol="0">
            <a:spAutoFit/>
          </a:bodyPr>
          <a:lstStyle/>
          <a:p>
            <a:pPr marL="285750" indent="-285750">
              <a:buFont typeface="Arial" panose="020B0604020202020204" pitchFamily="34" charset="0"/>
              <a:buChar char="•"/>
            </a:pPr>
            <a:r>
              <a:rPr lang="en-HK" dirty="0"/>
              <a:t>Narrow canyon case is more negatively skewed</a:t>
            </a:r>
          </a:p>
          <a:p>
            <a:pPr marL="285750" indent="-285750">
              <a:buFont typeface="Arial" panose="020B0604020202020204" pitchFamily="34" charset="0"/>
              <a:buChar char="•"/>
            </a:pPr>
            <a:endParaRPr lang="en-HK" dirty="0"/>
          </a:p>
          <a:p>
            <a:pPr marL="285750" indent="-285750">
              <a:buFont typeface="Arial" panose="020B0604020202020204" pitchFamily="34" charset="0"/>
              <a:buChar char="•"/>
            </a:pPr>
            <a:endParaRPr lang="en-HK" dirty="0"/>
          </a:p>
        </p:txBody>
      </p:sp>
      <p:sp>
        <p:nvSpPr>
          <p:cNvPr id="10" name="TextBox 9">
            <a:extLst>
              <a:ext uri="{FF2B5EF4-FFF2-40B4-BE49-F238E27FC236}">
                <a16:creationId xmlns:a16="http://schemas.microsoft.com/office/drawing/2014/main" id="{185703B7-AF4B-471C-8F7C-14B952F8561A}"/>
              </a:ext>
            </a:extLst>
          </p:cNvPr>
          <p:cNvSpPr txBox="1"/>
          <p:nvPr/>
        </p:nvSpPr>
        <p:spPr>
          <a:xfrm>
            <a:off x="2081708" y="1751075"/>
            <a:ext cx="1073868" cy="646331"/>
          </a:xfrm>
          <a:prstGeom prst="rect">
            <a:avLst/>
          </a:prstGeom>
          <a:noFill/>
        </p:spPr>
        <p:txBody>
          <a:bodyPr wrap="square" rtlCol="0">
            <a:spAutoFit/>
          </a:bodyPr>
          <a:lstStyle/>
          <a:p>
            <a:r>
              <a:rPr lang="en-HK" dirty="0"/>
              <a:t>Skewness = -7.76</a:t>
            </a:r>
          </a:p>
        </p:txBody>
      </p:sp>
      <p:sp>
        <p:nvSpPr>
          <p:cNvPr id="11" name="TextBox 10">
            <a:extLst>
              <a:ext uri="{FF2B5EF4-FFF2-40B4-BE49-F238E27FC236}">
                <a16:creationId xmlns:a16="http://schemas.microsoft.com/office/drawing/2014/main" id="{975DAD1B-4AB5-4B90-B8C8-CEAC62C8E23D}"/>
              </a:ext>
            </a:extLst>
          </p:cNvPr>
          <p:cNvSpPr txBox="1"/>
          <p:nvPr/>
        </p:nvSpPr>
        <p:spPr>
          <a:xfrm>
            <a:off x="6041099" y="1751076"/>
            <a:ext cx="1073868" cy="646331"/>
          </a:xfrm>
          <a:prstGeom prst="rect">
            <a:avLst/>
          </a:prstGeom>
          <a:noFill/>
        </p:spPr>
        <p:txBody>
          <a:bodyPr wrap="square" rtlCol="0">
            <a:spAutoFit/>
          </a:bodyPr>
          <a:lstStyle/>
          <a:p>
            <a:r>
              <a:rPr lang="en-HK" dirty="0"/>
              <a:t>Skewness = -3.25</a:t>
            </a:r>
          </a:p>
        </p:txBody>
      </p:sp>
      <p:cxnSp>
        <p:nvCxnSpPr>
          <p:cNvPr id="14" name="Straight Arrow Connector 13">
            <a:extLst>
              <a:ext uri="{FF2B5EF4-FFF2-40B4-BE49-F238E27FC236}">
                <a16:creationId xmlns:a16="http://schemas.microsoft.com/office/drawing/2014/main" id="{E182E526-A067-4680-A126-7108256925E2}"/>
              </a:ext>
            </a:extLst>
          </p:cNvPr>
          <p:cNvCxnSpPr>
            <a:cxnSpLocks/>
          </p:cNvCxnSpPr>
          <p:nvPr/>
        </p:nvCxnSpPr>
        <p:spPr>
          <a:xfrm flipH="1">
            <a:off x="4962553" y="6428599"/>
            <a:ext cx="199405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FAA14B-4D5D-41AD-92AA-0C3FAB3FEE88}"/>
              </a:ext>
            </a:extLst>
          </p:cNvPr>
          <p:cNvCxnSpPr>
            <a:cxnSpLocks/>
          </p:cNvCxnSpPr>
          <p:nvPr/>
        </p:nvCxnSpPr>
        <p:spPr>
          <a:xfrm flipV="1">
            <a:off x="7776886" y="6412457"/>
            <a:ext cx="2335302" cy="1614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28BFFD-53D2-47B9-917B-6579E4025DA4}"/>
              </a:ext>
            </a:extLst>
          </p:cNvPr>
          <p:cNvSpPr txBox="1"/>
          <p:nvPr/>
        </p:nvSpPr>
        <p:spPr>
          <a:xfrm>
            <a:off x="8562641" y="5766126"/>
            <a:ext cx="1923535" cy="646331"/>
          </a:xfrm>
          <a:prstGeom prst="rect">
            <a:avLst/>
          </a:prstGeom>
          <a:noFill/>
        </p:spPr>
        <p:txBody>
          <a:bodyPr wrap="square" rtlCol="0">
            <a:spAutoFit/>
          </a:bodyPr>
          <a:lstStyle/>
          <a:p>
            <a:r>
              <a:rPr lang="en-HK" dirty="0">
                <a:solidFill>
                  <a:srgbClr val="0070C0"/>
                </a:solidFill>
              </a:rPr>
              <a:t>Offshore CDW transport</a:t>
            </a:r>
          </a:p>
        </p:txBody>
      </p:sp>
      <p:sp>
        <p:nvSpPr>
          <p:cNvPr id="17" name="TextBox 16">
            <a:extLst>
              <a:ext uri="{FF2B5EF4-FFF2-40B4-BE49-F238E27FC236}">
                <a16:creationId xmlns:a16="http://schemas.microsoft.com/office/drawing/2014/main" id="{CAE865BD-B766-471E-80E5-9CFAF7B12432}"/>
              </a:ext>
            </a:extLst>
          </p:cNvPr>
          <p:cNvSpPr txBox="1"/>
          <p:nvPr/>
        </p:nvSpPr>
        <p:spPr>
          <a:xfrm>
            <a:off x="4791381" y="5338780"/>
            <a:ext cx="1460116" cy="923330"/>
          </a:xfrm>
          <a:prstGeom prst="rect">
            <a:avLst/>
          </a:prstGeom>
          <a:noFill/>
        </p:spPr>
        <p:txBody>
          <a:bodyPr wrap="square" rtlCol="0">
            <a:spAutoFit/>
          </a:bodyPr>
          <a:lstStyle/>
          <a:p>
            <a:r>
              <a:rPr lang="en-HK" dirty="0">
                <a:solidFill>
                  <a:srgbClr val="FF0000"/>
                </a:solidFill>
              </a:rPr>
              <a:t>Onshore CDW transport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BBBA970-0F49-42E4-854B-33B12F76237F}"/>
                  </a:ext>
                </a:extLst>
              </p:cNvPr>
              <p:cNvSpPr txBox="1"/>
              <p:nvPr/>
            </p:nvSpPr>
            <p:spPr>
              <a:xfrm>
                <a:off x="2914023" y="6357389"/>
                <a:ext cx="215838"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HK" sz="1800" b="0" i="1" smtClean="0">
                          <a:latin typeface="Cambria Math" panose="02040503050406030204" pitchFamily="18" charset="0"/>
                        </a:rPr>
                        <m:t>𝑉</m:t>
                      </m:r>
                    </m:oMath>
                  </m:oMathPara>
                </a14:m>
                <a:endParaRPr lang="en-HK" dirty="0"/>
              </a:p>
            </p:txBody>
          </p:sp>
        </mc:Choice>
        <mc:Fallback xmlns="">
          <p:sp>
            <p:nvSpPr>
              <p:cNvPr id="23" name="TextBox 22">
                <a:extLst>
                  <a:ext uri="{FF2B5EF4-FFF2-40B4-BE49-F238E27FC236}">
                    <a16:creationId xmlns:a16="http://schemas.microsoft.com/office/drawing/2014/main" id="{7BBBA970-0F49-42E4-854B-33B12F76237F}"/>
                  </a:ext>
                </a:extLst>
              </p:cNvPr>
              <p:cNvSpPr txBox="1">
                <a:spLocks noRot="1" noChangeAspect="1" noMove="1" noResize="1" noEditPoints="1" noAdjustHandles="1" noChangeArrowheads="1" noChangeShapeType="1" noTextEdit="1"/>
              </p:cNvSpPr>
              <p:nvPr/>
            </p:nvSpPr>
            <p:spPr>
              <a:xfrm>
                <a:off x="2914023" y="6357389"/>
                <a:ext cx="215838" cy="369332"/>
              </a:xfrm>
              <a:prstGeom prst="rect">
                <a:avLst/>
              </a:prstGeom>
              <a:blipFill>
                <a:blip r:embed="rId6"/>
                <a:stretch>
                  <a:fillRect r="-51429"/>
                </a:stretch>
              </a:blipFill>
            </p:spPr>
            <p:txBody>
              <a:bodyPr/>
              <a:lstStyle/>
              <a:p>
                <a:r>
                  <a:rPr lang="en-HK">
                    <a:noFill/>
                  </a:rPr>
                  <a:t> </a:t>
                </a:r>
              </a:p>
            </p:txBody>
          </p:sp>
        </mc:Fallback>
      </mc:AlternateContent>
      <p:sp>
        <p:nvSpPr>
          <p:cNvPr id="9" name="Oval 8">
            <a:extLst>
              <a:ext uri="{FF2B5EF4-FFF2-40B4-BE49-F238E27FC236}">
                <a16:creationId xmlns:a16="http://schemas.microsoft.com/office/drawing/2014/main" id="{C74F51DA-4D6C-4B93-8656-F8A426FBD1C6}"/>
              </a:ext>
            </a:extLst>
          </p:cNvPr>
          <p:cNvSpPr/>
          <p:nvPr/>
        </p:nvSpPr>
        <p:spPr>
          <a:xfrm>
            <a:off x="1705824" y="5134284"/>
            <a:ext cx="1562309" cy="1515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FA7DAEF-49B6-4793-8840-B2C9D05481CF}"/>
                  </a:ext>
                </a:extLst>
              </p:cNvPr>
              <p:cNvSpPr txBox="1"/>
              <p:nvPr/>
            </p:nvSpPr>
            <p:spPr>
              <a:xfrm>
                <a:off x="6874334" y="6310718"/>
                <a:ext cx="240633"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HK" sz="1800" b="0" i="1" smtClean="0">
                          <a:latin typeface="Cambria Math" panose="02040503050406030204" pitchFamily="18" charset="0"/>
                        </a:rPr>
                        <m:t>𝑉</m:t>
                      </m:r>
                    </m:oMath>
                  </m:oMathPara>
                </a14:m>
                <a:endParaRPr lang="en-HK" dirty="0"/>
              </a:p>
            </p:txBody>
          </p:sp>
        </mc:Choice>
        <mc:Fallback xmlns="">
          <p:sp>
            <p:nvSpPr>
              <p:cNvPr id="24" name="TextBox 23">
                <a:extLst>
                  <a:ext uri="{FF2B5EF4-FFF2-40B4-BE49-F238E27FC236}">
                    <a16:creationId xmlns:a16="http://schemas.microsoft.com/office/drawing/2014/main" id="{5FA7DAEF-49B6-4793-8840-B2C9D05481CF}"/>
                  </a:ext>
                </a:extLst>
              </p:cNvPr>
              <p:cNvSpPr txBox="1">
                <a:spLocks noRot="1" noChangeAspect="1" noMove="1" noResize="1" noEditPoints="1" noAdjustHandles="1" noChangeArrowheads="1" noChangeShapeType="1" noTextEdit="1"/>
              </p:cNvSpPr>
              <p:nvPr/>
            </p:nvSpPr>
            <p:spPr>
              <a:xfrm>
                <a:off x="6874334" y="6310718"/>
                <a:ext cx="240633" cy="369332"/>
              </a:xfrm>
              <a:prstGeom prst="rect">
                <a:avLst/>
              </a:prstGeom>
              <a:blipFill>
                <a:blip r:embed="rId7"/>
                <a:stretch>
                  <a:fillRect r="-33333"/>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0E64B8AC-A867-7F10-AB69-5FEE4A682F8E}"/>
              </a:ext>
            </a:extLst>
          </p:cNvPr>
          <p:cNvSpPr txBox="1"/>
          <p:nvPr/>
        </p:nvSpPr>
        <p:spPr>
          <a:xfrm>
            <a:off x="8740588" y="3471365"/>
            <a:ext cx="3071658" cy="1200329"/>
          </a:xfrm>
          <a:prstGeom prst="rect">
            <a:avLst/>
          </a:prstGeom>
          <a:noFill/>
        </p:spPr>
        <p:txBody>
          <a:bodyPr wrap="square" rtlCol="0">
            <a:spAutoFit/>
          </a:bodyPr>
          <a:lstStyle/>
          <a:p>
            <a:r>
              <a:rPr lang="en-HK" sz="2400" dirty="0">
                <a:solidFill>
                  <a:srgbClr val="6AB7B9"/>
                </a:solidFill>
              </a:rPr>
              <a:t>Narrow canyons have a greater asymmetry in CDW flows</a:t>
            </a:r>
          </a:p>
        </p:txBody>
      </p:sp>
    </p:spTree>
    <p:extLst>
      <p:ext uri="{BB962C8B-B14F-4D97-AF65-F5344CB8AC3E}">
        <p14:creationId xmlns:p14="http://schemas.microsoft.com/office/powerpoint/2010/main" val="17909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2A640-190A-4D44-8F85-08776EBD95F6}"/>
              </a:ext>
            </a:extLst>
          </p:cNvPr>
          <p:cNvSpPr>
            <a:spLocks noGrp="1"/>
          </p:cNvSpPr>
          <p:nvPr>
            <p:ph type="sldNum" sz="quarter" idx="12"/>
          </p:nvPr>
        </p:nvSpPr>
        <p:spPr/>
        <p:txBody>
          <a:bodyPr/>
          <a:lstStyle/>
          <a:p>
            <a:r>
              <a:rPr lang="en-HK"/>
              <a:t>Slide </a:t>
            </a:r>
            <a:fld id="{2C3AFA1F-E0BB-4672-A8C1-68ED594F50EC}" type="slidenum">
              <a:rPr lang="en-HK" smtClean="0"/>
              <a:pPr/>
              <a:t>12</a:t>
            </a:fld>
            <a:endParaRPr lang="en-HK" dirty="0"/>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CCC27EFE-B10A-42C1-B828-0DBADAD637D2}"/>
                  </a:ext>
                </a:extLst>
              </p:cNvPr>
              <p:cNvSpPr txBox="1">
                <a:spLocks/>
              </p:cNvSpPr>
              <p:nvPr/>
            </p:nvSpPr>
            <p:spPr>
              <a:xfrm>
                <a:off x="350638" y="0"/>
                <a:ext cx="110031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3200" dirty="0"/>
                  <a:t>Skewness of meridional transport (</a:t>
                </a:r>
                <a14:m>
                  <m:oMath xmlns:m="http://schemas.openxmlformats.org/officeDocument/2006/math">
                    <m:r>
                      <a:rPr lang="en-HK" sz="3200" b="0" i="1" smtClean="0">
                        <a:latin typeface="Cambria Math" panose="02040503050406030204" pitchFamily="18" charset="0"/>
                      </a:rPr>
                      <m:t>𝑉</m:t>
                    </m:r>
                  </m:oMath>
                </a14:m>
                <a:r>
                  <a:rPr lang="en-HK" sz="3200" dirty="0"/>
                  <a:t>) with canyon hydraulic area</a:t>
                </a:r>
              </a:p>
            </p:txBody>
          </p:sp>
        </mc:Choice>
        <mc:Fallback xmlns="">
          <p:sp>
            <p:nvSpPr>
              <p:cNvPr id="4" name="Title 1">
                <a:extLst>
                  <a:ext uri="{FF2B5EF4-FFF2-40B4-BE49-F238E27FC236}">
                    <a16:creationId xmlns:a16="http://schemas.microsoft.com/office/drawing/2014/main" id="{CCC27EFE-B10A-42C1-B828-0DBADAD637D2}"/>
                  </a:ext>
                </a:extLst>
              </p:cNvPr>
              <p:cNvSpPr txBox="1">
                <a:spLocks noRot="1" noChangeAspect="1" noMove="1" noResize="1" noEditPoints="1" noAdjustHandles="1" noChangeArrowheads="1" noChangeShapeType="1" noTextEdit="1"/>
              </p:cNvSpPr>
              <p:nvPr/>
            </p:nvSpPr>
            <p:spPr>
              <a:xfrm>
                <a:off x="350638" y="0"/>
                <a:ext cx="11003162" cy="1325563"/>
              </a:xfrm>
              <a:prstGeom prst="rect">
                <a:avLst/>
              </a:prstGeom>
              <a:blipFill>
                <a:blip r:embed="rId2"/>
                <a:stretch>
                  <a:fillRect l="-1440"/>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AF1F9AF0-5B62-4C0B-B6A1-6288A932F0D7}"/>
              </a:ext>
            </a:extLst>
          </p:cNvPr>
          <p:cNvSpPr txBox="1"/>
          <p:nvPr/>
        </p:nvSpPr>
        <p:spPr>
          <a:xfrm>
            <a:off x="350638" y="2137377"/>
            <a:ext cx="1798443" cy="1200329"/>
          </a:xfrm>
          <a:prstGeom prst="rect">
            <a:avLst/>
          </a:prstGeom>
          <a:noFill/>
          <a:ln>
            <a:solidFill>
              <a:schemeClr val="bg1"/>
            </a:solidFill>
          </a:ln>
        </p:spPr>
        <p:txBody>
          <a:bodyPr wrap="square" rtlCol="0">
            <a:spAutoFit/>
          </a:bodyPr>
          <a:lstStyle/>
          <a:p>
            <a:pPr algn="ctr"/>
            <a:r>
              <a:rPr lang="en-HK" dirty="0">
                <a:solidFill>
                  <a:schemeClr val="accent6">
                    <a:lumMod val="75000"/>
                  </a:schemeClr>
                </a:solidFill>
              </a:rPr>
              <a:t>Increasing asymmetry of onshore CDW flow</a:t>
            </a:r>
          </a:p>
        </p:txBody>
      </p:sp>
      <p:cxnSp>
        <p:nvCxnSpPr>
          <p:cNvPr id="7" name="Straight Arrow Connector 6">
            <a:extLst>
              <a:ext uri="{FF2B5EF4-FFF2-40B4-BE49-F238E27FC236}">
                <a16:creationId xmlns:a16="http://schemas.microsoft.com/office/drawing/2014/main" id="{4012EC49-17C5-4896-8837-599BFBB2436B}"/>
              </a:ext>
            </a:extLst>
          </p:cNvPr>
          <p:cNvCxnSpPr>
            <a:cxnSpLocks/>
          </p:cNvCxnSpPr>
          <p:nvPr/>
        </p:nvCxnSpPr>
        <p:spPr>
          <a:xfrm>
            <a:off x="2233226" y="1249819"/>
            <a:ext cx="0" cy="261627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38BF2-FA40-41E6-AB96-C2A2A7150FC6}"/>
              </a:ext>
            </a:extLst>
          </p:cNvPr>
          <p:cNvSpPr txBox="1"/>
          <p:nvPr/>
        </p:nvSpPr>
        <p:spPr>
          <a:xfrm>
            <a:off x="7981121" y="2737541"/>
            <a:ext cx="3965713" cy="1569660"/>
          </a:xfrm>
          <a:prstGeom prst="rect">
            <a:avLst/>
          </a:prstGeom>
          <a:noFill/>
        </p:spPr>
        <p:txBody>
          <a:bodyPr wrap="square" rtlCol="0">
            <a:spAutoFit/>
          </a:bodyPr>
          <a:lstStyle/>
          <a:p>
            <a:r>
              <a:rPr lang="en-HK" sz="2400" dirty="0">
                <a:solidFill>
                  <a:srgbClr val="6AB7B9"/>
                </a:solidFill>
              </a:rPr>
              <a:t>Narrow canyons allow for more asymmetrical onshore flows  + play a smaller role in cross-slope transport of CDW. </a:t>
            </a:r>
          </a:p>
        </p:txBody>
      </p:sp>
      <p:cxnSp>
        <p:nvCxnSpPr>
          <p:cNvPr id="11" name="Straight Arrow Connector 10">
            <a:extLst>
              <a:ext uri="{FF2B5EF4-FFF2-40B4-BE49-F238E27FC236}">
                <a16:creationId xmlns:a16="http://schemas.microsoft.com/office/drawing/2014/main" id="{2E102C5B-1834-4824-A94A-591135B0F09C}"/>
              </a:ext>
            </a:extLst>
          </p:cNvPr>
          <p:cNvCxnSpPr>
            <a:cxnSpLocks/>
          </p:cNvCxnSpPr>
          <p:nvPr/>
        </p:nvCxnSpPr>
        <p:spPr>
          <a:xfrm flipH="1" flipV="1">
            <a:off x="2225828" y="4309289"/>
            <a:ext cx="7398" cy="22296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652269-E42F-4BF9-BB93-88FBE28CBABB}"/>
              </a:ext>
            </a:extLst>
          </p:cNvPr>
          <p:cNvSpPr txBox="1"/>
          <p:nvPr/>
        </p:nvSpPr>
        <p:spPr>
          <a:xfrm>
            <a:off x="139149" y="4714428"/>
            <a:ext cx="2009932" cy="646331"/>
          </a:xfrm>
          <a:prstGeom prst="rect">
            <a:avLst/>
          </a:prstGeom>
          <a:noFill/>
        </p:spPr>
        <p:txBody>
          <a:bodyPr wrap="square" rtlCol="0">
            <a:spAutoFit/>
          </a:bodyPr>
          <a:lstStyle/>
          <a:p>
            <a:pPr algn="ctr"/>
            <a:r>
              <a:rPr lang="en-HK" dirty="0">
                <a:solidFill>
                  <a:srgbClr val="FF0000"/>
                </a:solidFill>
              </a:rPr>
              <a:t>Increased onshore transport of CDW</a:t>
            </a:r>
          </a:p>
        </p:txBody>
      </p:sp>
      <p:pic>
        <p:nvPicPr>
          <p:cNvPr id="14" name="Picture 13" descr="Chart, line chart&#10;&#10;Description automatically generated">
            <a:extLst>
              <a:ext uri="{FF2B5EF4-FFF2-40B4-BE49-F238E27FC236}">
                <a16:creationId xmlns:a16="http://schemas.microsoft.com/office/drawing/2014/main" id="{399C456D-70A2-77FA-8AFD-DAF7839F5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253" y="4025311"/>
            <a:ext cx="5050921" cy="2696164"/>
          </a:xfrm>
          <a:prstGeom prst="rect">
            <a:avLst/>
          </a:prstGeom>
        </p:spPr>
      </p:pic>
      <p:pic>
        <p:nvPicPr>
          <p:cNvPr id="16" name="Picture 15" descr="Chart, line chart&#10;&#10;Description automatically generated">
            <a:extLst>
              <a:ext uri="{FF2B5EF4-FFF2-40B4-BE49-F238E27FC236}">
                <a16:creationId xmlns:a16="http://schemas.microsoft.com/office/drawing/2014/main" id="{B9551389-5390-730B-5A14-35B8A96AC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904" y="1214068"/>
            <a:ext cx="5155339" cy="2724862"/>
          </a:xfrm>
          <a:prstGeom prst="rect">
            <a:avLst/>
          </a:prstGeom>
        </p:spPr>
      </p:pic>
    </p:spTree>
    <p:extLst>
      <p:ext uri="{BB962C8B-B14F-4D97-AF65-F5344CB8AC3E}">
        <p14:creationId xmlns:p14="http://schemas.microsoft.com/office/powerpoint/2010/main" val="178844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38CD-47D4-F19A-47E7-47E75BB3F789}"/>
              </a:ext>
            </a:extLst>
          </p:cNvPr>
          <p:cNvSpPr>
            <a:spLocks noGrp="1"/>
          </p:cNvSpPr>
          <p:nvPr>
            <p:ph type="title"/>
          </p:nvPr>
        </p:nvSpPr>
        <p:spPr/>
        <p:txBody>
          <a:bodyPr/>
          <a:lstStyle/>
          <a:p>
            <a:r>
              <a:rPr lang="en-HK" dirty="0"/>
              <a:t>Nakayama et al. (2021)</a:t>
            </a:r>
          </a:p>
        </p:txBody>
      </p:sp>
      <p:sp>
        <p:nvSpPr>
          <p:cNvPr id="3" name="Content Placeholder 2">
            <a:extLst>
              <a:ext uri="{FF2B5EF4-FFF2-40B4-BE49-F238E27FC236}">
                <a16:creationId xmlns:a16="http://schemas.microsoft.com/office/drawing/2014/main" id="{346E3AF0-E851-762B-C70A-74D4D4B7D724}"/>
              </a:ext>
            </a:extLst>
          </p:cNvPr>
          <p:cNvSpPr>
            <a:spLocks noGrp="1"/>
          </p:cNvSpPr>
          <p:nvPr>
            <p:ph idx="1"/>
          </p:nvPr>
        </p:nvSpPr>
        <p:spPr>
          <a:xfrm>
            <a:off x="838200" y="1825625"/>
            <a:ext cx="4812196" cy="4351338"/>
          </a:xfrm>
        </p:spPr>
        <p:txBody>
          <a:bodyPr/>
          <a:lstStyle/>
          <a:p>
            <a:r>
              <a:rPr lang="en-HK" dirty="0"/>
              <a:t>Regional model shows ASC variability at similar timescale to MOM6 and low-order model</a:t>
            </a:r>
          </a:p>
          <a:p>
            <a:endParaRPr lang="en-HK" dirty="0"/>
          </a:p>
          <a:p>
            <a:r>
              <a:rPr lang="en-HK" dirty="0"/>
              <a:t>Attribute variability to boundary conditions</a:t>
            </a:r>
          </a:p>
          <a:p>
            <a:endParaRPr lang="en-HK" dirty="0"/>
          </a:p>
          <a:p>
            <a:endParaRPr lang="en-HK" dirty="0"/>
          </a:p>
        </p:txBody>
      </p:sp>
      <p:sp>
        <p:nvSpPr>
          <p:cNvPr id="4" name="Slide Number Placeholder 3">
            <a:extLst>
              <a:ext uri="{FF2B5EF4-FFF2-40B4-BE49-F238E27FC236}">
                <a16:creationId xmlns:a16="http://schemas.microsoft.com/office/drawing/2014/main" id="{62B41510-FC76-E64B-B798-DA20B0EFAFDE}"/>
              </a:ext>
            </a:extLst>
          </p:cNvPr>
          <p:cNvSpPr>
            <a:spLocks noGrp="1"/>
          </p:cNvSpPr>
          <p:nvPr>
            <p:ph type="sldNum" sz="quarter" idx="12"/>
          </p:nvPr>
        </p:nvSpPr>
        <p:spPr/>
        <p:txBody>
          <a:bodyPr/>
          <a:lstStyle/>
          <a:p>
            <a:r>
              <a:rPr lang="en-HK"/>
              <a:t>Slide </a:t>
            </a:r>
            <a:fld id="{2C3AFA1F-E0BB-4672-A8C1-68ED594F50EC}" type="slidenum">
              <a:rPr lang="en-HK" smtClean="0"/>
              <a:pPr/>
              <a:t>13</a:t>
            </a:fld>
            <a:endParaRPr lang="en-HK" dirty="0"/>
          </a:p>
        </p:txBody>
      </p:sp>
      <p:pic>
        <p:nvPicPr>
          <p:cNvPr id="6" name="Picture 5">
            <a:extLst>
              <a:ext uri="{FF2B5EF4-FFF2-40B4-BE49-F238E27FC236}">
                <a16:creationId xmlns:a16="http://schemas.microsoft.com/office/drawing/2014/main" id="{5487D13A-3886-CD69-7CFD-1FEBEB38CE5B}"/>
              </a:ext>
            </a:extLst>
          </p:cNvPr>
          <p:cNvPicPr>
            <a:picLocks noChangeAspect="1"/>
          </p:cNvPicPr>
          <p:nvPr/>
        </p:nvPicPr>
        <p:blipFill>
          <a:blip r:embed="rId3"/>
          <a:stretch>
            <a:fillRect/>
          </a:stretch>
        </p:blipFill>
        <p:spPr>
          <a:xfrm>
            <a:off x="5650396" y="1550660"/>
            <a:ext cx="6058211" cy="4661140"/>
          </a:xfrm>
          <a:prstGeom prst="rect">
            <a:avLst/>
          </a:prstGeom>
        </p:spPr>
      </p:pic>
    </p:spTree>
    <p:extLst>
      <p:ext uri="{BB962C8B-B14F-4D97-AF65-F5344CB8AC3E}">
        <p14:creationId xmlns:p14="http://schemas.microsoft.com/office/powerpoint/2010/main" val="307160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CA69-B851-D7C5-48BD-063C97AEABD2}"/>
              </a:ext>
            </a:extLst>
          </p:cNvPr>
          <p:cNvSpPr>
            <a:spLocks noGrp="1"/>
          </p:cNvSpPr>
          <p:nvPr>
            <p:ph type="title"/>
          </p:nvPr>
        </p:nvSpPr>
        <p:spPr/>
        <p:txBody>
          <a:bodyPr>
            <a:normAutofit/>
          </a:bodyPr>
          <a:lstStyle/>
          <a:p>
            <a:r>
              <a:rPr lang="en-US" sz="4000" dirty="0"/>
              <a:t>Period of oscillatory solution</a:t>
            </a:r>
            <a:endParaRPr lang="en-HK" sz="4000" dirty="0"/>
          </a:p>
        </p:txBody>
      </p:sp>
      <p:sp>
        <p:nvSpPr>
          <p:cNvPr id="3" name="Content Placeholder 2">
            <a:extLst>
              <a:ext uri="{FF2B5EF4-FFF2-40B4-BE49-F238E27FC236}">
                <a16:creationId xmlns:a16="http://schemas.microsoft.com/office/drawing/2014/main" id="{E6C44A7E-03B1-0F4B-86F3-26C691D4573C}"/>
              </a:ext>
            </a:extLst>
          </p:cNvPr>
          <p:cNvSpPr>
            <a:spLocks noGrp="1"/>
          </p:cNvSpPr>
          <p:nvPr>
            <p:ph sz="half" idx="1"/>
          </p:nvPr>
        </p:nvSpPr>
        <p:spPr>
          <a:xfrm>
            <a:off x="858506" y="1968790"/>
            <a:ext cx="5181600" cy="4351338"/>
          </a:xfrm>
        </p:spPr>
        <p:txBody>
          <a:bodyPr>
            <a:normAutofit/>
          </a:bodyPr>
          <a:lstStyle/>
          <a:p>
            <a:r>
              <a:rPr lang="en-US" sz="2000" dirty="0"/>
              <a:t>Period of oscillatory solution decreases with wind stress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12" name="Content Placeholder 11">
            <a:extLst>
              <a:ext uri="{FF2B5EF4-FFF2-40B4-BE49-F238E27FC236}">
                <a16:creationId xmlns:a16="http://schemas.microsoft.com/office/drawing/2014/main" id="{138CB460-5B35-5C1F-565F-3508EEDB63CA}"/>
              </a:ext>
            </a:extLst>
          </p:cNvPr>
          <p:cNvSpPr>
            <a:spLocks noGrp="1"/>
          </p:cNvSpPr>
          <p:nvPr>
            <p:ph sz="half" idx="2"/>
          </p:nvPr>
        </p:nvSpPr>
        <p:spPr>
          <a:xfrm>
            <a:off x="6192506" y="1968790"/>
            <a:ext cx="5181600" cy="4351338"/>
          </a:xfrm>
        </p:spPr>
        <p:txBody>
          <a:bodyPr>
            <a:normAutofit/>
          </a:bodyPr>
          <a:lstStyle/>
          <a:p>
            <a:r>
              <a:rPr lang="en-US" sz="2000" dirty="0"/>
              <a:t>Period of oscillatory solution is independent of bottom drag</a:t>
            </a:r>
            <a:endParaRPr lang="en-HK" sz="2000" dirty="0"/>
          </a:p>
        </p:txBody>
      </p:sp>
      <p:sp>
        <p:nvSpPr>
          <p:cNvPr id="4" name="Slide Number Placeholder 3">
            <a:extLst>
              <a:ext uri="{FF2B5EF4-FFF2-40B4-BE49-F238E27FC236}">
                <a16:creationId xmlns:a16="http://schemas.microsoft.com/office/drawing/2014/main" id="{AC79C816-745D-A1FE-5BCE-403DC9211EED}"/>
              </a:ext>
            </a:extLst>
          </p:cNvPr>
          <p:cNvSpPr>
            <a:spLocks noGrp="1"/>
          </p:cNvSpPr>
          <p:nvPr>
            <p:ph type="sldNum" sz="quarter" idx="12"/>
          </p:nvPr>
        </p:nvSpPr>
        <p:spPr/>
        <p:txBody>
          <a:bodyPr/>
          <a:lstStyle/>
          <a:p>
            <a:r>
              <a:rPr lang="en-HK"/>
              <a:t>Slide </a:t>
            </a:r>
            <a:fld id="{2C3AFA1F-E0BB-4672-A8C1-68ED594F50EC}" type="slidenum">
              <a:rPr lang="en-HK" smtClean="0"/>
              <a:pPr/>
              <a:t>14</a:t>
            </a:fld>
            <a:endParaRPr lang="en-HK" dirty="0"/>
          </a:p>
        </p:txBody>
      </p:sp>
      <p:sp>
        <p:nvSpPr>
          <p:cNvPr id="10" name="TextBox 9">
            <a:extLst>
              <a:ext uri="{FF2B5EF4-FFF2-40B4-BE49-F238E27FC236}">
                <a16:creationId xmlns:a16="http://schemas.microsoft.com/office/drawing/2014/main" id="{D86B1332-3D83-0756-A84A-82B0D89CB127}"/>
              </a:ext>
            </a:extLst>
          </p:cNvPr>
          <p:cNvSpPr txBox="1"/>
          <p:nvPr/>
        </p:nvSpPr>
        <p:spPr>
          <a:xfrm>
            <a:off x="9366551" y="537872"/>
            <a:ext cx="2573522" cy="923330"/>
          </a:xfrm>
          <a:prstGeom prst="rect">
            <a:avLst/>
          </a:prstGeom>
          <a:noFill/>
        </p:spPr>
        <p:txBody>
          <a:bodyPr wrap="square" rtlCol="0">
            <a:spAutoFit/>
          </a:bodyPr>
          <a:lstStyle/>
          <a:p>
            <a:r>
              <a:rPr lang="en-US" dirty="0">
                <a:solidFill>
                  <a:srgbClr val="6AB7B9"/>
                </a:solidFill>
                <a:sym typeface="Wingdings" panose="05000000000000000000" pitchFamily="2" charset="2"/>
              </a:rPr>
              <a:t> Frequency increases with wind and is independent of drag</a:t>
            </a:r>
            <a:endParaRPr lang="en-HK" dirty="0">
              <a:solidFill>
                <a:srgbClr val="6AB7B9"/>
              </a:solidFill>
            </a:endParaRPr>
          </a:p>
        </p:txBody>
      </p:sp>
      <p:pic>
        <p:nvPicPr>
          <p:cNvPr id="15" name="Picture 14">
            <a:extLst>
              <a:ext uri="{FF2B5EF4-FFF2-40B4-BE49-F238E27FC236}">
                <a16:creationId xmlns:a16="http://schemas.microsoft.com/office/drawing/2014/main" id="{5785E5EF-2CD4-0E81-ACB9-A2CD6CBE706A}"/>
              </a:ext>
            </a:extLst>
          </p:cNvPr>
          <p:cNvPicPr>
            <a:picLocks noChangeAspect="1"/>
          </p:cNvPicPr>
          <p:nvPr/>
        </p:nvPicPr>
        <p:blipFill>
          <a:blip r:embed="rId3"/>
          <a:stretch>
            <a:fillRect/>
          </a:stretch>
        </p:blipFill>
        <p:spPr>
          <a:xfrm>
            <a:off x="7970808" y="446347"/>
            <a:ext cx="1395743" cy="553190"/>
          </a:xfrm>
          <a:prstGeom prst="rect">
            <a:avLst/>
          </a:prstGeom>
        </p:spPr>
      </p:pic>
      <p:sp>
        <p:nvSpPr>
          <p:cNvPr id="5" name="TextBox 4">
            <a:extLst>
              <a:ext uri="{FF2B5EF4-FFF2-40B4-BE49-F238E27FC236}">
                <a16:creationId xmlns:a16="http://schemas.microsoft.com/office/drawing/2014/main" id="{E3570CC0-3623-9FD2-37F1-84BC10360DD1}"/>
              </a:ext>
            </a:extLst>
          </p:cNvPr>
          <p:cNvSpPr txBox="1"/>
          <p:nvPr/>
        </p:nvSpPr>
        <p:spPr>
          <a:xfrm>
            <a:off x="858506" y="1522719"/>
            <a:ext cx="6064624" cy="369332"/>
          </a:xfrm>
          <a:prstGeom prst="rect">
            <a:avLst/>
          </a:prstGeom>
          <a:noFill/>
        </p:spPr>
        <p:txBody>
          <a:bodyPr wrap="square" rtlCol="0">
            <a:spAutoFit/>
          </a:bodyPr>
          <a:lstStyle/>
          <a:p>
            <a:r>
              <a:rPr lang="en-HK" dirty="0"/>
              <a:t>- Conduct experiments varying wind and bottom drag</a:t>
            </a:r>
          </a:p>
        </p:txBody>
      </p:sp>
      <p:sp>
        <p:nvSpPr>
          <p:cNvPr id="11" name="TextBox 10">
            <a:extLst>
              <a:ext uri="{FF2B5EF4-FFF2-40B4-BE49-F238E27FC236}">
                <a16:creationId xmlns:a16="http://schemas.microsoft.com/office/drawing/2014/main" id="{6B4D3E6C-362C-2E0B-8C7E-F034FADED945}"/>
              </a:ext>
            </a:extLst>
          </p:cNvPr>
          <p:cNvSpPr txBox="1"/>
          <p:nvPr/>
        </p:nvSpPr>
        <p:spPr>
          <a:xfrm>
            <a:off x="745954" y="5941633"/>
            <a:ext cx="9392456" cy="646331"/>
          </a:xfrm>
          <a:prstGeom prst="rect">
            <a:avLst/>
          </a:prstGeom>
          <a:noFill/>
        </p:spPr>
        <p:txBody>
          <a:bodyPr wrap="square" rtlCol="0">
            <a:spAutoFit/>
          </a:bodyPr>
          <a:lstStyle/>
          <a:p>
            <a:pPr marL="285750" indent="-285750">
              <a:buFont typeface="Wingdings" panose="05000000000000000000" pitchFamily="2" charset="2"/>
              <a:buChar char="à"/>
            </a:pPr>
            <a:r>
              <a:rPr lang="en-US" dirty="0">
                <a:solidFill>
                  <a:srgbClr val="6AB7B9"/>
                </a:solidFill>
                <a:sym typeface="Wingdings" panose="05000000000000000000" pitchFamily="2" charset="2"/>
              </a:rPr>
              <a:t>Oscillatory solution from theory matches trends in experiments</a:t>
            </a:r>
          </a:p>
          <a:p>
            <a:pPr marL="285750" indent="-285750">
              <a:buFont typeface="Wingdings" panose="05000000000000000000" pitchFamily="2" charset="2"/>
              <a:buChar char="à"/>
            </a:pPr>
            <a:r>
              <a:rPr lang="en-US" b="1" dirty="0">
                <a:solidFill>
                  <a:srgbClr val="6AB7B9"/>
                </a:solidFill>
                <a:sym typeface="Wingdings" panose="05000000000000000000" pitchFamily="2" charset="2"/>
              </a:rPr>
              <a:t>ASC in MOM6 experiments is intrinsically oscillatory – implications on CDW intrusions!</a:t>
            </a:r>
            <a:endParaRPr lang="en-HK" b="1" dirty="0">
              <a:solidFill>
                <a:srgbClr val="6AB7B9"/>
              </a:solidFill>
            </a:endParaRPr>
          </a:p>
        </p:txBody>
      </p:sp>
      <p:pic>
        <p:nvPicPr>
          <p:cNvPr id="16" name="Picture 15" descr="Chart, line chart&#10;&#10;Description automatically generated">
            <a:extLst>
              <a:ext uri="{FF2B5EF4-FFF2-40B4-BE49-F238E27FC236}">
                <a16:creationId xmlns:a16="http://schemas.microsoft.com/office/drawing/2014/main" id="{44693450-C811-A7A1-2FCD-A857D9689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896" y="2746603"/>
            <a:ext cx="5894079" cy="2984903"/>
          </a:xfrm>
          <a:prstGeom prst="rect">
            <a:avLst/>
          </a:prstGeom>
        </p:spPr>
      </p:pic>
      <p:pic>
        <p:nvPicPr>
          <p:cNvPr id="18" name="Picture 17" descr="Chart, line chart&#10;&#10;Description automatically generated">
            <a:extLst>
              <a:ext uri="{FF2B5EF4-FFF2-40B4-BE49-F238E27FC236}">
                <a16:creationId xmlns:a16="http://schemas.microsoft.com/office/drawing/2014/main" id="{8B2AABD5-5678-16F9-FFF6-EAFAFC3225A5}"/>
              </a:ext>
            </a:extLst>
          </p:cNvPr>
          <p:cNvPicPr>
            <a:picLocks noChangeAspect="1"/>
          </p:cNvPicPr>
          <p:nvPr/>
        </p:nvPicPr>
        <p:blipFill rotWithShape="1">
          <a:blip r:embed="rId5">
            <a:extLst>
              <a:ext uri="{28A0092B-C50C-407E-A947-70E740481C1C}">
                <a14:useLocalDpi xmlns:a14="http://schemas.microsoft.com/office/drawing/2010/main" val="0"/>
              </a:ext>
            </a:extLst>
          </a:blip>
          <a:srcRect t="3417"/>
          <a:stretch/>
        </p:blipFill>
        <p:spPr>
          <a:xfrm>
            <a:off x="315094" y="2848283"/>
            <a:ext cx="5760602" cy="2891988"/>
          </a:xfrm>
          <a:prstGeom prst="rect">
            <a:avLst/>
          </a:prstGeom>
        </p:spPr>
      </p:pic>
    </p:spTree>
    <p:extLst>
      <p:ext uri="{BB962C8B-B14F-4D97-AF65-F5344CB8AC3E}">
        <p14:creationId xmlns:p14="http://schemas.microsoft.com/office/powerpoint/2010/main" val="70249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F6CB1E-EE4E-BDEE-8A28-4F4FE61F0A87}"/>
              </a:ext>
            </a:extLst>
          </p:cNvPr>
          <p:cNvPicPr>
            <a:picLocks noChangeAspect="1"/>
          </p:cNvPicPr>
          <p:nvPr/>
        </p:nvPicPr>
        <p:blipFill rotWithShape="1">
          <a:blip r:embed="rId3"/>
          <a:srcRect t="6070"/>
          <a:stretch/>
        </p:blipFill>
        <p:spPr>
          <a:xfrm>
            <a:off x="6359139" y="3686425"/>
            <a:ext cx="5238208" cy="2036619"/>
          </a:xfrm>
          <a:prstGeom prst="rect">
            <a:avLst/>
          </a:prstGeom>
        </p:spPr>
      </p:pic>
      <p:sp>
        <p:nvSpPr>
          <p:cNvPr id="2" name="Title 1">
            <a:extLst>
              <a:ext uri="{FF2B5EF4-FFF2-40B4-BE49-F238E27FC236}">
                <a16:creationId xmlns:a16="http://schemas.microsoft.com/office/drawing/2014/main" id="{80892710-A907-6989-1C95-A62C9F7A772C}"/>
              </a:ext>
            </a:extLst>
          </p:cNvPr>
          <p:cNvSpPr>
            <a:spLocks noGrp="1"/>
          </p:cNvSpPr>
          <p:nvPr>
            <p:ph type="title"/>
          </p:nvPr>
        </p:nvSpPr>
        <p:spPr/>
        <p:txBody>
          <a:bodyPr/>
          <a:lstStyle/>
          <a:p>
            <a:r>
              <a:rPr lang="en-HK" dirty="0"/>
              <a:t>Low-Order Model of ASC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6DE09A-4EFB-0926-E859-BB0264E5038B}"/>
                  </a:ext>
                </a:extLst>
              </p:cNvPr>
              <p:cNvSpPr>
                <a:spLocks noGrp="1"/>
              </p:cNvSpPr>
              <p:nvPr>
                <p:ph idx="1"/>
              </p:nvPr>
            </p:nvSpPr>
            <p:spPr>
              <a:xfrm>
                <a:off x="76200" y="3003822"/>
                <a:ext cx="5393923" cy="251432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HK" sz="1800" i="1" smtClean="0">
                              <a:latin typeface="Cambria Math" panose="02040503050406030204" pitchFamily="18" charset="0"/>
                            </a:rPr>
                          </m:ctrlPr>
                        </m:fPr>
                        <m:num>
                          <m:r>
                            <a:rPr lang="en-HK" sz="1800" b="0" i="1" smtClean="0">
                              <a:latin typeface="Cambria Math" panose="02040503050406030204" pitchFamily="18" charset="0"/>
                            </a:rPr>
                            <m:t>𝑑𝐸</m:t>
                          </m:r>
                        </m:num>
                        <m:den>
                          <m:r>
                            <a:rPr lang="en-HK" sz="1800" b="0" i="1" smtClean="0">
                              <a:latin typeface="Cambria Math" panose="02040503050406030204" pitchFamily="18" charset="0"/>
                            </a:rPr>
                            <m:t>𝑑𝑡</m:t>
                          </m:r>
                        </m:den>
                      </m:f>
                      <m:r>
                        <a:rPr lang="en-HK" sz="1800" b="0" i="1" smtClean="0">
                          <a:latin typeface="Cambria Math" panose="02040503050406030204" pitchFamily="18" charset="0"/>
                        </a:rPr>
                        <m:t>=</m:t>
                      </m:r>
                      <m:r>
                        <a:rPr lang="en-HK" sz="1800" b="0" i="1" smtClean="0">
                          <a:latin typeface="Cambria Math" panose="02040503050406030204" pitchFamily="18" charset="0"/>
                        </a:rPr>
                        <m:t>𝑒𝑑𝑑𝑦</m:t>
                      </m:r>
                      <m:r>
                        <a:rPr lang="en-HK" sz="1800" b="0" i="1" smtClean="0">
                          <a:latin typeface="Cambria Math" panose="02040503050406030204" pitchFamily="18" charset="0"/>
                        </a:rPr>
                        <m:t> </m:t>
                      </m:r>
                      <m:r>
                        <a:rPr lang="en-HK" sz="1800" b="0" i="1" smtClean="0">
                          <a:latin typeface="Cambria Math" panose="02040503050406030204" pitchFamily="18" charset="0"/>
                        </a:rPr>
                        <m:t>𝑒𝑛𝑒𝑟𝑔𝑦</m:t>
                      </m:r>
                      <m:r>
                        <a:rPr lang="en-HK" sz="1800" b="0" i="1" smtClean="0">
                          <a:latin typeface="Cambria Math" panose="02040503050406030204" pitchFamily="18" charset="0"/>
                        </a:rPr>
                        <m:t> </m:t>
                      </m:r>
                      <m:r>
                        <a:rPr lang="en-HK" sz="1800" b="0" i="1" smtClean="0">
                          <a:latin typeface="Cambria Math" panose="02040503050406030204" pitchFamily="18" charset="0"/>
                        </a:rPr>
                        <m:t>𝑐𝑜𝑛𝑣𝑒𝑟𝑠𝑖𝑜𝑛</m:t>
                      </m:r>
                      <m:r>
                        <a:rPr lang="en-HK" sz="1800" b="0" i="1" smtClean="0">
                          <a:latin typeface="Cambria Math" panose="02040503050406030204" pitchFamily="18" charset="0"/>
                        </a:rPr>
                        <m:t> −</m:t>
                      </m:r>
                      <m:r>
                        <a:rPr lang="en-HK" sz="1800" b="0" i="1" smtClean="0">
                          <a:latin typeface="Cambria Math" panose="02040503050406030204" pitchFamily="18" charset="0"/>
                        </a:rPr>
                        <m:t>𝑙𝑖𝑛𝑒𝑎𝑟</m:t>
                      </m:r>
                      <m:r>
                        <a:rPr lang="en-HK" sz="1800" b="0" i="1" smtClean="0">
                          <a:latin typeface="Cambria Math" panose="02040503050406030204" pitchFamily="18" charset="0"/>
                        </a:rPr>
                        <m:t> </m:t>
                      </m:r>
                      <m:r>
                        <a:rPr lang="en-HK" sz="1800" b="0" i="1" smtClean="0">
                          <a:latin typeface="Cambria Math" panose="02040503050406030204" pitchFamily="18" charset="0"/>
                        </a:rPr>
                        <m:t>𝑑𝑎𝑚𝑝𝑖𝑛𝑔</m:t>
                      </m:r>
                    </m:oMath>
                  </m:oMathPara>
                </a14:m>
                <a:endParaRPr lang="en-HK" sz="1800" dirty="0"/>
              </a:p>
              <a:p>
                <a:pPr marL="0" indent="0">
                  <a:buNone/>
                </a:pPr>
                <a:endParaRPr lang="en-HK" sz="1800" dirty="0"/>
              </a:p>
              <a:p>
                <a:pPr marL="0" indent="0">
                  <a:buNone/>
                </a:pPr>
                <a14:m>
                  <m:oMathPara xmlns:m="http://schemas.openxmlformats.org/officeDocument/2006/math">
                    <m:oMathParaPr>
                      <m:jc m:val="centerGroup"/>
                    </m:oMathParaPr>
                    <m:oMath xmlns:m="http://schemas.openxmlformats.org/officeDocument/2006/math">
                      <m:f>
                        <m:fPr>
                          <m:ctrlPr>
                            <a:rPr lang="en-HK" sz="1800" i="1" smtClean="0">
                              <a:latin typeface="Cambria Math" panose="02040503050406030204" pitchFamily="18" charset="0"/>
                            </a:rPr>
                          </m:ctrlPr>
                        </m:fPr>
                        <m:num>
                          <m:r>
                            <a:rPr lang="en-HK" sz="1800" b="0" i="1" smtClean="0">
                              <a:latin typeface="Cambria Math" panose="02040503050406030204" pitchFamily="18" charset="0"/>
                            </a:rPr>
                            <m:t>𝑑𝐴𝑃𝐸</m:t>
                          </m:r>
                        </m:num>
                        <m:den>
                          <m:r>
                            <a:rPr lang="en-HK" sz="1800" b="0" i="1" smtClean="0">
                              <a:latin typeface="Cambria Math" panose="02040503050406030204" pitchFamily="18" charset="0"/>
                            </a:rPr>
                            <m:t>𝑑𝑡</m:t>
                          </m:r>
                        </m:den>
                      </m:f>
                      <m:r>
                        <a:rPr lang="en-HK" sz="1800" b="0" i="1" smtClean="0">
                          <a:latin typeface="Cambria Math" panose="02040503050406030204" pitchFamily="18" charset="0"/>
                        </a:rPr>
                        <m:t>=</m:t>
                      </m:r>
                      <m:r>
                        <a:rPr lang="en-HK" sz="1800" b="0" i="1" smtClean="0">
                          <a:latin typeface="Cambria Math" panose="02040503050406030204" pitchFamily="18" charset="0"/>
                        </a:rPr>
                        <m:t>𝑤𝑖𝑛𝑑</m:t>
                      </m:r>
                      <m:r>
                        <a:rPr lang="en-HK" sz="1800" b="0" i="1" smtClean="0">
                          <a:latin typeface="Cambria Math" panose="02040503050406030204" pitchFamily="18" charset="0"/>
                        </a:rPr>
                        <m:t> </m:t>
                      </m:r>
                      <m:r>
                        <a:rPr lang="en-HK" sz="1800" b="0" i="1" smtClean="0">
                          <a:latin typeface="Cambria Math" panose="02040503050406030204" pitchFamily="18" charset="0"/>
                        </a:rPr>
                        <m:t>𝑖𝑛𝑝𝑢𝑡</m:t>
                      </m:r>
                      <m:r>
                        <a:rPr lang="en-HK" sz="1800" b="0" i="1" smtClean="0">
                          <a:latin typeface="Cambria Math" panose="02040503050406030204" pitchFamily="18" charset="0"/>
                        </a:rPr>
                        <m:t>−</m:t>
                      </m:r>
                      <m:r>
                        <a:rPr lang="en-HK" sz="1800" b="0" i="1" smtClean="0">
                          <a:latin typeface="Cambria Math" panose="02040503050406030204" pitchFamily="18" charset="0"/>
                        </a:rPr>
                        <m:t>𝑒𝑑𝑑𝑦</m:t>
                      </m:r>
                      <m:r>
                        <a:rPr lang="en-HK" sz="1800" b="0" i="1" smtClean="0">
                          <a:latin typeface="Cambria Math" panose="02040503050406030204" pitchFamily="18" charset="0"/>
                        </a:rPr>
                        <m:t> </m:t>
                      </m:r>
                      <m:r>
                        <a:rPr lang="en-HK" sz="1800" b="0" i="1" smtClean="0">
                          <a:latin typeface="Cambria Math" panose="02040503050406030204" pitchFamily="18" charset="0"/>
                        </a:rPr>
                        <m:t>𝑒𝑛𝑒𝑟𝑔𝑦</m:t>
                      </m:r>
                      <m:r>
                        <a:rPr lang="en-HK" sz="1800" b="0" i="1" smtClean="0">
                          <a:latin typeface="Cambria Math" panose="02040503050406030204" pitchFamily="18" charset="0"/>
                        </a:rPr>
                        <m:t> </m:t>
                      </m:r>
                      <m:r>
                        <a:rPr lang="en-HK" sz="1800" b="0" i="1" smtClean="0">
                          <a:latin typeface="Cambria Math" panose="02040503050406030204" pitchFamily="18" charset="0"/>
                        </a:rPr>
                        <m:t>𝑐𝑜𝑛𝑣𝑒𝑟𝑠𝑖𝑜𝑛</m:t>
                      </m:r>
                    </m:oMath>
                  </m:oMathPara>
                </a14:m>
                <a:endParaRPr lang="en-HK" sz="1800" dirty="0"/>
              </a:p>
            </p:txBody>
          </p:sp>
        </mc:Choice>
        <mc:Fallback xmlns="">
          <p:sp>
            <p:nvSpPr>
              <p:cNvPr id="3" name="Content Placeholder 2">
                <a:extLst>
                  <a:ext uri="{FF2B5EF4-FFF2-40B4-BE49-F238E27FC236}">
                    <a16:creationId xmlns:a16="http://schemas.microsoft.com/office/drawing/2014/main" id="{296DE09A-4EFB-0926-E859-BB0264E5038B}"/>
                  </a:ext>
                </a:extLst>
              </p:cNvPr>
              <p:cNvSpPr>
                <a:spLocks noGrp="1" noRot="1" noChangeAspect="1" noMove="1" noResize="1" noEditPoints="1" noAdjustHandles="1" noChangeArrowheads="1" noChangeShapeType="1" noTextEdit="1"/>
              </p:cNvSpPr>
              <p:nvPr>
                <p:ph idx="1"/>
              </p:nvPr>
            </p:nvSpPr>
            <p:spPr>
              <a:xfrm>
                <a:off x="76200" y="3003822"/>
                <a:ext cx="5393923" cy="2514328"/>
              </a:xfrm>
              <a:blipFill>
                <a:blip r:embed="rId4"/>
                <a:stretch>
                  <a:fillRect/>
                </a:stretch>
              </a:blipFill>
            </p:spPr>
            <p:txBody>
              <a:bodyPr/>
              <a:lstStyle/>
              <a:p>
                <a:r>
                  <a:rPr lang="en-HK">
                    <a:noFill/>
                  </a:rPr>
                  <a:t> </a:t>
                </a:r>
              </a:p>
            </p:txBody>
          </p:sp>
        </mc:Fallback>
      </mc:AlternateContent>
      <p:sp>
        <p:nvSpPr>
          <p:cNvPr id="4" name="Slide Number Placeholder 3">
            <a:extLst>
              <a:ext uri="{FF2B5EF4-FFF2-40B4-BE49-F238E27FC236}">
                <a16:creationId xmlns:a16="http://schemas.microsoft.com/office/drawing/2014/main" id="{89B28FF7-5944-146A-4ACD-18CB001265A9}"/>
              </a:ext>
            </a:extLst>
          </p:cNvPr>
          <p:cNvSpPr>
            <a:spLocks noGrp="1"/>
          </p:cNvSpPr>
          <p:nvPr>
            <p:ph type="sldNum" sz="quarter" idx="12"/>
          </p:nvPr>
        </p:nvSpPr>
        <p:spPr/>
        <p:txBody>
          <a:bodyPr/>
          <a:lstStyle/>
          <a:p>
            <a:r>
              <a:rPr lang="en-HK"/>
              <a:t>Slide </a:t>
            </a:r>
            <a:fld id="{2C3AFA1F-E0BB-4672-A8C1-68ED594F50EC}" type="slidenum">
              <a:rPr lang="en-HK" smtClean="0"/>
              <a:pPr/>
              <a:t>15</a:t>
            </a:fld>
            <a:endParaRPr lang="en-HK" dirty="0"/>
          </a:p>
        </p:txBody>
      </p:sp>
      <p:sp>
        <p:nvSpPr>
          <p:cNvPr id="8" name="Arrow: Right 7">
            <a:extLst>
              <a:ext uri="{FF2B5EF4-FFF2-40B4-BE49-F238E27FC236}">
                <a16:creationId xmlns:a16="http://schemas.microsoft.com/office/drawing/2014/main" id="{2F44E5AD-6AB7-3641-B127-8B06191F7BE2}"/>
              </a:ext>
            </a:extLst>
          </p:cNvPr>
          <p:cNvSpPr/>
          <p:nvPr/>
        </p:nvSpPr>
        <p:spPr>
          <a:xfrm>
            <a:off x="5679057" y="2808528"/>
            <a:ext cx="416943" cy="1967511"/>
          </a:xfrm>
          <a:prstGeom prst="rightArrow">
            <a:avLst/>
          </a:prstGeom>
          <a:solidFill>
            <a:srgbClr val="6AB7B9"/>
          </a:solidFill>
          <a:ln>
            <a:solidFill>
              <a:srgbClr val="6AB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6" name="TextBox 5">
            <a:extLst>
              <a:ext uri="{FF2B5EF4-FFF2-40B4-BE49-F238E27FC236}">
                <a16:creationId xmlns:a16="http://schemas.microsoft.com/office/drawing/2014/main" id="{FD947FB3-5C10-9F7F-4808-80A7D1E67DCD}"/>
              </a:ext>
            </a:extLst>
          </p:cNvPr>
          <p:cNvSpPr txBox="1"/>
          <p:nvPr/>
        </p:nvSpPr>
        <p:spPr>
          <a:xfrm>
            <a:off x="6590073" y="1619462"/>
            <a:ext cx="5479038" cy="369332"/>
          </a:xfrm>
          <a:prstGeom prst="rect">
            <a:avLst/>
          </a:prstGeom>
          <a:noFill/>
        </p:spPr>
        <p:txBody>
          <a:bodyPr wrap="square" rtlCol="0">
            <a:spAutoFit/>
          </a:bodyPr>
          <a:lstStyle/>
          <a:p>
            <a:r>
              <a:rPr lang="en-US" dirty="0">
                <a:sym typeface="Wingdings" panose="05000000000000000000" pitchFamily="2" charset="2"/>
              </a:rPr>
              <a:t>  Find equilibrated state and </a:t>
            </a:r>
            <a:r>
              <a:rPr lang="en-US" dirty="0" err="1">
                <a:sym typeface="Wingdings" panose="05000000000000000000" pitchFamily="2" charset="2"/>
              </a:rPr>
              <a:t>linearise</a:t>
            </a:r>
            <a:r>
              <a:rPr lang="en-US" dirty="0">
                <a:sym typeface="Wingdings" panose="05000000000000000000" pitchFamily="2" charset="2"/>
              </a:rPr>
              <a:t> equations to get</a:t>
            </a:r>
            <a:endParaRPr lang="en-US" dirty="0"/>
          </a:p>
        </p:txBody>
      </p:sp>
      <p:pic>
        <p:nvPicPr>
          <p:cNvPr id="11" name="Picture 10">
            <a:extLst>
              <a:ext uri="{FF2B5EF4-FFF2-40B4-BE49-F238E27FC236}">
                <a16:creationId xmlns:a16="http://schemas.microsoft.com/office/drawing/2014/main" id="{E3A86975-82B8-B62B-0FB6-7555DABDCA69}"/>
              </a:ext>
            </a:extLst>
          </p:cNvPr>
          <p:cNvPicPr>
            <a:picLocks noChangeAspect="1"/>
          </p:cNvPicPr>
          <p:nvPr/>
        </p:nvPicPr>
        <p:blipFill>
          <a:blip r:embed="rId5"/>
          <a:stretch>
            <a:fillRect/>
          </a:stretch>
        </p:blipFill>
        <p:spPr>
          <a:xfrm>
            <a:off x="10541703" y="2140454"/>
            <a:ext cx="1362444" cy="539993"/>
          </a:xfrm>
          <a:prstGeom prst="rect">
            <a:avLst/>
          </a:prstGeom>
        </p:spPr>
      </p:pic>
      <p:sp>
        <p:nvSpPr>
          <p:cNvPr id="15" name="TextBox 14">
            <a:extLst>
              <a:ext uri="{FF2B5EF4-FFF2-40B4-BE49-F238E27FC236}">
                <a16:creationId xmlns:a16="http://schemas.microsoft.com/office/drawing/2014/main" id="{1E2805FE-4292-B525-09C4-8AE82B4E699A}"/>
              </a:ext>
            </a:extLst>
          </p:cNvPr>
          <p:cNvSpPr txBox="1"/>
          <p:nvPr/>
        </p:nvSpPr>
        <p:spPr>
          <a:xfrm>
            <a:off x="6771695" y="2932009"/>
            <a:ext cx="4451230" cy="646331"/>
          </a:xfrm>
          <a:prstGeom prst="rect">
            <a:avLst/>
          </a:prstGeom>
          <a:noFill/>
        </p:spPr>
        <p:txBody>
          <a:bodyPr wrap="square" rtlCol="0">
            <a:spAutoFit/>
          </a:bodyPr>
          <a:lstStyle/>
          <a:p>
            <a:r>
              <a:rPr lang="en-US" dirty="0">
                <a:sym typeface="Wingdings" panose="05000000000000000000" pitchFamily="2" charset="2"/>
              </a:rPr>
              <a:t> Solution is oscillatory, eddy energy in ASC will always vary in time!</a:t>
            </a:r>
            <a:endParaRPr lang="en-HK" dirty="0"/>
          </a:p>
        </p:txBody>
      </p:sp>
      <p:sp>
        <p:nvSpPr>
          <p:cNvPr id="5" name="TextBox 4">
            <a:extLst>
              <a:ext uri="{FF2B5EF4-FFF2-40B4-BE49-F238E27FC236}">
                <a16:creationId xmlns:a16="http://schemas.microsoft.com/office/drawing/2014/main" id="{22E38EA4-29A6-5F47-B2A9-97B07A07E7CB}"/>
              </a:ext>
            </a:extLst>
          </p:cNvPr>
          <p:cNvSpPr txBox="1"/>
          <p:nvPr/>
        </p:nvSpPr>
        <p:spPr>
          <a:xfrm>
            <a:off x="441082" y="5723044"/>
            <a:ext cx="10642222" cy="646331"/>
          </a:xfrm>
          <a:prstGeom prst="rect">
            <a:avLst/>
          </a:prstGeom>
          <a:noFill/>
        </p:spPr>
        <p:txBody>
          <a:bodyPr wrap="square" rtlCol="0">
            <a:spAutoFit/>
          </a:bodyPr>
          <a:lstStyle/>
          <a:p>
            <a:pPr marL="285750" indent="-285750">
              <a:buFont typeface="Wingdings" panose="05000000000000000000" pitchFamily="2" charset="2"/>
              <a:buChar char="à"/>
            </a:pPr>
            <a:r>
              <a:rPr lang="en-US" dirty="0">
                <a:solidFill>
                  <a:srgbClr val="6AB7B9"/>
                </a:solidFill>
                <a:sym typeface="Wingdings" panose="05000000000000000000" pitchFamily="2" charset="2"/>
              </a:rPr>
              <a:t>Oscillatory solution from low-order model matches trends in experiments </a:t>
            </a:r>
          </a:p>
          <a:p>
            <a:pPr marL="285750" indent="-285750">
              <a:buFont typeface="Wingdings" panose="05000000000000000000" pitchFamily="2" charset="2"/>
              <a:buChar char="à"/>
            </a:pPr>
            <a:r>
              <a:rPr lang="en-US" b="1" dirty="0">
                <a:solidFill>
                  <a:srgbClr val="6AB7B9"/>
                </a:solidFill>
                <a:sym typeface="Wingdings" panose="05000000000000000000" pitchFamily="2" charset="2"/>
              </a:rPr>
              <a:t>ASC in East Antarctica is intrinsically oscillatory, which causes the episodic CDW intrusions through canyons!</a:t>
            </a:r>
            <a:endParaRPr lang="en-HK" b="1" dirty="0">
              <a:solidFill>
                <a:srgbClr val="6AB7B9"/>
              </a:solidFill>
            </a:endParaRPr>
          </a:p>
        </p:txBody>
      </p:sp>
      <p:pic>
        <p:nvPicPr>
          <p:cNvPr id="7" name="Picture 6">
            <a:extLst>
              <a:ext uri="{FF2B5EF4-FFF2-40B4-BE49-F238E27FC236}">
                <a16:creationId xmlns:a16="http://schemas.microsoft.com/office/drawing/2014/main" id="{580D63B1-902B-AFE2-C01A-0248562C6DCC}"/>
              </a:ext>
            </a:extLst>
          </p:cNvPr>
          <p:cNvPicPr>
            <a:picLocks noChangeAspect="1"/>
          </p:cNvPicPr>
          <p:nvPr/>
        </p:nvPicPr>
        <p:blipFill rotWithShape="1">
          <a:blip r:embed="rId6"/>
          <a:srcRect l="38701" t="11012" r="29278" b="26854"/>
          <a:stretch/>
        </p:blipFill>
        <p:spPr>
          <a:xfrm>
            <a:off x="8310175" y="2019162"/>
            <a:ext cx="2038835" cy="701717"/>
          </a:xfrm>
          <a:prstGeom prst="rect">
            <a:avLst/>
          </a:prstGeom>
        </p:spPr>
      </p:pic>
      <p:pic>
        <p:nvPicPr>
          <p:cNvPr id="10" name="Picture 9">
            <a:extLst>
              <a:ext uri="{FF2B5EF4-FFF2-40B4-BE49-F238E27FC236}">
                <a16:creationId xmlns:a16="http://schemas.microsoft.com/office/drawing/2014/main" id="{D4360C97-4C3F-A97A-A9B8-4DFE5D0D696B}"/>
              </a:ext>
            </a:extLst>
          </p:cNvPr>
          <p:cNvPicPr>
            <a:picLocks noChangeAspect="1"/>
          </p:cNvPicPr>
          <p:nvPr/>
        </p:nvPicPr>
        <p:blipFill rotWithShape="1">
          <a:blip r:embed="rId6"/>
          <a:srcRect l="14291" t="11012" r="60657" b="26854"/>
          <a:stretch/>
        </p:blipFill>
        <p:spPr>
          <a:xfrm>
            <a:off x="6359139" y="2019162"/>
            <a:ext cx="1595009" cy="701718"/>
          </a:xfrm>
          <a:prstGeom prst="rect">
            <a:avLst/>
          </a:prstGeom>
        </p:spPr>
      </p:pic>
    </p:spTree>
    <p:extLst>
      <p:ext uri="{BB962C8B-B14F-4D97-AF65-F5344CB8AC3E}">
        <p14:creationId xmlns:p14="http://schemas.microsoft.com/office/powerpoint/2010/main" val="30103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5"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7A7CEC8-5907-A8AC-89C6-DE207AE43088}"/>
              </a:ext>
            </a:extLst>
          </p:cNvPr>
          <p:cNvPicPr>
            <a:picLocks noChangeAspect="1"/>
          </p:cNvPicPr>
          <p:nvPr/>
        </p:nvPicPr>
        <p:blipFill>
          <a:blip r:embed="rId3"/>
          <a:stretch>
            <a:fillRect/>
          </a:stretch>
        </p:blipFill>
        <p:spPr>
          <a:xfrm>
            <a:off x="6384079" y="2737682"/>
            <a:ext cx="1956098" cy="286194"/>
          </a:xfrm>
          <a:prstGeom prst="rect">
            <a:avLst/>
          </a:prstGeom>
        </p:spPr>
      </p:pic>
      <p:pic>
        <p:nvPicPr>
          <p:cNvPr id="60" name="Picture 59">
            <a:extLst>
              <a:ext uri="{FF2B5EF4-FFF2-40B4-BE49-F238E27FC236}">
                <a16:creationId xmlns:a16="http://schemas.microsoft.com/office/drawing/2014/main" id="{1DF299D3-8FB5-1A4D-58C3-400A4C07376B}"/>
              </a:ext>
            </a:extLst>
          </p:cNvPr>
          <p:cNvPicPr>
            <a:picLocks noChangeAspect="1"/>
          </p:cNvPicPr>
          <p:nvPr/>
        </p:nvPicPr>
        <p:blipFill>
          <a:blip r:embed="rId4"/>
          <a:stretch>
            <a:fillRect/>
          </a:stretch>
        </p:blipFill>
        <p:spPr>
          <a:xfrm>
            <a:off x="6055976" y="102870"/>
            <a:ext cx="2281678" cy="2666473"/>
          </a:xfrm>
          <a:prstGeom prst="rect">
            <a:avLst/>
          </a:prstGeom>
        </p:spPr>
      </p:pic>
      <p:pic>
        <p:nvPicPr>
          <p:cNvPr id="18" name="Picture 17">
            <a:extLst>
              <a:ext uri="{FF2B5EF4-FFF2-40B4-BE49-F238E27FC236}">
                <a16:creationId xmlns:a16="http://schemas.microsoft.com/office/drawing/2014/main" id="{7391A605-74C1-60A7-6DD9-A0855E0EDFD7}"/>
              </a:ext>
            </a:extLst>
          </p:cNvPr>
          <p:cNvPicPr>
            <a:picLocks noChangeAspect="1"/>
          </p:cNvPicPr>
          <p:nvPr/>
        </p:nvPicPr>
        <p:blipFill>
          <a:blip r:embed="rId5"/>
          <a:stretch>
            <a:fillRect/>
          </a:stretch>
        </p:blipFill>
        <p:spPr>
          <a:xfrm>
            <a:off x="3411152" y="3323698"/>
            <a:ext cx="2969972" cy="2009716"/>
          </a:xfrm>
          <a:prstGeom prst="rect">
            <a:avLst/>
          </a:prstGeom>
        </p:spPr>
      </p:pic>
      <p:pic>
        <p:nvPicPr>
          <p:cNvPr id="30" name="Picture 29">
            <a:extLst>
              <a:ext uri="{FF2B5EF4-FFF2-40B4-BE49-F238E27FC236}">
                <a16:creationId xmlns:a16="http://schemas.microsoft.com/office/drawing/2014/main" id="{F80CB1B5-ECDA-9BED-BEDF-56ED6FB600EF}"/>
              </a:ext>
            </a:extLst>
          </p:cNvPr>
          <p:cNvPicPr>
            <a:picLocks noChangeAspect="1"/>
          </p:cNvPicPr>
          <p:nvPr/>
        </p:nvPicPr>
        <p:blipFill rotWithShape="1">
          <a:blip r:embed="rId6"/>
          <a:srcRect l="8575"/>
          <a:stretch/>
        </p:blipFill>
        <p:spPr>
          <a:xfrm>
            <a:off x="7729579" y="4131397"/>
            <a:ext cx="3517182" cy="2145984"/>
          </a:xfrm>
          <a:prstGeom prst="rect">
            <a:avLst/>
          </a:prstGeom>
        </p:spPr>
      </p:pic>
      <p:sp>
        <p:nvSpPr>
          <p:cNvPr id="24" name="Oval 23">
            <a:extLst>
              <a:ext uri="{FF2B5EF4-FFF2-40B4-BE49-F238E27FC236}">
                <a16:creationId xmlns:a16="http://schemas.microsoft.com/office/drawing/2014/main" id="{4739AFFB-0908-E9D3-A112-95D5C8F779E5}"/>
              </a:ext>
            </a:extLst>
          </p:cNvPr>
          <p:cNvSpPr/>
          <p:nvPr/>
        </p:nvSpPr>
        <p:spPr>
          <a:xfrm>
            <a:off x="3223809" y="2455527"/>
            <a:ext cx="4581901" cy="43391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 name="Slide Number Placeholder 1">
            <a:extLst>
              <a:ext uri="{FF2B5EF4-FFF2-40B4-BE49-F238E27FC236}">
                <a16:creationId xmlns:a16="http://schemas.microsoft.com/office/drawing/2014/main" id="{7502C71C-3C29-45F6-FE15-229A15790311}"/>
              </a:ext>
            </a:extLst>
          </p:cNvPr>
          <p:cNvSpPr>
            <a:spLocks noGrp="1"/>
          </p:cNvSpPr>
          <p:nvPr>
            <p:ph type="sldNum" sz="quarter" idx="12"/>
          </p:nvPr>
        </p:nvSpPr>
        <p:spPr/>
        <p:txBody>
          <a:bodyPr/>
          <a:lstStyle/>
          <a:p>
            <a:r>
              <a:rPr lang="en-HK"/>
              <a:t>Slide </a:t>
            </a:r>
            <a:fld id="{2C3AFA1F-E0BB-4672-A8C1-68ED594F50EC}" type="slidenum">
              <a:rPr lang="en-HK" smtClean="0"/>
              <a:pPr/>
              <a:t>2</a:t>
            </a:fld>
            <a:endParaRPr lang="en-HK" dirty="0"/>
          </a:p>
        </p:txBody>
      </p:sp>
      <p:sp>
        <p:nvSpPr>
          <p:cNvPr id="12" name="TextBox 11">
            <a:extLst>
              <a:ext uri="{FF2B5EF4-FFF2-40B4-BE49-F238E27FC236}">
                <a16:creationId xmlns:a16="http://schemas.microsoft.com/office/drawing/2014/main" id="{5C359EBC-292B-DC8B-4660-D43F40DFAA6E}"/>
              </a:ext>
            </a:extLst>
          </p:cNvPr>
          <p:cNvSpPr txBox="1"/>
          <p:nvPr/>
        </p:nvSpPr>
        <p:spPr>
          <a:xfrm>
            <a:off x="8214170" y="1398163"/>
            <a:ext cx="1619407" cy="830997"/>
          </a:xfrm>
          <a:prstGeom prst="rect">
            <a:avLst/>
          </a:prstGeom>
          <a:noFill/>
        </p:spPr>
        <p:txBody>
          <a:bodyPr wrap="square" rtlCol="0">
            <a:spAutoFit/>
          </a:bodyPr>
          <a:lstStyle/>
          <a:p>
            <a:r>
              <a:rPr lang="en-US" sz="2400" dirty="0">
                <a:solidFill>
                  <a:srgbClr val="6AB7B9"/>
                </a:solidFill>
              </a:rPr>
              <a:t>East Antarctica </a:t>
            </a:r>
            <a:endParaRPr lang="en-HK" sz="2400" dirty="0">
              <a:solidFill>
                <a:srgbClr val="6AB7B9"/>
              </a:solidFill>
            </a:endParaRPr>
          </a:p>
        </p:txBody>
      </p:sp>
      <p:sp>
        <p:nvSpPr>
          <p:cNvPr id="14" name="TextBox 13">
            <a:extLst>
              <a:ext uri="{FF2B5EF4-FFF2-40B4-BE49-F238E27FC236}">
                <a16:creationId xmlns:a16="http://schemas.microsoft.com/office/drawing/2014/main" id="{01F3F4C0-4211-EFEA-E3D5-1A671DCB9611}"/>
              </a:ext>
            </a:extLst>
          </p:cNvPr>
          <p:cNvSpPr txBox="1"/>
          <p:nvPr/>
        </p:nvSpPr>
        <p:spPr>
          <a:xfrm>
            <a:off x="7815869" y="6131946"/>
            <a:ext cx="2176241" cy="461665"/>
          </a:xfrm>
          <a:prstGeom prst="rect">
            <a:avLst/>
          </a:prstGeom>
          <a:noFill/>
        </p:spPr>
        <p:txBody>
          <a:bodyPr wrap="square" rtlCol="0">
            <a:spAutoFit/>
          </a:bodyPr>
          <a:lstStyle/>
          <a:p>
            <a:pPr algn="r"/>
            <a:r>
              <a:rPr lang="en-US" sz="2400" dirty="0">
                <a:solidFill>
                  <a:srgbClr val="6AB7B9"/>
                </a:solidFill>
              </a:rPr>
              <a:t>Eddy resolving</a:t>
            </a:r>
            <a:endParaRPr lang="en-HK" sz="2400" dirty="0">
              <a:solidFill>
                <a:srgbClr val="6AB7B9"/>
              </a:solidFill>
            </a:endParaRPr>
          </a:p>
        </p:txBody>
      </p:sp>
      <p:sp>
        <p:nvSpPr>
          <p:cNvPr id="16" name="TextBox 15">
            <a:extLst>
              <a:ext uri="{FF2B5EF4-FFF2-40B4-BE49-F238E27FC236}">
                <a16:creationId xmlns:a16="http://schemas.microsoft.com/office/drawing/2014/main" id="{E4133A2F-08D2-DF87-B410-D25579D288B2}"/>
              </a:ext>
            </a:extLst>
          </p:cNvPr>
          <p:cNvSpPr txBox="1"/>
          <p:nvPr/>
        </p:nvSpPr>
        <p:spPr>
          <a:xfrm>
            <a:off x="2751945" y="6015736"/>
            <a:ext cx="2906520" cy="461665"/>
          </a:xfrm>
          <a:prstGeom prst="rect">
            <a:avLst/>
          </a:prstGeom>
          <a:noFill/>
        </p:spPr>
        <p:txBody>
          <a:bodyPr wrap="square" rtlCol="0">
            <a:spAutoFit/>
          </a:bodyPr>
          <a:lstStyle/>
          <a:p>
            <a:pPr algn="r"/>
            <a:r>
              <a:rPr lang="en-US" sz="2400" dirty="0">
                <a:solidFill>
                  <a:srgbClr val="6AB7B9"/>
                </a:solidFill>
              </a:rPr>
              <a:t>Canyons</a:t>
            </a:r>
            <a:endParaRPr lang="en-HK" sz="2400" dirty="0">
              <a:solidFill>
                <a:srgbClr val="6AB7B9"/>
              </a:solidFill>
            </a:endParaRPr>
          </a:p>
        </p:txBody>
      </p:sp>
      <p:sp>
        <p:nvSpPr>
          <p:cNvPr id="20" name="TextBox 19">
            <a:extLst>
              <a:ext uri="{FF2B5EF4-FFF2-40B4-BE49-F238E27FC236}">
                <a16:creationId xmlns:a16="http://schemas.microsoft.com/office/drawing/2014/main" id="{67647425-5871-1281-8A11-2F44BBA7681F}"/>
              </a:ext>
            </a:extLst>
          </p:cNvPr>
          <p:cNvSpPr txBox="1"/>
          <p:nvPr/>
        </p:nvSpPr>
        <p:spPr>
          <a:xfrm>
            <a:off x="3629772" y="5291084"/>
            <a:ext cx="3063294" cy="738664"/>
          </a:xfrm>
          <a:prstGeom prst="rect">
            <a:avLst/>
          </a:prstGeom>
          <a:noFill/>
        </p:spPr>
        <p:txBody>
          <a:bodyPr wrap="square" rtlCol="0">
            <a:spAutoFit/>
          </a:bodyPr>
          <a:lstStyle/>
          <a:p>
            <a:r>
              <a:rPr lang="en-HK" sz="1400" dirty="0"/>
              <a:t>Schematic of CDW cross-slope transport in Ross Sea canyons (Morrison et al. 2020)</a:t>
            </a:r>
          </a:p>
        </p:txBody>
      </p:sp>
      <p:sp>
        <p:nvSpPr>
          <p:cNvPr id="28" name="TextBox 27">
            <a:extLst>
              <a:ext uri="{FF2B5EF4-FFF2-40B4-BE49-F238E27FC236}">
                <a16:creationId xmlns:a16="http://schemas.microsoft.com/office/drawing/2014/main" id="{F884E49A-0D41-01DE-FC13-F71DB8EAB246}"/>
              </a:ext>
            </a:extLst>
          </p:cNvPr>
          <p:cNvSpPr txBox="1"/>
          <p:nvPr/>
        </p:nvSpPr>
        <p:spPr>
          <a:xfrm>
            <a:off x="5089189" y="1501252"/>
            <a:ext cx="1170267" cy="738664"/>
          </a:xfrm>
          <a:prstGeom prst="rect">
            <a:avLst/>
          </a:prstGeom>
          <a:noFill/>
        </p:spPr>
        <p:txBody>
          <a:bodyPr wrap="square" rtlCol="0">
            <a:spAutoFit/>
          </a:bodyPr>
          <a:lstStyle/>
          <a:p>
            <a:r>
              <a:rPr lang="en-HK" sz="1400" dirty="0"/>
              <a:t>Observations (van </a:t>
            </a:r>
            <a:r>
              <a:rPr lang="en-HK" sz="1400" dirty="0" err="1"/>
              <a:t>Wijk</a:t>
            </a:r>
            <a:r>
              <a:rPr lang="en-HK" sz="1400" dirty="0"/>
              <a:t> et al. 2022)</a:t>
            </a:r>
          </a:p>
        </p:txBody>
      </p:sp>
      <p:sp>
        <p:nvSpPr>
          <p:cNvPr id="32" name="TextBox 31">
            <a:extLst>
              <a:ext uri="{FF2B5EF4-FFF2-40B4-BE49-F238E27FC236}">
                <a16:creationId xmlns:a16="http://schemas.microsoft.com/office/drawing/2014/main" id="{E8A4EA86-045F-7D3A-4CC7-18384453BD24}"/>
              </a:ext>
            </a:extLst>
          </p:cNvPr>
          <p:cNvSpPr txBox="1"/>
          <p:nvPr/>
        </p:nvSpPr>
        <p:spPr>
          <a:xfrm>
            <a:off x="9230296" y="3829674"/>
            <a:ext cx="1977149" cy="523220"/>
          </a:xfrm>
          <a:prstGeom prst="rect">
            <a:avLst/>
          </a:prstGeom>
          <a:noFill/>
        </p:spPr>
        <p:txBody>
          <a:bodyPr wrap="square" rtlCol="0">
            <a:spAutoFit/>
          </a:bodyPr>
          <a:lstStyle/>
          <a:p>
            <a:r>
              <a:rPr lang="en-US" sz="1400" dirty="0" err="1"/>
              <a:t>Idealised</a:t>
            </a:r>
            <a:r>
              <a:rPr lang="en-US" sz="1400" dirty="0"/>
              <a:t> Models</a:t>
            </a:r>
            <a:endParaRPr lang="en-HK" sz="1400" dirty="0"/>
          </a:p>
          <a:p>
            <a:r>
              <a:rPr lang="en-HK" sz="1400" dirty="0"/>
              <a:t>(Daae et al. 2017)</a:t>
            </a:r>
          </a:p>
        </p:txBody>
      </p:sp>
      <p:sp>
        <p:nvSpPr>
          <p:cNvPr id="34" name="TextBox 33">
            <a:extLst>
              <a:ext uri="{FF2B5EF4-FFF2-40B4-BE49-F238E27FC236}">
                <a16:creationId xmlns:a16="http://schemas.microsoft.com/office/drawing/2014/main" id="{139D5265-BFED-CF8C-54AE-F02B4A6E544F}"/>
              </a:ext>
            </a:extLst>
          </p:cNvPr>
          <p:cNvSpPr txBox="1"/>
          <p:nvPr/>
        </p:nvSpPr>
        <p:spPr>
          <a:xfrm>
            <a:off x="6827661" y="3636914"/>
            <a:ext cx="1956098" cy="646331"/>
          </a:xfrm>
          <a:prstGeom prst="rect">
            <a:avLst/>
          </a:prstGeom>
          <a:noFill/>
        </p:spPr>
        <p:txBody>
          <a:bodyPr wrap="square" rtlCol="0">
            <a:spAutoFit/>
          </a:bodyPr>
          <a:lstStyle/>
          <a:p>
            <a:r>
              <a:rPr lang="en-US" sz="3600" dirty="0"/>
              <a:t>👋🏼</a:t>
            </a:r>
            <a:endParaRPr lang="en-HK" sz="3600" dirty="0"/>
          </a:p>
        </p:txBody>
      </p:sp>
      <p:sp>
        <p:nvSpPr>
          <p:cNvPr id="22" name="Oval 21">
            <a:extLst>
              <a:ext uri="{FF2B5EF4-FFF2-40B4-BE49-F238E27FC236}">
                <a16:creationId xmlns:a16="http://schemas.microsoft.com/office/drawing/2014/main" id="{00160342-4F3D-3FE3-DC35-ED32D1D6D850}"/>
              </a:ext>
            </a:extLst>
          </p:cNvPr>
          <p:cNvSpPr/>
          <p:nvPr/>
        </p:nvSpPr>
        <p:spPr>
          <a:xfrm>
            <a:off x="6784479" y="2420801"/>
            <a:ext cx="4581901" cy="43391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36" name="Title 1">
            <a:extLst>
              <a:ext uri="{FF2B5EF4-FFF2-40B4-BE49-F238E27FC236}">
                <a16:creationId xmlns:a16="http://schemas.microsoft.com/office/drawing/2014/main" id="{63E847D3-D7EF-38CB-E05F-7D0A0856060A}"/>
              </a:ext>
            </a:extLst>
          </p:cNvPr>
          <p:cNvSpPr txBox="1">
            <a:spLocks/>
          </p:cNvSpPr>
          <p:nvPr/>
        </p:nvSpPr>
        <p:spPr>
          <a:xfrm>
            <a:off x="256959" y="26438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Motivation</a:t>
            </a:r>
            <a:endParaRPr lang="en-HK" sz="3200" dirty="0"/>
          </a:p>
        </p:txBody>
      </p:sp>
      <p:sp>
        <p:nvSpPr>
          <p:cNvPr id="38" name="Rectangle 37">
            <a:extLst>
              <a:ext uri="{FF2B5EF4-FFF2-40B4-BE49-F238E27FC236}">
                <a16:creationId xmlns:a16="http://schemas.microsoft.com/office/drawing/2014/main" id="{94610D58-5826-F3A9-2510-6567CACCE0EA}"/>
              </a:ext>
            </a:extLst>
          </p:cNvPr>
          <p:cNvSpPr/>
          <p:nvPr/>
        </p:nvSpPr>
        <p:spPr>
          <a:xfrm>
            <a:off x="217286" y="1122209"/>
            <a:ext cx="3612146" cy="1456649"/>
          </a:xfrm>
          <a:prstGeom prst="rect">
            <a:avLst/>
          </a:prstGeom>
          <a:solidFill>
            <a:srgbClr val="95D8DE"/>
          </a:solidFill>
          <a:ln>
            <a:solidFill>
              <a:srgbClr val="9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600"/>
          </a:p>
        </p:txBody>
      </p:sp>
      <p:sp>
        <p:nvSpPr>
          <p:cNvPr id="39" name="TextBox 38">
            <a:extLst>
              <a:ext uri="{FF2B5EF4-FFF2-40B4-BE49-F238E27FC236}">
                <a16:creationId xmlns:a16="http://schemas.microsoft.com/office/drawing/2014/main" id="{B1797D54-BDE5-6C51-F475-D3A806C999B6}"/>
              </a:ext>
            </a:extLst>
          </p:cNvPr>
          <p:cNvSpPr txBox="1"/>
          <p:nvPr/>
        </p:nvSpPr>
        <p:spPr>
          <a:xfrm>
            <a:off x="286013" y="1156798"/>
            <a:ext cx="3426483" cy="1631216"/>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How is the cross-slope transport of warm water affected by canyons in East Antarctica?</a:t>
            </a:r>
          </a:p>
          <a:p>
            <a:endParaRPr lang="en-US" sz="20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1F8AEB5-7495-4DA2-1601-4CB26D875DE2}"/>
              </a:ext>
            </a:extLst>
          </p:cNvPr>
          <p:cNvSpPr/>
          <p:nvPr/>
        </p:nvSpPr>
        <p:spPr>
          <a:xfrm>
            <a:off x="5038006" y="97038"/>
            <a:ext cx="4581901" cy="43391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grpSp>
        <p:nvGrpSpPr>
          <p:cNvPr id="59" name="Group 58">
            <a:extLst>
              <a:ext uri="{FF2B5EF4-FFF2-40B4-BE49-F238E27FC236}">
                <a16:creationId xmlns:a16="http://schemas.microsoft.com/office/drawing/2014/main" id="{02B1C73C-E809-49FE-EA86-884FDE4A4829}"/>
              </a:ext>
            </a:extLst>
          </p:cNvPr>
          <p:cNvGrpSpPr/>
          <p:nvPr/>
        </p:nvGrpSpPr>
        <p:grpSpPr>
          <a:xfrm>
            <a:off x="12384489" y="24799"/>
            <a:ext cx="3169117" cy="2299734"/>
            <a:chOff x="9230296" y="65263"/>
            <a:chExt cx="3327377" cy="2370996"/>
          </a:xfrm>
        </p:grpSpPr>
        <p:grpSp>
          <p:nvGrpSpPr>
            <p:cNvPr id="7" name="Group 6">
              <a:extLst>
                <a:ext uri="{FF2B5EF4-FFF2-40B4-BE49-F238E27FC236}">
                  <a16:creationId xmlns:a16="http://schemas.microsoft.com/office/drawing/2014/main" id="{2D90FA2F-767D-A8E3-D2C8-F73EFAEA6C74}"/>
                </a:ext>
              </a:extLst>
            </p:cNvPr>
            <p:cNvGrpSpPr/>
            <p:nvPr/>
          </p:nvGrpSpPr>
          <p:grpSpPr>
            <a:xfrm>
              <a:off x="9230296" y="65263"/>
              <a:ext cx="3327377" cy="2354367"/>
              <a:chOff x="10080104" y="9985551"/>
              <a:chExt cx="8233824" cy="5299966"/>
            </a:xfrm>
          </p:grpSpPr>
          <p:sp>
            <p:nvSpPr>
              <p:cNvPr id="43" name="Freeform: Shape 42">
                <a:extLst>
                  <a:ext uri="{FF2B5EF4-FFF2-40B4-BE49-F238E27FC236}">
                    <a16:creationId xmlns:a16="http://schemas.microsoft.com/office/drawing/2014/main" id="{73B5A5E0-ECB3-67F1-185F-0866D9FE5E42}"/>
                  </a:ext>
                </a:extLst>
              </p:cNvPr>
              <p:cNvSpPr/>
              <p:nvPr/>
            </p:nvSpPr>
            <p:spPr>
              <a:xfrm>
                <a:off x="10953779" y="11958842"/>
                <a:ext cx="4506661" cy="3142760"/>
              </a:xfrm>
              <a:custGeom>
                <a:avLst/>
                <a:gdLst>
                  <a:gd name="connsiteX0" fmla="*/ 6968 w 2503141"/>
                  <a:gd name="connsiteY0" fmla="*/ 1885950 h 1924050"/>
                  <a:gd name="connsiteX1" fmla="*/ 6968 w 2503141"/>
                  <a:gd name="connsiteY1" fmla="*/ 1885950 h 1924050"/>
                  <a:gd name="connsiteX2" fmla="*/ 45068 w 2503141"/>
                  <a:gd name="connsiteY2" fmla="*/ 1562100 h 1924050"/>
                  <a:gd name="connsiteX3" fmla="*/ 6968 w 2503141"/>
                  <a:gd name="connsiteY3" fmla="*/ 666750 h 1924050"/>
                  <a:gd name="connsiteX4" fmla="*/ 26018 w 2503141"/>
                  <a:gd name="connsiteY4" fmla="*/ 419100 h 1924050"/>
                  <a:gd name="connsiteX5" fmla="*/ 83168 w 2503141"/>
                  <a:gd name="connsiteY5" fmla="*/ 361950 h 1924050"/>
                  <a:gd name="connsiteX6" fmla="*/ 121268 w 2503141"/>
                  <a:gd name="connsiteY6" fmla="*/ 304800 h 1924050"/>
                  <a:gd name="connsiteX7" fmla="*/ 197468 w 2503141"/>
                  <a:gd name="connsiteY7" fmla="*/ 266700 h 1924050"/>
                  <a:gd name="connsiteX8" fmla="*/ 292718 w 2503141"/>
                  <a:gd name="connsiteY8" fmla="*/ 209550 h 1924050"/>
                  <a:gd name="connsiteX9" fmla="*/ 426068 w 2503141"/>
                  <a:gd name="connsiteY9" fmla="*/ 171450 h 1924050"/>
                  <a:gd name="connsiteX10" fmla="*/ 502268 w 2503141"/>
                  <a:gd name="connsiteY10" fmla="*/ 114300 h 1924050"/>
                  <a:gd name="connsiteX11" fmla="*/ 711818 w 2503141"/>
                  <a:gd name="connsiteY11" fmla="*/ 38100 h 1924050"/>
                  <a:gd name="connsiteX12" fmla="*/ 883268 w 2503141"/>
                  <a:gd name="connsiteY12" fmla="*/ 0 h 1924050"/>
                  <a:gd name="connsiteX13" fmla="*/ 1169018 w 2503141"/>
                  <a:gd name="connsiteY13" fmla="*/ 38100 h 1924050"/>
                  <a:gd name="connsiteX14" fmla="*/ 1283318 w 2503141"/>
                  <a:gd name="connsiteY14" fmla="*/ 76200 h 1924050"/>
                  <a:gd name="connsiteX15" fmla="*/ 1378568 w 2503141"/>
                  <a:gd name="connsiteY15" fmla="*/ 171450 h 1924050"/>
                  <a:gd name="connsiteX16" fmla="*/ 1416668 w 2503141"/>
                  <a:gd name="connsiteY16" fmla="*/ 228600 h 1924050"/>
                  <a:gd name="connsiteX17" fmla="*/ 1626218 w 2503141"/>
                  <a:gd name="connsiteY17" fmla="*/ 361950 h 1924050"/>
                  <a:gd name="connsiteX18" fmla="*/ 1759568 w 2503141"/>
                  <a:gd name="connsiteY18" fmla="*/ 438150 h 1924050"/>
                  <a:gd name="connsiteX19" fmla="*/ 1816718 w 2503141"/>
                  <a:gd name="connsiteY19" fmla="*/ 495300 h 1924050"/>
                  <a:gd name="connsiteX20" fmla="*/ 1969118 w 2503141"/>
                  <a:gd name="connsiteY20" fmla="*/ 704850 h 1924050"/>
                  <a:gd name="connsiteX21" fmla="*/ 2045318 w 2503141"/>
                  <a:gd name="connsiteY21" fmla="*/ 781050 h 1924050"/>
                  <a:gd name="connsiteX22" fmla="*/ 2064368 w 2503141"/>
                  <a:gd name="connsiteY22" fmla="*/ 838200 h 1924050"/>
                  <a:gd name="connsiteX23" fmla="*/ 2102468 w 2503141"/>
                  <a:gd name="connsiteY23" fmla="*/ 933450 h 1924050"/>
                  <a:gd name="connsiteX24" fmla="*/ 2159618 w 2503141"/>
                  <a:gd name="connsiteY24" fmla="*/ 1085850 h 1924050"/>
                  <a:gd name="connsiteX25" fmla="*/ 2178668 w 2503141"/>
                  <a:gd name="connsiteY25" fmla="*/ 1200150 h 1924050"/>
                  <a:gd name="connsiteX26" fmla="*/ 2312018 w 2503141"/>
                  <a:gd name="connsiteY26" fmla="*/ 1428750 h 1924050"/>
                  <a:gd name="connsiteX27" fmla="*/ 2407268 w 2503141"/>
                  <a:gd name="connsiteY27" fmla="*/ 1638300 h 1924050"/>
                  <a:gd name="connsiteX28" fmla="*/ 2426318 w 2503141"/>
                  <a:gd name="connsiteY28" fmla="*/ 1714500 h 1924050"/>
                  <a:gd name="connsiteX29" fmla="*/ 2483468 w 2503141"/>
                  <a:gd name="connsiteY29" fmla="*/ 1733550 h 1924050"/>
                  <a:gd name="connsiteX30" fmla="*/ 2426318 w 2503141"/>
                  <a:gd name="connsiteY30" fmla="*/ 1885950 h 1924050"/>
                  <a:gd name="connsiteX31" fmla="*/ 1340468 w 2503141"/>
                  <a:gd name="connsiteY31" fmla="*/ 1866900 h 1924050"/>
                  <a:gd name="connsiteX32" fmla="*/ 292718 w 2503141"/>
                  <a:gd name="connsiteY32" fmla="*/ 1828800 h 1924050"/>
                  <a:gd name="connsiteX33" fmla="*/ 216518 w 2503141"/>
                  <a:gd name="connsiteY33" fmla="*/ 1885950 h 1924050"/>
                  <a:gd name="connsiteX34" fmla="*/ 140318 w 2503141"/>
                  <a:gd name="connsiteY34" fmla="*/ 1905000 h 1924050"/>
                  <a:gd name="connsiteX35" fmla="*/ 83168 w 2503141"/>
                  <a:gd name="connsiteY35" fmla="*/ 1924050 h 1924050"/>
                  <a:gd name="connsiteX36" fmla="*/ 6968 w 2503141"/>
                  <a:gd name="connsiteY36" fmla="*/ 1905000 h 1924050"/>
                  <a:gd name="connsiteX37" fmla="*/ 6968 w 2503141"/>
                  <a:gd name="connsiteY37" fmla="*/ 1885950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03141" h="1924050">
                    <a:moveTo>
                      <a:pt x="6968" y="1885950"/>
                    </a:moveTo>
                    <a:lnTo>
                      <a:pt x="6968" y="1885950"/>
                    </a:lnTo>
                    <a:cubicBezTo>
                      <a:pt x="19668" y="1778000"/>
                      <a:pt x="43161" y="1670778"/>
                      <a:pt x="45068" y="1562100"/>
                    </a:cubicBezTo>
                    <a:cubicBezTo>
                      <a:pt x="55469" y="969227"/>
                      <a:pt x="56547" y="1013805"/>
                      <a:pt x="6968" y="666750"/>
                    </a:cubicBezTo>
                    <a:cubicBezTo>
                      <a:pt x="13318" y="584200"/>
                      <a:pt x="5938" y="499422"/>
                      <a:pt x="26018" y="419100"/>
                    </a:cubicBezTo>
                    <a:cubicBezTo>
                      <a:pt x="32552" y="392964"/>
                      <a:pt x="65921" y="382646"/>
                      <a:pt x="83168" y="361950"/>
                    </a:cubicBezTo>
                    <a:cubicBezTo>
                      <a:pt x="97825" y="344361"/>
                      <a:pt x="103679" y="319457"/>
                      <a:pt x="121268" y="304800"/>
                    </a:cubicBezTo>
                    <a:cubicBezTo>
                      <a:pt x="143084" y="286620"/>
                      <a:pt x="172644" y="280491"/>
                      <a:pt x="197468" y="266700"/>
                    </a:cubicBezTo>
                    <a:cubicBezTo>
                      <a:pt x="229835" y="248718"/>
                      <a:pt x="259600" y="226109"/>
                      <a:pt x="292718" y="209550"/>
                    </a:cubicBezTo>
                    <a:cubicBezTo>
                      <a:pt x="320047" y="195885"/>
                      <a:pt x="401653" y="177554"/>
                      <a:pt x="426068" y="171450"/>
                    </a:cubicBezTo>
                    <a:cubicBezTo>
                      <a:pt x="451468" y="152400"/>
                      <a:pt x="475344" y="131127"/>
                      <a:pt x="502268" y="114300"/>
                    </a:cubicBezTo>
                    <a:cubicBezTo>
                      <a:pt x="578943" y="66378"/>
                      <a:pt x="617699" y="66336"/>
                      <a:pt x="711818" y="38100"/>
                    </a:cubicBezTo>
                    <a:cubicBezTo>
                      <a:pt x="829060" y="2927"/>
                      <a:pt x="704057" y="29869"/>
                      <a:pt x="883268" y="0"/>
                    </a:cubicBezTo>
                    <a:cubicBezTo>
                      <a:pt x="978518" y="12700"/>
                      <a:pt x="1074622" y="20120"/>
                      <a:pt x="1169018" y="38100"/>
                    </a:cubicBezTo>
                    <a:cubicBezTo>
                      <a:pt x="1208470" y="45615"/>
                      <a:pt x="1283318" y="76200"/>
                      <a:pt x="1283318" y="76200"/>
                    </a:cubicBezTo>
                    <a:cubicBezTo>
                      <a:pt x="1315068" y="107950"/>
                      <a:pt x="1349000" y="137658"/>
                      <a:pt x="1378568" y="171450"/>
                    </a:cubicBezTo>
                    <a:cubicBezTo>
                      <a:pt x="1393645" y="188680"/>
                      <a:pt x="1400479" y="212411"/>
                      <a:pt x="1416668" y="228600"/>
                    </a:cubicBezTo>
                    <a:cubicBezTo>
                      <a:pt x="1471100" y="283032"/>
                      <a:pt x="1566441" y="323910"/>
                      <a:pt x="1626218" y="361950"/>
                    </a:cubicBezTo>
                    <a:cubicBezTo>
                      <a:pt x="1753082" y="442681"/>
                      <a:pt x="1650415" y="401766"/>
                      <a:pt x="1759568" y="438150"/>
                    </a:cubicBezTo>
                    <a:cubicBezTo>
                      <a:pt x="1778618" y="457200"/>
                      <a:pt x="1800073" y="474116"/>
                      <a:pt x="1816718" y="495300"/>
                    </a:cubicBezTo>
                    <a:cubicBezTo>
                      <a:pt x="1870079" y="563214"/>
                      <a:pt x="1908046" y="643778"/>
                      <a:pt x="1969118" y="704850"/>
                    </a:cubicBezTo>
                    <a:lnTo>
                      <a:pt x="2045318" y="781050"/>
                    </a:lnTo>
                    <a:cubicBezTo>
                      <a:pt x="2051668" y="800100"/>
                      <a:pt x="2057317" y="819398"/>
                      <a:pt x="2064368" y="838200"/>
                    </a:cubicBezTo>
                    <a:cubicBezTo>
                      <a:pt x="2076375" y="870219"/>
                      <a:pt x="2091654" y="901009"/>
                      <a:pt x="2102468" y="933450"/>
                    </a:cubicBezTo>
                    <a:cubicBezTo>
                      <a:pt x="2154343" y="1089075"/>
                      <a:pt x="2081676" y="929966"/>
                      <a:pt x="2159618" y="1085850"/>
                    </a:cubicBezTo>
                    <a:cubicBezTo>
                      <a:pt x="2165968" y="1123950"/>
                      <a:pt x="2162981" y="1164854"/>
                      <a:pt x="2178668" y="1200150"/>
                    </a:cubicBezTo>
                    <a:cubicBezTo>
                      <a:pt x="2214496" y="1280764"/>
                      <a:pt x="2267290" y="1352713"/>
                      <a:pt x="2312018" y="1428750"/>
                    </a:cubicBezTo>
                    <a:cubicBezTo>
                      <a:pt x="2370992" y="1529007"/>
                      <a:pt x="2377892" y="1520796"/>
                      <a:pt x="2407268" y="1638300"/>
                    </a:cubicBezTo>
                    <a:cubicBezTo>
                      <a:pt x="2413618" y="1663700"/>
                      <a:pt x="2409962" y="1694056"/>
                      <a:pt x="2426318" y="1714500"/>
                    </a:cubicBezTo>
                    <a:cubicBezTo>
                      <a:pt x="2438862" y="1730180"/>
                      <a:pt x="2464418" y="1727200"/>
                      <a:pt x="2483468" y="1733550"/>
                    </a:cubicBezTo>
                    <a:cubicBezTo>
                      <a:pt x="2495020" y="1779757"/>
                      <a:pt x="2543272" y="1880198"/>
                      <a:pt x="2426318" y="1885950"/>
                    </a:cubicBezTo>
                    <a:cubicBezTo>
                      <a:pt x="2064749" y="1903732"/>
                      <a:pt x="1702418" y="1873250"/>
                      <a:pt x="1340468" y="1866900"/>
                    </a:cubicBezTo>
                    <a:cubicBezTo>
                      <a:pt x="713644" y="1781424"/>
                      <a:pt x="1062296" y="1805479"/>
                      <a:pt x="292718" y="1828800"/>
                    </a:cubicBezTo>
                    <a:cubicBezTo>
                      <a:pt x="267318" y="1847850"/>
                      <a:pt x="244916" y="1871751"/>
                      <a:pt x="216518" y="1885950"/>
                    </a:cubicBezTo>
                    <a:cubicBezTo>
                      <a:pt x="193100" y="1897659"/>
                      <a:pt x="165492" y="1897807"/>
                      <a:pt x="140318" y="1905000"/>
                    </a:cubicBezTo>
                    <a:cubicBezTo>
                      <a:pt x="121010" y="1910517"/>
                      <a:pt x="102218" y="1917700"/>
                      <a:pt x="83168" y="1924050"/>
                    </a:cubicBezTo>
                    <a:cubicBezTo>
                      <a:pt x="57768" y="1917700"/>
                      <a:pt x="27412" y="1921356"/>
                      <a:pt x="6968" y="1905000"/>
                    </a:cubicBezTo>
                    <a:cubicBezTo>
                      <a:pt x="-8712" y="1892456"/>
                      <a:pt x="6968" y="1889125"/>
                      <a:pt x="6968" y="1885950"/>
                    </a:cubicBezTo>
                    <a:close/>
                  </a:path>
                </a:pathLst>
              </a:custGeom>
              <a:solidFill>
                <a:schemeClr val="accent2">
                  <a:lumMod val="50000"/>
                  <a:alpha val="42000"/>
                </a:schemeClr>
              </a:solidFill>
              <a:ln w="38100">
                <a:solidFill>
                  <a:schemeClr val="accent2">
                    <a:lumMod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dirty="0"/>
              </a:p>
            </p:txBody>
          </p:sp>
          <p:grpSp>
            <p:nvGrpSpPr>
              <p:cNvPr id="8" name="Group 7">
                <a:extLst>
                  <a:ext uri="{FF2B5EF4-FFF2-40B4-BE49-F238E27FC236}">
                    <a16:creationId xmlns:a16="http://schemas.microsoft.com/office/drawing/2014/main" id="{513BB894-A4B8-5D6D-0D49-24A08CBD6012}"/>
                  </a:ext>
                </a:extLst>
              </p:cNvPr>
              <p:cNvGrpSpPr/>
              <p:nvPr/>
            </p:nvGrpSpPr>
            <p:grpSpPr>
              <a:xfrm>
                <a:off x="14343755" y="12215108"/>
                <a:ext cx="822262" cy="734125"/>
                <a:chOff x="14291649" y="11481457"/>
                <a:chExt cx="1178530" cy="1178530"/>
              </a:xfrm>
            </p:grpSpPr>
            <p:sp>
              <p:nvSpPr>
                <p:cNvPr id="54" name="Oval 53">
                  <a:extLst>
                    <a:ext uri="{FF2B5EF4-FFF2-40B4-BE49-F238E27FC236}">
                      <a16:creationId xmlns:a16="http://schemas.microsoft.com/office/drawing/2014/main" id="{6674184F-30A5-AB7A-4803-C37CA87FF629}"/>
                    </a:ext>
                  </a:extLst>
                </p:cNvPr>
                <p:cNvSpPr/>
                <p:nvPr/>
              </p:nvSpPr>
              <p:spPr>
                <a:xfrm>
                  <a:off x="14291649" y="11481457"/>
                  <a:ext cx="1178530" cy="1178530"/>
                </a:xfrm>
                <a:prstGeom prst="ellipse">
                  <a:avLst/>
                </a:prstGeom>
                <a:noFill/>
                <a:ln w="38100">
                  <a:solidFill>
                    <a:srgbClr val="797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solidFill>
                      <a:schemeClr val="bg1">
                        <a:lumMod val="50000"/>
                      </a:schemeClr>
                    </a:solidFill>
                  </a:endParaRPr>
                </a:p>
              </p:txBody>
            </p:sp>
            <p:cxnSp>
              <p:nvCxnSpPr>
                <p:cNvPr id="55" name="Straight Connector 54">
                  <a:extLst>
                    <a:ext uri="{FF2B5EF4-FFF2-40B4-BE49-F238E27FC236}">
                      <a16:creationId xmlns:a16="http://schemas.microsoft.com/office/drawing/2014/main" id="{6D69DF36-41B9-21DC-F2F7-21E35DBD7662}"/>
                    </a:ext>
                  </a:extLst>
                </p:cNvPr>
                <p:cNvCxnSpPr>
                  <a:stCxn id="54" idx="3"/>
                  <a:endCxn id="54" idx="7"/>
                </p:cNvCxnSpPr>
                <p:nvPr/>
              </p:nvCxnSpPr>
              <p:spPr>
                <a:xfrm flipV="1">
                  <a:off x="14464241" y="11654049"/>
                  <a:ext cx="833346" cy="833346"/>
                </a:xfrm>
                <a:prstGeom prst="line">
                  <a:avLst/>
                </a:prstGeom>
                <a:ln w="38100">
                  <a:solidFill>
                    <a:srgbClr val="797CB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BDF3C3-F52F-DD1C-9860-C38D70D90D40}"/>
                    </a:ext>
                  </a:extLst>
                </p:cNvPr>
                <p:cNvCxnSpPr>
                  <a:cxnSpLocks/>
                  <a:stCxn id="54" idx="1"/>
                  <a:endCxn id="54" idx="5"/>
                </p:cNvCxnSpPr>
                <p:nvPr/>
              </p:nvCxnSpPr>
              <p:spPr>
                <a:xfrm>
                  <a:off x="14464241" y="11654049"/>
                  <a:ext cx="833346" cy="833346"/>
                </a:xfrm>
                <a:prstGeom prst="line">
                  <a:avLst/>
                </a:prstGeom>
                <a:ln w="38100">
                  <a:solidFill>
                    <a:srgbClr val="797CB8"/>
                  </a:solidFill>
                </a:ln>
              </p:spPr>
              <p:style>
                <a:lnRef idx="1">
                  <a:schemeClr val="accent1"/>
                </a:lnRef>
                <a:fillRef idx="0">
                  <a:schemeClr val="accent1"/>
                </a:fillRef>
                <a:effectRef idx="0">
                  <a:schemeClr val="accent1"/>
                </a:effectRef>
                <a:fontRef idx="minor">
                  <a:schemeClr val="tx1"/>
                </a:fontRef>
              </p:style>
            </p:cxnSp>
          </p:grpSp>
          <p:sp>
            <p:nvSpPr>
              <p:cNvPr id="9" name="Freeform: Shape 8">
                <a:extLst>
                  <a:ext uri="{FF2B5EF4-FFF2-40B4-BE49-F238E27FC236}">
                    <a16:creationId xmlns:a16="http://schemas.microsoft.com/office/drawing/2014/main" id="{B1DB4058-3DD1-2D81-976D-B645C3083010}"/>
                  </a:ext>
                </a:extLst>
              </p:cNvPr>
              <p:cNvSpPr/>
              <p:nvPr/>
            </p:nvSpPr>
            <p:spPr>
              <a:xfrm>
                <a:off x="12299337" y="11763099"/>
                <a:ext cx="1706240" cy="896112"/>
              </a:xfrm>
              <a:custGeom>
                <a:avLst/>
                <a:gdLst>
                  <a:gd name="connsiteX0" fmla="*/ 0 w 1706240"/>
                  <a:gd name="connsiteY0" fmla="*/ 896112 h 896112"/>
                  <a:gd name="connsiteX1" fmla="*/ 164592 w 1706240"/>
                  <a:gd name="connsiteY1" fmla="*/ 585216 h 896112"/>
                  <a:gd name="connsiteX2" fmla="*/ 365760 w 1706240"/>
                  <a:gd name="connsiteY2" fmla="*/ 420624 h 896112"/>
                  <a:gd name="connsiteX3" fmla="*/ 731520 w 1706240"/>
                  <a:gd name="connsiteY3" fmla="*/ 237744 h 896112"/>
                  <a:gd name="connsiteX4" fmla="*/ 1389888 w 1706240"/>
                  <a:gd name="connsiteY4" fmla="*/ 54864 h 896112"/>
                  <a:gd name="connsiteX5" fmla="*/ 1664208 w 1706240"/>
                  <a:gd name="connsiteY5" fmla="*/ 18288 h 896112"/>
                  <a:gd name="connsiteX6" fmla="*/ 1700784 w 1706240"/>
                  <a:gd name="connsiteY6" fmla="*/ 0 h 89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6240" h="896112">
                    <a:moveTo>
                      <a:pt x="0" y="896112"/>
                    </a:moveTo>
                    <a:cubicBezTo>
                      <a:pt x="51816" y="780288"/>
                      <a:pt x="103632" y="664464"/>
                      <a:pt x="164592" y="585216"/>
                    </a:cubicBezTo>
                    <a:cubicBezTo>
                      <a:pt x="225552" y="505968"/>
                      <a:pt x="271272" y="478536"/>
                      <a:pt x="365760" y="420624"/>
                    </a:cubicBezTo>
                    <a:cubicBezTo>
                      <a:pt x="460248" y="362712"/>
                      <a:pt x="560832" y="298704"/>
                      <a:pt x="731520" y="237744"/>
                    </a:cubicBezTo>
                    <a:cubicBezTo>
                      <a:pt x="902208" y="176784"/>
                      <a:pt x="1234440" y="91440"/>
                      <a:pt x="1389888" y="54864"/>
                    </a:cubicBezTo>
                    <a:cubicBezTo>
                      <a:pt x="1545336" y="18288"/>
                      <a:pt x="1612392" y="27432"/>
                      <a:pt x="1664208" y="18288"/>
                    </a:cubicBezTo>
                    <a:cubicBezTo>
                      <a:pt x="1716024" y="9144"/>
                      <a:pt x="1708404" y="4572"/>
                      <a:pt x="1700784" y="0"/>
                    </a:cubicBezTo>
                  </a:path>
                </a:pathLst>
              </a:custGeom>
              <a:noFill/>
              <a:ln w="38100">
                <a:solidFill>
                  <a:srgbClr val="66B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p>
            </p:txBody>
          </p:sp>
          <p:cxnSp>
            <p:nvCxnSpPr>
              <p:cNvPr id="10" name="Straight Connector 9">
                <a:extLst>
                  <a:ext uri="{FF2B5EF4-FFF2-40B4-BE49-F238E27FC236}">
                    <a16:creationId xmlns:a16="http://schemas.microsoft.com/office/drawing/2014/main" id="{8913CEC5-68F9-F201-CF5C-5088DF7A839C}"/>
                  </a:ext>
                </a:extLst>
              </p:cNvPr>
              <p:cNvCxnSpPr>
                <a:cxnSpLocks/>
              </p:cNvCxnSpPr>
              <p:nvPr/>
            </p:nvCxnSpPr>
            <p:spPr>
              <a:xfrm flipH="1">
                <a:off x="14022250" y="11051419"/>
                <a:ext cx="5456" cy="730341"/>
              </a:xfrm>
              <a:prstGeom prst="line">
                <a:avLst/>
              </a:prstGeom>
              <a:ln w="38100">
                <a:solidFill>
                  <a:srgbClr val="66B4B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8F018D-A990-8556-4AA7-29BA4A264BD1}"/>
                  </a:ext>
                </a:extLst>
              </p:cNvPr>
              <p:cNvCxnSpPr>
                <a:cxnSpLocks/>
              </p:cNvCxnSpPr>
              <p:nvPr/>
            </p:nvCxnSpPr>
            <p:spPr>
              <a:xfrm flipH="1">
                <a:off x="11482921" y="11048371"/>
                <a:ext cx="2561458" cy="38704"/>
              </a:xfrm>
              <a:prstGeom prst="line">
                <a:avLst/>
              </a:prstGeom>
              <a:ln w="38100">
                <a:solidFill>
                  <a:srgbClr val="66B4B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FBAD2B-9A5F-145B-0149-45C64DC4C3ED}"/>
                  </a:ext>
                </a:extLst>
              </p:cNvPr>
              <p:cNvCxnSpPr/>
              <p:nvPr/>
            </p:nvCxnSpPr>
            <p:spPr>
              <a:xfrm>
                <a:off x="14044379" y="11407340"/>
                <a:ext cx="32347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20017DD-132B-2BB8-E2B3-48CA39F52D45}"/>
                  </a:ext>
                </a:extLst>
              </p:cNvPr>
              <p:cNvGrpSpPr/>
              <p:nvPr/>
            </p:nvGrpSpPr>
            <p:grpSpPr>
              <a:xfrm>
                <a:off x="11000967" y="10592641"/>
                <a:ext cx="6416647" cy="4607081"/>
                <a:chOff x="10577885" y="10548730"/>
                <a:chExt cx="6416647" cy="4607081"/>
              </a:xfrm>
            </p:grpSpPr>
            <p:cxnSp>
              <p:nvCxnSpPr>
                <p:cNvPr id="49" name="Straight Arrow Connector 48">
                  <a:extLst>
                    <a:ext uri="{FF2B5EF4-FFF2-40B4-BE49-F238E27FC236}">
                      <a16:creationId xmlns:a16="http://schemas.microsoft.com/office/drawing/2014/main" id="{94D024C6-23C0-146C-9DF6-E4CE774AB0A9}"/>
                    </a:ext>
                  </a:extLst>
                </p:cNvPr>
                <p:cNvCxnSpPr>
                  <a:cxnSpLocks/>
                </p:cNvCxnSpPr>
                <p:nvPr/>
              </p:nvCxnSpPr>
              <p:spPr>
                <a:xfrm flipV="1">
                  <a:off x="11059839" y="10548730"/>
                  <a:ext cx="0" cy="45339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DD0E839-C70D-1397-5B73-71DFC309158A}"/>
                    </a:ext>
                  </a:extLst>
                </p:cNvPr>
                <p:cNvCxnSpPr>
                  <a:cxnSpLocks/>
                </p:cNvCxnSpPr>
                <p:nvPr/>
              </p:nvCxnSpPr>
              <p:spPr>
                <a:xfrm>
                  <a:off x="10630970" y="14690793"/>
                  <a:ext cx="6363562"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841402D0-A812-D419-9A6C-C150DA556194}"/>
                    </a:ext>
                  </a:extLst>
                </p:cNvPr>
                <p:cNvSpPr/>
                <p:nvPr/>
              </p:nvSpPr>
              <p:spPr>
                <a:xfrm>
                  <a:off x="10894659" y="12521077"/>
                  <a:ext cx="3487853" cy="2290522"/>
                </a:xfrm>
                <a:custGeom>
                  <a:avLst/>
                  <a:gdLst>
                    <a:gd name="connsiteX0" fmla="*/ 0 w 3314700"/>
                    <a:gd name="connsiteY0" fmla="*/ 620503 h 3066523"/>
                    <a:gd name="connsiteX1" fmla="*/ 1805940 w 3314700"/>
                    <a:gd name="connsiteY1" fmla="*/ 163303 h 3066523"/>
                    <a:gd name="connsiteX2" fmla="*/ 3314700 w 3314700"/>
                    <a:gd name="connsiteY2" fmla="*/ 3066523 h 3066523"/>
                    <a:gd name="connsiteX3" fmla="*/ 3314700 w 3314700"/>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3314700" h="3066523">
                      <a:moveTo>
                        <a:pt x="0" y="620503"/>
                      </a:moveTo>
                      <a:cubicBezTo>
                        <a:pt x="626745" y="188068"/>
                        <a:pt x="1253490" y="-244367"/>
                        <a:pt x="1805940" y="163303"/>
                      </a:cubicBezTo>
                      <a:cubicBezTo>
                        <a:pt x="2358390" y="570973"/>
                        <a:pt x="3314700" y="3066523"/>
                        <a:pt x="3314700" y="3066523"/>
                      </a:cubicBezTo>
                      <a:lnTo>
                        <a:pt x="3314700" y="3066523"/>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p>
              </p:txBody>
            </p:sp>
            <p:sp>
              <p:nvSpPr>
                <p:cNvPr id="52" name="Rectangle 51">
                  <a:extLst>
                    <a:ext uri="{FF2B5EF4-FFF2-40B4-BE49-F238E27FC236}">
                      <a16:creationId xmlns:a16="http://schemas.microsoft.com/office/drawing/2014/main" id="{05375CA7-4D71-D299-7FA7-F792C1B88E20}"/>
                    </a:ext>
                  </a:extLst>
                </p:cNvPr>
                <p:cNvSpPr/>
                <p:nvPr/>
              </p:nvSpPr>
              <p:spPr>
                <a:xfrm>
                  <a:off x="10577885" y="12573922"/>
                  <a:ext cx="382435" cy="69995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dirty="0"/>
                </a:p>
              </p:txBody>
            </p:sp>
            <p:sp>
              <p:nvSpPr>
                <p:cNvPr id="53" name="Rectangle 52">
                  <a:extLst>
                    <a:ext uri="{FF2B5EF4-FFF2-40B4-BE49-F238E27FC236}">
                      <a16:creationId xmlns:a16="http://schemas.microsoft.com/office/drawing/2014/main" id="{2B30F76E-1218-2B22-13F2-D354BC7FE5E0}"/>
                    </a:ext>
                  </a:extLst>
                </p:cNvPr>
                <p:cNvSpPr/>
                <p:nvPr/>
              </p:nvSpPr>
              <p:spPr>
                <a:xfrm rot="5400000">
                  <a:off x="14191291" y="14614617"/>
                  <a:ext cx="382434" cy="69995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dirty="0"/>
                </a:p>
              </p:txBody>
            </p:sp>
          </p:grpSp>
          <p:sp>
            <p:nvSpPr>
              <p:cNvPr id="17" name="TextBox 16">
                <a:extLst>
                  <a:ext uri="{FF2B5EF4-FFF2-40B4-BE49-F238E27FC236}">
                    <a16:creationId xmlns:a16="http://schemas.microsoft.com/office/drawing/2014/main" id="{1FCC4075-A92E-6DBB-1EB1-D1EDD7C5DA80}"/>
                  </a:ext>
                </a:extLst>
              </p:cNvPr>
              <p:cNvSpPr txBox="1"/>
              <p:nvPr/>
            </p:nvSpPr>
            <p:spPr>
              <a:xfrm>
                <a:off x="16007011" y="11486579"/>
                <a:ext cx="1856184" cy="588916"/>
              </a:xfrm>
              <a:prstGeom prst="rect">
                <a:avLst/>
              </a:prstGeom>
              <a:noFill/>
              <a:ln w="38100">
                <a:noFill/>
              </a:ln>
            </p:spPr>
            <p:txBody>
              <a:bodyPr wrap="square" rtlCol="0">
                <a:spAutoFit/>
              </a:bodyPr>
              <a:lstStyle/>
              <a:p>
                <a:r>
                  <a:rPr lang="en-HK" sz="1100" b="1" dirty="0">
                    <a:solidFill>
                      <a:srgbClr val="0070C0"/>
                    </a:solidFill>
                  </a:rPr>
                  <a:t>AASW</a:t>
                </a:r>
              </a:p>
            </p:txBody>
          </p:sp>
          <p:sp>
            <p:nvSpPr>
              <p:cNvPr id="19" name="TextBox 18">
                <a:extLst>
                  <a:ext uri="{FF2B5EF4-FFF2-40B4-BE49-F238E27FC236}">
                    <a16:creationId xmlns:a16="http://schemas.microsoft.com/office/drawing/2014/main" id="{2C2959F9-19B5-56AE-316C-F70E0B86F959}"/>
                  </a:ext>
                </a:extLst>
              </p:cNvPr>
              <p:cNvSpPr txBox="1"/>
              <p:nvPr/>
            </p:nvSpPr>
            <p:spPr>
              <a:xfrm>
                <a:off x="14982501" y="14035909"/>
                <a:ext cx="1856184" cy="588916"/>
              </a:xfrm>
              <a:prstGeom prst="rect">
                <a:avLst/>
              </a:prstGeom>
              <a:noFill/>
              <a:ln w="38100">
                <a:noFill/>
              </a:ln>
            </p:spPr>
            <p:txBody>
              <a:bodyPr wrap="square" rtlCol="0">
                <a:spAutoFit/>
              </a:bodyPr>
              <a:lstStyle/>
              <a:p>
                <a:r>
                  <a:rPr lang="en-HK" sz="1100" b="1" dirty="0">
                    <a:solidFill>
                      <a:srgbClr val="C00000"/>
                    </a:solidFill>
                  </a:rPr>
                  <a:t>CDW</a:t>
                </a:r>
              </a:p>
            </p:txBody>
          </p:sp>
          <p:cxnSp>
            <p:nvCxnSpPr>
              <p:cNvPr id="21" name="Straight Arrow Connector 20">
                <a:extLst>
                  <a:ext uri="{FF2B5EF4-FFF2-40B4-BE49-F238E27FC236}">
                    <a16:creationId xmlns:a16="http://schemas.microsoft.com/office/drawing/2014/main" id="{06A6665F-401A-ACE6-4054-5147C469B2BF}"/>
                  </a:ext>
                </a:extLst>
              </p:cNvPr>
              <p:cNvCxnSpPr/>
              <p:nvPr/>
            </p:nvCxnSpPr>
            <p:spPr>
              <a:xfrm flipH="1">
                <a:off x="14425208" y="11772854"/>
                <a:ext cx="1521626" cy="1344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7F2993F-507A-0A4C-A2BE-BE3B10D01FAE}"/>
                  </a:ext>
                </a:extLst>
              </p:cNvPr>
              <p:cNvSpPr txBox="1"/>
              <p:nvPr/>
            </p:nvSpPr>
            <p:spPr>
              <a:xfrm>
                <a:off x="13572326" y="11964742"/>
                <a:ext cx="1856184" cy="588916"/>
              </a:xfrm>
              <a:prstGeom prst="rect">
                <a:avLst/>
              </a:prstGeom>
              <a:noFill/>
              <a:ln w="38100">
                <a:noFill/>
              </a:ln>
            </p:spPr>
            <p:txBody>
              <a:bodyPr wrap="square" rtlCol="0">
                <a:spAutoFit/>
              </a:bodyPr>
              <a:lstStyle/>
              <a:p>
                <a:r>
                  <a:rPr lang="en-HK" sz="1100" b="1" dirty="0">
                    <a:solidFill>
                      <a:srgbClr val="797CB8"/>
                    </a:solidFill>
                  </a:rPr>
                  <a:t>ASC</a:t>
                </a:r>
              </a:p>
            </p:txBody>
          </p:sp>
          <p:sp>
            <p:nvSpPr>
              <p:cNvPr id="25" name="TextBox 24">
                <a:extLst>
                  <a:ext uri="{FF2B5EF4-FFF2-40B4-BE49-F238E27FC236}">
                    <a16:creationId xmlns:a16="http://schemas.microsoft.com/office/drawing/2014/main" id="{3830403A-F136-D00B-146F-67643417557F}"/>
                  </a:ext>
                </a:extLst>
              </p:cNvPr>
              <p:cNvSpPr txBox="1"/>
              <p:nvPr/>
            </p:nvSpPr>
            <p:spPr>
              <a:xfrm>
                <a:off x="11666357" y="11279739"/>
                <a:ext cx="1661801" cy="588916"/>
              </a:xfrm>
              <a:prstGeom prst="rect">
                <a:avLst/>
              </a:prstGeom>
              <a:noFill/>
              <a:ln w="38100">
                <a:noFill/>
              </a:ln>
            </p:spPr>
            <p:txBody>
              <a:bodyPr wrap="square" rtlCol="0">
                <a:spAutoFit/>
              </a:bodyPr>
              <a:lstStyle/>
              <a:p>
                <a:r>
                  <a:rPr lang="en-HK" sz="1100" b="1" dirty="0">
                    <a:solidFill>
                      <a:srgbClr val="66B4B6"/>
                    </a:solidFill>
                  </a:rPr>
                  <a:t>Ice Shelf</a:t>
                </a:r>
              </a:p>
            </p:txBody>
          </p:sp>
          <p:sp>
            <p:nvSpPr>
              <p:cNvPr id="27" name="TextBox 26">
                <a:extLst>
                  <a:ext uri="{FF2B5EF4-FFF2-40B4-BE49-F238E27FC236}">
                    <a16:creationId xmlns:a16="http://schemas.microsoft.com/office/drawing/2014/main" id="{EE77D6D1-5C26-6807-8E9A-912C0A8A44D3}"/>
                  </a:ext>
                </a:extLst>
              </p:cNvPr>
              <p:cNvSpPr txBox="1"/>
              <p:nvPr/>
            </p:nvSpPr>
            <p:spPr>
              <a:xfrm>
                <a:off x="15504194" y="12775264"/>
                <a:ext cx="2473567" cy="588916"/>
              </a:xfrm>
              <a:prstGeom prst="rect">
                <a:avLst/>
              </a:prstGeom>
              <a:noFill/>
              <a:ln w="38100">
                <a:noFill/>
              </a:ln>
            </p:spPr>
            <p:txBody>
              <a:bodyPr wrap="square" rtlCol="0">
                <a:spAutoFit/>
              </a:bodyPr>
              <a:lstStyle/>
              <a:p>
                <a:r>
                  <a:rPr lang="en-HK" sz="1100" dirty="0" err="1">
                    <a:solidFill>
                      <a:schemeClr val="bg1">
                        <a:lumMod val="50000"/>
                      </a:schemeClr>
                    </a:solidFill>
                  </a:rPr>
                  <a:t>Isopycnal</a:t>
                </a:r>
                <a:endParaRPr lang="en-HK" sz="1100" dirty="0">
                  <a:solidFill>
                    <a:schemeClr val="bg1">
                      <a:lumMod val="50000"/>
                    </a:schemeClr>
                  </a:solidFill>
                </a:endParaRPr>
              </a:p>
            </p:txBody>
          </p:sp>
          <p:cxnSp>
            <p:nvCxnSpPr>
              <p:cNvPr id="29" name="Straight Connector 28">
                <a:extLst>
                  <a:ext uri="{FF2B5EF4-FFF2-40B4-BE49-F238E27FC236}">
                    <a16:creationId xmlns:a16="http://schemas.microsoft.com/office/drawing/2014/main" id="{FFB9AF0A-B13C-7BC0-839C-578B8F04D893}"/>
                  </a:ext>
                </a:extLst>
              </p:cNvPr>
              <p:cNvCxnSpPr>
                <a:cxnSpLocks/>
              </p:cNvCxnSpPr>
              <p:nvPr/>
            </p:nvCxnSpPr>
            <p:spPr>
              <a:xfrm>
                <a:off x="15946834" y="12569656"/>
                <a:ext cx="289426" cy="28994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F53ACB2-570F-8B21-EEC1-258F381851FF}"/>
                  </a:ext>
                </a:extLst>
              </p:cNvPr>
              <p:cNvGrpSpPr/>
              <p:nvPr/>
            </p:nvGrpSpPr>
            <p:grpSpPr>
              <a:xfrm>
                <a:off x="14378161" y="11938063"/>
                <a:ext cx="3234781" cy="2132291"/>
                <a:chOff x="14042793" y="12125486"/>
                <a:chExt cx="3651342" cy="2069829"/>
              </a:xfrm>
            </p:grpSpPr>
            <p:sp>
              <p:nvSpPr>
                <p:cNvPr id="47" name="Freeform: Shape 46">
                  <a:extLst>
                    <a:ext uri="{FF2B5EF4-FFF2-40B4-BE49-F238E27FC236}">
                      <a16:creationId xmlns:a16="http://schemas.microsoft.com/office/drawing/2014/main" id="{06013BB4-B098-21F5-4B6F-A206A3B2B527}"/>
                    </a:ext>
                  </a:extLst>
                </p:cNvPr>
                <p:cNvSpPr/>
                <p:nvPr/>
              </p:nvSpPr>
              <p:spPr>
                <a:xfrm>
                  <a:off x="14042793" y="12301400"/>
                  <a:ext cx="3491381" cy="1893915"/>
                </a:xfrm>
                <a:custGeom>
                  <a:avLst/>
                  <a:gdLst>
                    <a:gd name="connsiteX0" fmla="*/ 0 w 2965685"/>
                    <a:gd name="connsiteY0" fmla="*/ 1866534 h 1866534"/>
                    <a:gd name="connsiteX1" fmla="*/ 1499017 w 2965685"/>
                    <a:gd name="connsiteY1" fmla="*/ 412488 h 1866534"/>
                    <a:gd name="connsiteX2" fmla="*/ 2338466 w 2965685"/>
                    <a:gd name="connsiteY2" fmla="*/ 82704 h 1866534"/>
                    <a:gd name="connsiteX3" fmla="*/ 2938073 w 2965685"/>
                    <a:gd name="connsiteY3" fmla="*/ 37734 h 1866534"/>
                    <a:gd name="connsiteX4" fmla="*/ 2865189 w 2965685"/>
                    <a:gd name="connsiteY4" fmla="*/ 47296 h 1866534"/>
                    <a:gd name="connsiteX5" fmla="*/ 2865189 w 2965685"/>
                    <a:gd name="connsiteY5" fmla="*/ 0 h 1866534"/>
                    <a:gd name="connsiteX6" fmla="*/ 2865189 w 2965685"/>
                    <a:gd name="connsiteY6" fmla="*/ 0 h 18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685" h="1866534">
                      <a:moveTo>
                        <a:pt x="0" y="1866534"/>
                      </a:moveTo>
                      <a:cubicBezTo>
                        <a:pt x="554636" y="1288163"/>
                        <a:pt x="1109273" y="709793"/>
                        <a:pt x="1499017" y="412488"/>
                      </a:cubicBezTo>
                      <a:cubicBezTo>
                        <a:pt x="1888761" y="115183"/>
                        <a:pt x="2098623" y="145163"/>
                        <a:pt x="2338466" y="82704"/>
                      </a:cubicBezTo>
                      <a:cubicBezTo>
                        <a:pt x="2578309" y="20245"/>
                        <a:pt x="2850286" y="43635"/>
                        <a:pt x="2938073" y="37734"/>
                      </a:cubicBezTo>
                      <a:cubicBezTo>
                        <a:pt x="3025860" y="31833"/>
                        <a:pt x="2877336" y="53585"/>
                        <a:pt x="2865189" y="47296"/>
                      </a:cubicBezTo>
                      <a:cubicBezTo>
                        <a:pt x="2853042" y="41007"/>
                        <a:pt x="2865189" y="0"/>
                        <a:pt x="2865189" y="0"/>
                      </a:cubicBezTo>
                      <a:lnTo>
                        <a:pt x="2865189"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p>
              </p:txBody>
            </p:sp>
            <p:sp>
              <p:nvSpPr>
                <p:cNvPr id="48" name="Rectangle: Rounded Corners 47">
                  <a:extLst>
                    <a:ext uri="{FF2B5EF4-FFF2-40B4-BE49-F238E27FC236}">
                      <a16:creationId xmlns:a16="http://schemas.microsoft.com/office/drawing/2014/main" id="{FF0DA453-7143-5FCD-8258-E64D27D1C408}"/>
                    </a:ext>
                  </a:extLst>
                </p:cNvPr>
                <p:cNvSpPr/>
                <p:nvPr/>
              </p:nvSpPr>
              <p:spPr>
                <a:xfrm>
                  <a:off x="17382960" y="12125486"/>
                  <a:ext cx="311175" cy="400258"/>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p>
              </p:txBody>
            </p:sp>
          </p:grpSp>
          <p:sp>
            <p:nvSpPr>
              <p:cNvPr id="33" name="TextBox 32">
                <a:extLst>
                  <a:ext uri="{FF2B5EF4-FFF2-40B4-BE49-F238E27FC236}">
                    <a16:creationId xmlns:a16="http://schemas.microsoft.com/office/drawing/2014/main" id="{7418611F-A321-E698-D3F3-2385C27B6098}"/>
                  </a:ext>
                </a:extLst>
              </p:cNvPr>
              <p:cNvSpPr txBox="1"/>
              <p:nvPr/>
            </p:nvSpPr>
            <p:spPr>
              <a:xfrm>
                <a:off x="15840361" y="14731244"/>
                <a:ext cx="2473567" cy="554273"/>
              </a:xfrm>
              <a:prstGeom prst="rect">
                <a:avLst/>
              </a:prstGeom>
              <a:noFill/>
              <a:ln w="38100">
                <a:noFill/>
              </a:ln>
            </p:spPr>
            <p:txBody>
              <a:bodyPr wrap="square" rtlCol="0">
                <a:spAutoFit/>
              </a:bodyPr>
              <a:lstStyle/>
              <a:p>
                <a:r>
                  <a:rPr lang="en-HK" sz="1000" dirty="0">
                    <a:solidFill>
                      <a:schemeClr val="bg1">
                        <a:lumMod val="50000"/>
                      </a:schemeClr>
                    </a:solidFill>
                  </a:rPr>
                  <a:t>Offshore</a:t>
                </a:r>
              </a:p>
            </p:txBody>
          </p:sp>
          <p:sp>
            <p:nvSpPr>
              <p:cNvPr id="35" name="TextBox 34">
                <a:extLst>
                  <a:ext uri="{FF2B5EF4-FFF2-40B4-BE49-F238E27FC236}">
                    <a16:creationId xmlns:a16="http://schemas.microsoft.com/office/drawing/2014/main" id="{8D14C881-CD3F-79DD-74D9-B85D914DB2BD}"/>
                  </a:ext>
                </a:extLst>
              </p:cNvPr>
              <p:cNvSpPr txBox="1"/>
              <p:nvPr/>
            </p:nvSpPr>
            <p:spPr>
              <a:xfrm>
                <a:off x="10080104" y="10653605"/>
                <a:ext cx="2473567" cy="554273"/>
              </a:xfrm>
              <a:prstGeom prst="rect">
                <a:avLst/>
              </a:prstGeom>
              <a:noFill/>
              <a:ln w="38100">
                <a:noFill/>
              </a:ln>
            </p:spPr>
            <p:txBody>
              <a:bodyPr wrap="square" rtlCol="0">
                <a:spAutoFit/>
              </a:bodyPr>
              <a:lstStyle/>
              <a:p>
                <a:r>
                  <a:rPr lang="en-HK" sz="1000" dirty="0">
                    <a:solidFill>
                      <a:schemeClr val="bg1">
                        <a:lumMod val="50000"/>
                      </a:schemeClr>
                    </a:solidFill>
                  </a:rPr>
                  <a:t>Height</a:t>
                </a:r>
              </a:p>
            </p:txBody>
          </p:sp>
          <p:grpSp>
            <p:nvGrpSpPr>
              <p:cNvPr id="37" name="Group 36">
                <a:extLst>
                  <a:ext uri="{FF2B5EF4-FFF2-40B4-BE49-F238E27FC236}">
                    <a16:creationId xmlns:a16="http://schemas.microsoft.com/office/drawing/2014/main" id="{B43B4C93-851B-3419-2703-078C78298E0B}"/>
                  </a:ext>
                </a:extLst>
              </p:cNvPr>
              <p:cNvGrpSpPr/>
              <p:nvPr/>
            </p:nvGrpSpPr>
            <p:grpSpPr>
              <a:xfrm>
                <a:off x="15300341" y="10532621"/>
                <a:ext cx="595679" cy="531829"/>
                <a:chOff x="14291649" y="11481457"/>
                <a:chExt cx="1178530" cy="1178530"/>
              </a:xfrm>
            </p:grpSpPr>
            <p:sp>
              <p:nvSpPr>
                <p:cNvPr id="44" name="Oval 43">
                  <a:extLst>
                    <a:ext uri="{FF2B5EF4-FFF2-40B4-BE49-F238E27FC236}">
                      <a16:creationId xmlns:a16="http://schemas.microsoft.com/office/drawing/2014/main" id="{0F6B8C0B-75D9-62B6-E692-A7784CAB0C80}"/>
                    </a:ext>
                  </a:extLst>
                </p:cNvPr>
                <p:cNvSpPr/>
                <p:nvPr/>
              </p:nvSpPr>
              <p:spPr>
                <a:xfrm>
                  <a:off x="14291649" y="11481457"/>
                  <a:ext cx="1178530" cy="11785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800">
                    <a:solidFill>
                      <a:schemeClr val="bg1">
                        <a:lumMod val="50000"/>
                      </a:schemeClr>
                    </a:solidFill>
                  </a:endParaRPr>
                </a:p>
              </p:txBody>
            </p:sp>
            <p:cxnSp>
              <p:nvCxnSpPr>
                <p:cNvPr id="45" name="Straight Connector 44">
                  <a:extLst>
                    <a:ext uri="{FF2B5EF4-FFF2-40B4-BE49-F238E27FC236}">
                      <a16:creationId xmlns:a16="http://schemas.microsoft.com/office/drawing/2014/main" id="{EEDEC5C7-5063-C18A-6F8D-42F28BD4B062}"/>
                    </a:ext>
                  </a:extLst>
                </p:cNvPr>
                <p:cNvCxnSpPr>
                  <a:stCxn id="44" idx="3"/>
                  <a:endCxn id="44" idx="7"/>
                </p:cNvCxnSpPr>
                <p:nvPr/>
              </p:nvCxnSpPr>
              <p:spPr>
                <a:xfrm flipV="1">
                  <a:off x="14464241" y="11654049"/>
                  <a:ext cx="833346" cy="833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B96EAC1-718F-9B48-2F6E-CD07806E5A11}"/>
                    </a:ext>
                  </a:extLst>
                </p:cNvPr>
                <p:cNvCxnSpPr>
                  <a:cxnSpLocks/>
                  <a:stCxn id="44" idx="1"/>
                  <a:endCxn id="44" idx="5"/>
                </p:cNvCxnSpPr>
                <p:nvPr/>
              </p:nvCxnSpPr>
              <p:spPr>
                <a:xfrm>
                  <a:off x="14464241" y="11654049"/>
                  <a:ext cx="833346" cy="833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D128B676-66F3-6AB6-436F-3C6C0C81126C}"/>
                  </a:ext>
                </a:extLst>
              </p:cNvPr>
              <p:cNvSpPr txBox="1"/>
              <p:nvPr/>
            </p:nvSpPr>
            <p:spPr>
              <a:xfrm>
                <a:off x="13903172" y="9985551"/>
                <a:ext cx="1804834" cy="969979"/>
              </a:xfrm>
              <a:prstGeom prst="rect">
                <a:avLst/>
              </a:prstGeom>
              <a:noFill/>
              <a:ln w="38100">
                <a:noFill/>
              </a:ln>
            </p:spPr>
            <p:txBody>
              <a:bodyPr wrap="square" rtlCol="0">
                <a:spAutoFit/>
              </a:bodyPr>
              <a:lstStyle/>
              <a:p>
                <a:r>
                  <a:rPr lang="en-HK" sz="1100" dirty="0"/>
                  <a:t>Easterly Wind</a:t>
                </a:r>
              </a:p>
            </p:txBody>
          </p:sp>
          <p:cxnSp>
            <p:nvCxnSpPr>
              <p:cNvPr id="41" name="Straight Arrow Connector 40">
                <a:extLst>
                  <a:ext uri="{FF2B5EF4-FFF2-40B4-BE49-F238E27FC236}">
                    <a16:creationId xmlns:a16="http://schemas.microsoft.com/office/drawing/2014/main" id="{E05A153D-EC8A-62CA-5DD2-BD782D7A396A}"/>
                  </a:ext>
                </a:extLst>
              </p:cNvPr>
              <p:cNvCxnSpPr/>
              <p:nvPr/>
            </p:nvCxnSpPr>
            <p:spPr>
              <a:xfrm flipH="1" flipV="1">
                <a:off x="13714112" y="12756180"/>
                <a:ext cx="1278643" cy="14737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63EA370-4CE3-2EFE-93A2-11298B5EEEC1}"/>
                  </a:ext>
                </a:extLst>
              </p:cNvPr>
              <p:cNvSpPr txBox="1"/>
              <p:nvPr/>
            </p:nvSpPr>
            <p:spPr>
              <a:xfrm>
                <a:off x="11607613" y="13406036"/>
                <a:ext cx="2390618" cy="1000036"/>
              </a:xfrm>
              <a:prstGeom prst="rect">
                <a:avLst/>
              </a:prstGeom>
              <a:noFill/>
              <a:ln w="38100">
                <a:noFill/>
              </a:ln>
            </p:spPr>
            <p:txBody>
              <a:bodyPr wrap="square" rtlCol="0">
                <a:spAutoFit/>
              </a:bodyPr>
              <a:lstStyle/>
              <a:p>
                <a:r>
                  <a:rPr lang="en-HK" sz="1100" b="1" dirty="0">
                    <a:solidFill>
                      <a:schemeClr val="accent2">
                        <a:lumMod val="50000"/>
                      </a:schemeClr>
                    </a:solidFill>
                  </a:rPr>
                  <a:t>Continental Shelf</a:t>
                </a:r>
              </a:p>
            </p:txBody>
          </p:sp>
        </p:grpSp>
        <p:sp>
          <p:nvSpPr>
            <p:cNvPr id="57" name="Freeform: Shape 56">
              <a:extLst>
                <a:ext uri="{FF2B5EF4-FFF2-40B4-BE49-F238E27FC236}">
                  <a16:creationId xmlns:a16="http://schemas.microsoft.com/office/drawing/2014/main" id="{A45E060D-C33B-C791-DF42-05CD1CB4360C}"/>
                </a:ext>
              </a:extLst>
            </p:cNvPr>
            <p:cNvSpPr/>
            <p:nvPr/>
          </p:nvSpPr>
          <p:spPr>
            <a:xfrm>
              <a:off x="9530010" y="420303"/>
              <a:ext cx="1559001" cy="2015956"/>
            </a:xfrm>
            <a:custGeom>
              <a:avLst/>
              <a:gdLst>
                <a:gd name="connsiteX0" fmla="*/ 0 w 2368224"/>
                <a:gd name="connsiteY0" fmla="*/ 0 h 1575916"/>
                <a:gd name="connsiteX1" fmla="*/ 0 w 2368224"/>
                <a:gd name="connsiteY1" fmla="*/ 0 h 1575916"/>
                <a:gd name="connsiteX2" fmla="*/ 21515 w 2368224"/>
                <a:gd name="connsiteY2" fmla="*/ 1215614 h 1575916"/>
                <a:gd name="connsiteX3" fmla="*/ 10757 w 2368224"/>
                <a:gd name="connsiteY3" fmla="*/ 1495313 h 1575916"/>
                <a:gd name="connsiteX4" fmla="*/ 21515 w 2368224"/>
                <a:gd name="connsiteY4" fmla="*/ 1570617 h 1575916"/>
                <a:gd name="connsiteX5" fmla="*/ 86061 w 2368224"/>
                <a:gd name="connsiteY5" fmla="*/ 1559859 h 1575916"/>
                <a:gd name="connsiteX6" fmla="*/ 236668 w 2368224"/>
                <a:gd name="connsiteY6" fmla="*/ 1516829 h 1575916"/>
                <a:gd name="connsiteX7" fmla="*/ 376517 w 2368224"/>
                <a:gd name="connsiteY7" fmla="*/ 1473798 h 1575916"/>
                <a:gd name="connsiteX8" fmla="*/ 484094 w 2368224"/>
                <a:gd name="connsiteY8" fmla="*/ 1420010 h 1575916"/>
                <a:gd name="connsiteX9" fmla="*/ 537882 w 2368224"/>
                <a:gd name="connsiteY9" fmla="*/ 1366221 h 1575916"/>
                <a:gd name="connsiteX10" fmla="*/ 602428 w 2368224"/>
                <a:gd name="connsiteY10" fmla="*/ 1290918 h 1575916"/>
                <a:gd name="connsiteX11" fmla="*/ 656216 w 2368224"/>
                <a:gd name="connsiteY11" fmla="*/ 1204857 h 1575916"/>
                <a:gd name="connsiteX12" fmla="*/ 763793 w 2368224"/>
                <a:gd name="connsiteY12" fmla="*/ 1075765 h 1575916"/>
                <a:gd name="connsiteX13" fmla="*/ 796065 w 2368224"/>
                <a:gd name="connsiteY13" fmla="*/ 1054250 h 1575916"/>
                <a:gd name="connsiteX14" fmla="*/ 849854 w 2368224"/>
                <a:gd name="connsiteY14" fmla="*/ 1000461 h 1575916"/>
                <a:gd name="connsiteX15" fmla="*/ 882127 w 2368224"/>
                <a:gd name="connsiteY15" fmla="*/ 957431 h 1575916"/>
                <a:gd name="connsiteX16" fmla="*/ 935915 w 2368224"/>
                <a:gd name="connsiteY16" fmla="*/ 925158 h 1575916"/>
                <a:gd name="connsiteX17" fmla="*/ 978945 w 2368224"/>
                <a:gd name="connsiteY17" fmla="*/ 914400 h 1575916"/>
                <a:gd name="connsiteX18" fmla="*/ 1011218 w 2368224"/>
                <a:gd name="connsiteY18" fmla="*/ 903643 h 1575916"/>
                <a:gd name="connsiteX19" fmla="*/ 1108037 w 2368224"/>
                <a:gd name="connsiteY19" fmla="*/ 849854 h 1575916"/>
                <a:gd name="connsiteX20" fmla="*/ 1140310 w 2368224"/>
                <a:gd name="connsiteY20" fmla="*/ 839097 h 1575916"/>
                <a:gd name="connsiteX21" fmla="*/ 1215614 w 2368224"/>
                <a:gd name="connsiteY21" fmla="*/ 806824 h 1575916"/>
                <a:gd name="connsiteX22" fmla="*/ 1301675 w 2368224"/>
                <a:gd name="connsiteY22" fmla="*/ 774551 h 1575916"/>
                <a:gd name="connsiteX23" fmla="*/ 1387736 w 2368224"/>
                <a:gd name="connsiteY23" fmla="*/ 710005 h 1575916"/>
                <a:gd name="connsiteX24" fmla="*/ 1463040 w 2368224"/>
                <a:gd name="connsiteY24" fmla="*/ 699247 h 1575916"/>
                <a:gd name="connsiteX25" fmla="*/ 1613647 w 2368224"/>
                <a:gd name="connsiteY25" fmla="*/ 623944 h 1575916"/>
                <a:gd name="connsiteX26" fmla="*/ 1721223 w 2368224"/>
                <a:gd name="connsiteY26" fmla="*/ 602429 h 1575916"/>
                <a:gd name="connsiteX27" fmla="*/ 1818042 w 2368224"/>
                <a:gd name="connsiteY27" fmla="*/ 580913 h 1575916"/>
                <a:gd name="connsiteX28" fmla="*/ 2000922 w 2368224"/>
                <a:gd name="connsiteY28" fmla="*/ 527125 h 1575916"/>
                <a:gd name="connsiteX29" fmla="*/ 2043953 w 2368224"/>
                <a:gd name="connsiteY29" fmla="*/ 516367 h 1575916"/>
                <a:gd name="connsiteX30" fmla="*/ 2140771 w 2368224"/>
                <a:gd name="connsiteY30" fmla="*/ 484094 h 1575916"/>
                <a:gd name="connsiteX31" fmla="*/ 2302136 w 2368224"/>
                <a:gd name="connsiteY31" fmla="*/ 462579 h 1575916"/>
                <a:gd name="connsiteX32" fmla="*/ 2312894 w 2368224"/>
                <a:gd name="connsiteY32" fmla="*/ 419549 h 1575916"/>
                <a:gd name="connsiteX33" fmla="*/ 2355924 w 2368224"/>
                <a:gd name="connsiteY33" fmla="*/ 311972 h 1575916"/>
                <a:gd name="connsiteX34" fmla="*/ 2345167 w 2368224"/>
                <a:gd name="connsiteY34" fmla="*/ 75304 h 1575916"/>
                <a:gd name="connsiteX35" fmla="*/ 2334409 w 2368224"/>
                <a:gd name="connsiteY35" fmla="*/ 32273 h 1575916"/>
                <a:gd name="connsiteX36" fmla="*/ 2216075 w 2368224"/>
                <a:gd name="connsiteY36" fmla="*/ 0 h 1575916"/>
                <a:gd name="connsiteX37" fmla="*/ 634701 w 2368224"/>
                <a:gd name="connsiteY37" fmla="*/ 32273 h 1575916"/>
                <a:gd name="connsiteX38" fmla="*/ 290456 w 2368224"/>
                <a:gd name="connsiteY38" fmla="*/ 53789 h 1575916"/>
                <a:gd name="connsiteX39" fmla="*/ 139849 w 2368224"/>
                <a:gd name="connsiteY39" fmla="*/ 64546 h 1575916"/>
                <a:gd name="connsiteX40" fmla="*/ 10757 w 2368224"/>
                <a:gd name="connsiteY40" fmla="*/ 64546 h 1575916"/>
                <a:gd name="connsiteX41" fmla="*/ 10757 w 2368224"/>
                <a:gd name="connsiteY41" fmla="*/ 53789 h 1575916"/>
                <a:gd name="connsiteX42" fmla="*/ 10757 w 2368224"/>
                <a:gd name="connsiteY42" fmla="*/ 64546 h 1575916"/>
                <a:gd name="connsiteX43" fmla="*/ 0 w 2368224"/>
                <a:gd name="connsiteY43" fmla="*/ 0 h 157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68224" h="1575916">
                  <a:moveTo>
                    <a:pt x="0" y="0"/>
                  </a:moveTo>
                  <a:lnTo>
                    <a:pt x="0" y="0"/>
                  </a:lnTo>
                  <a:cubicBezTo>
                    <a:pt x="5711" y="274146"/>
                    <a:pt x="21515" y="987773"/>
                    <a:pt x="21515" y="1215614"/>
                  </a:cubicBezTo>
                  <a:cubicBezTo>
                    <a:pt x="21515" y="1308916"/>
                    <a:pt x="14343" y="1402080"/>
                    <a:pt x="10757" y="1495313"/>
                  </a:cubicBezTo>
                  <a:cubicBezTo>
                    <a:pt x="14343" y="1520414"/>
                    <a:pt x="2263" y="1554115"/>
                    <a:pt x="21515" y="1570617"/>
                  </a:cubicBezTo>
                  <a:cubicBezTo>
                    <a:pt x="38076" y="1584812"/>
                    <a:pt x="65368" y="1566757"/>
                    <a:pt x="86061" y="1559859"/>
                  </a:cubicBezTo>
                  <a:cubicBezTo>
                    <a:pt x="248784" y="1505618"/>
                    <a:pt x="39822" y="1541433"/>
                    <a:pt x="236668" y="1516829"/>
                  </a:cubicBezTo>
                  <a:cubicBezTo>
                    <a:pt x="253812" y="1511931"/>
                    <a:pt x="356675" y="1483719"/>
                    <a:pt x="376517" y="1473798"/>
                  </a:cubicBezTo>
                  <a:cubicBezTo>
                    <a:pt x="529452" y="1397331"/>
                    <a:pt x="286470" y="1485884"/>
                    <a:pt x="484094" y="1420010"/>
                  </a:cubicBezTo>
                  <a:cubicBezTo>
                    <a:pt x="502023" y="1402080"/>
                    <a:pt x="523817" y="1387318"/>
                    <a:pt x="537882" y="1366221"/>
                  </a:cubicBezTo>
                  <a:cubicBezTo>
                    <a:pt x="570649" y="1317071"/>
                    <a:pt x="550255" y="1343091"/>
                    <a:pt x="602428" y="1290918"/>
                  </a:cubicBezTo>
                  <a:cubicBezTo>
                    <a:pt x="638561" y="1200584"/>
                    <a:pt x="603223" y="1268448"/>
                    <a:pt x="656216" y="1204857"/>
                  </a:cubicBezTo>
                  <a:cubicBezTo>
                    <a:pt x="685910" y="1169225"/>
                    <a:pt x="723057" y="1109712"/>
                    <a:pt x="763793" y="1075765"/>
                  </a:cubicBezTo>
                  <a:cubicBezTo>
                    <a:pt x="773725" y="1067488"/>
                    <a:pt x="786335" y="1062764"/>
                    <a:pt x="796065" y="1054250"/>
                  </a:cubicBezTo>
                  <a:cubicBezTo>
                    <a:pt x="815148" y="1037553"/>
                    <a:pt x="834640" y="1020746"/>
                    <a:pt x="849854" y="1000461"/>
                  </a:cubicBezTo>
                  <a:cubicBezTo>
                    <a:pt x="860612" y="986118"/>
                    <a:pt x="868634" y="969237"/>
                    <a:pt x="882127" y="957431"/>
                  </a:cubicBezTo>
                  <a:cubicBezTo>
                    <a:pt x="897863" y="943662"/>
                    <a:pt x="916808" y="933650"/>
                    <a:pt x="935915" y="925158"/>
                  </a:cubicBezTo>
                  <a:cubicBezTo>
                    <a:pt x="949425" y="919153"/>
                    <a:pt x="964729" y="918462"/>
                    <a:pt x="978945" y="914400"/>
                  </a:cubicBezTo>
                  <a:cubicBezTo>
                    <a:pt x="989848" y="911285"/>
                    <a:pt x="1000795" y="908110"/>
                    <a:pt x="1011218" y="903643"/>
                  </a:cubicBezTo>
                  <a:cubicBezTo>
                    <a:pt x="1083736" y="872564"/>
                    <a:pt x="1026436" y="890654"/>
                    <a:pt x="1108037" y="849854"/>
                  </a:cubicBezTo>
                  <a:cubicBezTo>
                    <a:pt x="1118179" y="844783"/>
                    <a:pt x="1129782" y="843308"/>
                    <a:pt x="1140310" y="839097"/>
                  </a:cubicBezTo>
                  <a:cubicBezTo>
                    <a:pt x="1165666" y="828955"/>
                    <a:pt x="1190258" y="816966"/>
                    <a:pt x="1215614" y="806824"/>
                  </a:cubicBezTo>
                  <a:cubicBezTo>
                    <a:pt x="1244060" y="795445"/>
                    <a:pt x="1274972" y="789572"/>
                    <a:pt x="1301675" y="774551"/>
                  </a:cubicBezTo>
                  <a:cubicBezTo>
                    <a:pt x="1332929" y="756971"/>
                    <a:pt x="1355241" y="725169"/>
                    <a:pt x="1387736" y="710005"/>
                  </a:cubicBezTo>
                  <a:cubicBezTo>
                    <a:pt x="1410713" y="699282"/>
                    <a:pt x="1437939" y="702833"/>
                    <a:pt x="1463040" y="699247"/>
                  </a:cubicBezTo>
                  <a:cubicBezTo>
                    <a:pt x="1516045" y="667444"/>
                    <a:pt x="1550195" y="643981"/>
                    <a:pt x="1613647" y="623944"/>
                  </a:cubicBezTo>
                  <a:cubicBezTo>
                    <a:pt x="1648518" y="612932"/>
                    <a:pt x="1685439" y="609963"/>
                    <a:pt x="1721223" y="602429"/>
                  </a:cubicBezTo>
                  <a:cubicBezTo>
                    <a:pt x="1753574" y="595618"/>
                    <a:pt x="1786118" y="589508"/>
                    <a:pt x="1818042" y="580913"/>
                  </a:cubicBezTo>
                  <a:cubicBezTo>
                    <a:pt x="1879399" y="564394"/>
                    <a:pt x="1939277" y="542537"/>
                    <a:pt x="2000922" y="527125"/>
                  </a:cubicBezTo>
                  <a:cubicBezTo>
                    <a:pt x="2015266" y="523539"/>
                    <a:pt x="2029822" y="520715"/>
                    <a:pt x="2043953" y="516367"/>
                  </a:cubicBezTo>
                  <a:cubicBezTo>
                    <a:pt x="2076467" y="506363"/>
                    <a:pt x="2107901" y="492859"/>
                    <a:pt x="2140771" y="484094"/>
                  </a:cubicBezTo>
                  <a:cubicBezTo>
                    <a:pt x="2175255" y="474898"/>
                    <a:pt x="2276074" y="465475"/>
                    <a:pt x="2302136" y="462579"/>
                  </a:cubicBezTo>
                  <a:cubicBezTo>
                    <a:pt x="2305722" y="448236"/>
                    <a:pt x="2307921" y="433472"/>
                    <a:pt x="2312894" y="419549"/>
                  </a:cubicBezTo>
                  <a:cubicBezTo>
                    <a:pt x="2325884" y="383178"/>
                    <a:pt x="2355924" y="311972"/>
                    <a:pt x="2355924" y="311972"/>
                  </a:cubicBezTo>
                  <a:cubicBezTo>
                    <a:pt x="2375226" y="196163"/>
                    <a:pt x="2371937" y="253772"/>
                    <a:pt x="2345167" y="75304"/>
                  </a:cubicBezTo>
                  <a:cubicBezTo>
                    <a:pt x="2342974" y="60682"/>
                    <a:pt x="2343874" y="43631"/>
                    <a:pt x="2334409" y="32273"/>
                  </a:cubicBezTo>
                  <a:cubicBezTo>
                    <a:pt x="2312210" y="5635"/>
                    <a:pt x="2238457" y="3198"/>
                    <a:pt x="2216075" y="0"/>
                  </a:cubicBezTo>
                  <a:cubicBezTo>
                    <a:pt x="749344" y="22394"/>
                    <a:pt x="1275714" y="-7788"/>
                    <a:pt x="634701" y="32273"/>
                  </a:cubicBezTo>
                  <a:cubicBezTo>
                    <a:pt x="460336" y="57183"/>
                    <a:pt x="620980" y="36839"/>
                    <a:pt x="290456" y="53789"/>
                  </a:cubicBezTo>
                  <a:cubicBezTo>
                    <a:pt x="240192" y="56367"/>
                    <a:pt x="190051" y="60960"/>
                    <a:pt x="139849" y="64546"/>
                  </a:cubicBezTo>
                  <a:cubicBezTo>
                    <a:pt x="81649" y="79096"/>
                    <a:pt x="86308" y="83433"/>
                    <a:pt x="10757" y="64546"/>
                  </a:cubicBezTo>
                  <a:cubicBezTo>
                    <a:pt x="7278" y="63676"/>
                    <a:pt x="10757" y="57375"/>
                    <a:pt x="10757" y="53789"/>
                  </a:cubicBezTo>
                  <a:lnTo>
                    <a:pt x="10757" y="64546"/>
                  </a:lnTo>
                  <a:lnTo>
                    <a:pt x="0" y="0"/>
                  </a:lnTo>
                  <a:close/>
                </a:path>
              </a:pathLst>
            </a:custGeom>
            <a:solidFill>
              <a:srgbClr val="66B4B6">
                <a:alpha val="31000"/>
              </a:srgbClr>
            </a:solidFill>
            <a:ln>
              <a:solidFill>
                <a:srgbClr val="66B4B6"/>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grpSp>
      <p:pic>
        <p:nvPicPr>
          <p:cNvPr id="64" name="Picture 63">
            <a:extLst>
              <a:ext uri="{FF2B5EF4-FFF2-40B4-BE49-F238E27FC236}">
                <a16:creationId xmlns:a16="http://schemas.microsoft.com/office/drawing/2014/main" id="{15DE510C-F884-A990-0B71-C1AD616B44D2}"/>
              </a:ext>
            </a:extLst>
          </p:cNvPr>
          <p:cNvPicPr>
            <a:picLocks noChangeAspect="1"/>
          </p:cNvPicPr>
          <p:nvPr/>
        </p:nvPicPr>
        <p:blipFill>
          <a:blip r:embed="rId7"/>
          <a:stretch>
            <a:fillRect/>
          </a:stretch>
        </p:blipFill>
        <p:spPr>
          <a:xfrm>
            <a:off x="7522204" y="2115696"/>
            <a:ext cx="704256" cy="442033"/>
          </a:xfrm>
          <a:prstGeom prst="rect">
            <a:avLst/>
          </a:prstGeom>
        </p:spPr>
      </p:pic>
    </p:spTree>
    <p:extLst>
      <p:ext uri="{BB962C8B-B14F-4D97-AF65-F5344CB8AC3E}">
        <p14:creationId xmlns:p14="http://schemas.microsoft.com/office/powerpoint/2010/main" val="21465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B3E2AF-3519-3A94-A2A3-AAE9BD922B2B}"/>
              </a:ext>
            </a:extLst>
          </p:cNvPr>
          <p:cNvPicPr>
            <a:picLocks noChangeAspect="1"/>
          </p:cNvPicPr>
          <p:nvPr/>
        </p:nvPicPr>
        <p:blipFill rotWithShape="1">
          <a:blip r:embed="rId3"/>
          <a:srcRect r="26167"/>
          <a:stretch/>
        </p:blipFill>
        <p:spPr>
          <a:xfrm>
            <a:off x="5406529" y="1318660"/>
            <a:ext cx="5393743" cy="4945973"/>
          </a:xfrm>
          <a:prstGeom prst="rect">
            <a:avLst/>
          </a:prstGeom>
        </p:spPr>
      </p:pic>
      <p:grpSp>
        <p:nvGrpSpPr>
          <p:cNvPr id="8" name="Group 7">
            <a:extLst>
              <a:ext uri="{FF2B5EF4-FFF2-40B4-BE49-F238E27FC236}">
                <a16:creationId xmlns:a16="http://schemas.microsoft.com/office/drawing/2014/main" id="{348B633F-3FE8-A085-F8E1-DBFB0874BF3A}"/>
              </a:ext>
            </a:extLst>
          </p:cNvPr>
          <p:cNvGrpSpPr/>
          <p:nvPr/>
        </p:nvGrpSpPr>
        <p:grpSpPr>
          <a:xfrm>
            <a:off x="6708113" y="1613379"/>
            <a:ext cx="2011458" cy="3108741"/>
            <a:chOff x="874344" y="1126729"/>
            <a:chExt cx="2035409" cy="3309071"/>
          </a:xfrm>
        </p:grpSpPr>
        <p:sp>
          <p:nvSpPr>
            <p:cNvPr id="9" name="TextBox 8">
              <a:extLst>
                <a:ext uri="{FF2B5EF4-FFF2-40B4-BE49-F238E27FC236}">
                  <a16:creationId xmlns:a16="http://schemas.microsoft.com/office/drawing/2014/main" id="{35B82F0F-679B-2F21-325C-C0C5E07CB14E}"/>
                </a:ext>
              </a:extLst>
            </p:cNvPr>
            <p:cNvSpPr txBox="1"/>
            <p:nvPr/>
          </p:nvSpPr>
          <p:spPr>
            <a:xfrm rot="1324362">
              <a:off x="926139" y="2223965"/>
              <a:ext cx="1843002" cy="294849"/>
            </a:xfrm>
            <a:prstGeom prst="rect">
              <a:avLst/>
            </a:prstGeom>
            <a:noFill/>
          </p:spPr>
          <p:txBody>
            <a:bodyPr wrap="square" rtlCol="0">
              <a:spAutoFit/>
            </a:bodyPr>
            <a:lstStyle/>
            <a:p>
              <a:r>
                <a:rPr lang="en-HK" sz="1200" dirty="0"/>
                <a:t>Antarctic Surface Water</a:t>
              </a:r>
            </a:p>
          </p:txBody>
        </p:sp>
        <p:sp>
          <p:nvSpPr>
            <p:cNvPr id="10" name="TextBox 9">
              <a:extLst>
                <a:ext uri="{FF2B5EF4-FFF2-40B4-BE49-F238E27FC236}">
                  <a16:creationId xmlns:a16="http://schemas.microsoft.com/office/drawing/2014/main" id="{41CD8213-1C68-B290-F8C9-EE03530B78D2}"/>
                </a:ext>
              </a:extLst>
            </p:cNvPr>
            <p:cNvSpPr txBox="1"/>
            <p:nvPr/>
          </p:nvSpPr>
          <p:spPr>
            <a:xfrm rot="1512381">
              <a:off x="874344" y="3060082"/>
              <a:ext cx="1917623" cy="294849"/>
            </a:xfrm>
            <a:prstGeom prst="rect">
              <a:avLst/>
            </a:prstGeom>
            <a:noFill/>
          </p:spPr>
          <p:txBody>
            <a:bodyPr wrap="square" rtlCol="0">
              <a:spAutoFit/>
            </a:bodyPr>
            <a:lstStyle/>
            <a:p>
              <a:r>
                <a:rPr lang="en-HK" sz="1200" dirty="0"/>
                <a:t>Circumpolar Deep Water</a:t>
              </a:r>
            </a:p>
          </p:txBody>
        </p:sp>
        <p:sp>
          <p:nvSpPr>
            <p:cNvPr id="12" name="TextBox 11">
              <a:extLst>
                <a:ext uri="{FF2B5EF4-FFF2-40B4-BE49-F238E27FC236}">
                  <a16:creationId xmlns:a16="http://schemas.microsoft.com/office/drawing/2014/main" id="{01CDE305-78AE-15B3-57F7-A79145EEBCD8}"/>
                </a:ext>
              </a:extLst>
            </p:cNvPr>
            <p:cNvSpPr txBox="1"/>
            <p:nvPr/>
          </p:nvSpPr>
          <p:spPr>
            <a:xfrm rot="1800281">
              <a:off x="917979" y="4140951"/>
              <a:ext cx="1586474" cy="294849"/>
            </a:xfrm>
            <a:prstGeom prst="rect">
              <a:avLst/>
            </a:prstGeom>
            <a:noFill/>
          </p:spPr>
          <p:txBody>
            <a:bodyPr wrap="square" rtlCol="0">
              <a:spAutoFit/>
            </a:bodyPr>
            <a:lstStyle/>
            <a:p>
              <a:r>
                <a:rPr lang="en-HK" sz="1200" dirty="0"/>
                <a:t>Dense Shelf Water</a:t>
              </a:r>
            </a:p>
          </p:txBody>
        </p:sp>
        <p:cxnSp>
          <p:nvCxnSpPr>
            <p:cNvPr id="23" name="Straight Arrow Connector 22">
              <a:extLst>
                <a:ext uri="{FF2B5EF4-FFF2-40B4-BE49-F238E27FC236}">
                  <a16:creationId xmlns:a16="http://schemas.microsoft.com/office/drawing/2014/main" id="{C1EC0187-87CA-D69A-0215-FC7F8FA41D94}"/>
                </a:ext>
              </a:extLst>
            </p:cNvPr>
            <p:cNvCxnSpPr>
              <a:cxnSpLocks/>
            </p:cNvCxnSpPr>
            <p:nvPr/>
          </p:nvCxnSpPr>
          <p:spPr>
            <a:xfrm>
              <a:off x="1928762" y="1784285"/>
              <a:ext cx="980991" cy="446299"/>
            </a:xfrm>
            <a:prstGeom prst="straightConnector1">
              <a:avLst/>
            </a:prstGeom>
            <a:ln w="57150">
              <a:solidFill>
                <a:srgbClr val="9999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BC9830-00B0-7F8B-34AD-232029FB6C58}"/>
                </a:ext>
              </a:extLst>
            </p:cNvPr>
            <p:cNvSpPr txBox="1"/>
            <p:nvPr/>
          </p:nvSpPr>
          <p:spPr>
            <a:xfrm>
              <a:off x="1208966" y="1126729"/>
              <a:ext cx="906320" cy="622458"/>
            </a:xfrm>
            <a:prstGeom prst="rect">
              <a:avLst/>
            </a:prstGeom>
            <a:noFill/>
            <a:ln>
              <a:noFill/>
            </a:ln>
          </p:spPr>
          <p:txBody>
            <a:bodyPr wrap="square" rtlCol="0">
              <a:spAutoFit/>
            </a:bodyPr>
            <a:lstStyle/>
            <a:p>
              <a:r>
                <a:rPr lang="en-HK" sz="3200" b="1" dirty="0">
                  <a:solidFill>
                    <a:srgbClr val="9999FF"/>
                  </a:solidFill>
                </a:rPr>
                <a:t>ASC</a:t>
              </a:r>
            </a:p>
          </p:txBody>
        </p:sp>
      </p:grpSp>
      <p:sp>
        <p:nvSpPr>
          <p:cNvPr id="2" name="Title 1">
            <a:extLst>
              <a:ext uri="{FF2B5EF4-FFF2-40B4-BE49-F238E27FC236}">
                <a16:creationId xmlns:a16="http://schemas.microsoft.com/office/drawing/2014/main" id="{EC6A3F1F-B52B-CE91-C495-95119DB4F1D5}"/>
              </a:ext>
            </a:extLst>
          </p:cNvPr>
          <p:cNvSpPr>
            <a:spLocks noGrp="1"/>
          </p:cNvSpPr>
          <p:nvPr>
            <p:ph type="title"/>
          </p:nvPr>
        </p:nvSpPr>
        <p:spPr/>
        <p:txBody>
          <a:bodyPr>
            <a:normAutofit fontScale="90000"/>
          </a:bodyPr>
          <a:lstStyle/>
          <a:p>
            <a:r>
              <a:rPr lang="en-US" sz="4400" dirty="0"/>
              <a:t>Model Setup + Reference Simulation</a:t>
            </a:r>
            <a:br>
              <a:rPr lang="en-HK" sz="4400" dirty="0"/>
            </a:br>
            <a:endParaRPr lang="en-HK" dirty="0"/>
          </a:p>
        </p:txBody>
      </p:sp>
      <p:sp>
        <p:nvSpPr>
          <p:cNvPr id="3" name="Text Placeholder 2">
            <a:extLst>
              <a:ext uri="{FF2B5EF4-FFF2-40B4-BE49-F238E27FC236}">
                <a16:creationId xmlns:a16="http://schemas.microsoft.com/office/drawing/2014/main" id="{0A9373E7-A9D4-687D-9CA6-5F77A9C3B6DC}"/>
              </a:ext>
            </a:extLst>
          </p:cNvPr>
          <p:cNvSpPr>
            <a:spLocks noGrp="1"/>
          </p:cNvSpPr>
          <p:nvPr>
            <p:ph type="body" idx="1"/>
          </p:nvPr>
        </p:nvSpPr>
        <p:spPr>
          <a:xfrm>
            <a:off x="1214412" y="1932455"/>
            <a:ext cx="4269477" cy="4274831"/>
          </a:xfrm>
        </p:spPr>
        <p:txBody>
          <a:bodyPr>
            <a:normAutofit/>
          </a:bodyPr>
          <a:lstStyle/>
          <a:p>
            <a:pPr marL="285750" indent="-285750">
              <a:buFontTx/>
              <a:buChar char="-"/>
            </a:pPr>
            <a:r>
              <a:rPr lang="en-HK" sz="1800" dirty="0">
                <a:latin typeface="Calibri" panose="020F0502020204030204" pitchFamily="34" charset="0"/>
                <a:cs typeface="Calibri" panose="020F0502020204030204" pitchFamily="34" charset="0"/>
              </a:rPr>
              <a:t>Channel configuration of Modular Ocean Model 6 of GFDL-NOAA</a:t>
            </a:r>
          </a:p>
          <a:p>
            <a:pPr marL="0" indent="0">
              <a:buNone/>
            </a:pPr>
            <a:endParaRPr lang="en-HK" sz="1800" dirty="0">
              <a:latin typeface="Calibri" panose="020F0502020204030204" pitchFamily="34" charset="0"/>
              <a:cs typeface="Calibri" panose="020F0502020204030204" pitchFamily="34" charset="0"/>
            </a:endParaRPr>
          </a:p>
          <a:p>
            <a:pPr marL="285750" indent="-285750">
              <a:buFontTx/>
              <a:buChar char="-"/>
            </a:pPr>
            <a:r>
              <a:rPr lang="en-HK" sz="1800" dirty="0" err="1">
                <a:latin typeface="Calibri" panose="020F0502020204030204" pitchFamily="34" charset="0"/>
                <a:cs typeface="Calibri" panose="020F0502020204030204" pitchFamily="34" charset="0"/>
              </a:rPr>
              <a:t>Isopycnal</a:t>
            </a:r>
            <a:r>
              <a:rPr lang="en-HK" sz="1800" dirty="0">
                <a:latin typeface="Calibri" panose="020F0502020204030204" pitchFamily="34" charset="0"/>
                <a:cs typeface="Calibri" panose="020F0502020204030204" pitchFamily="34" charset="0"/>
              </a:rPr>
              <a:t> Model </a:t>
            </a:r>
            <a:r>
              <a:rPr lang="en-HK" sz="1800" dirty="0">
                <a:latin typeface="Calibri" panose="020F0502020204030204" pitchFamily="34" charset="0"/>
                <a:cs typeface="Calibri" panose="020F0502020204030204" pitchFamily="34" charset="0"/>
                <a:sym typeface="Wingdings" panose="05000000000000000000" pitchFamily="2" charset="2"/>
              </a:rPr>
              <a:t> </a:t>
            </a:r>
            <a:r>
              <a:rPr lang="en-US" sz="1800" dirty="0">
                <a:latin typeface="Calibri" panose="020F0502020204030204" pitchFamily="34" charset="0"/>
                <a:cs typeface="Calibri" panose="020F0502020204030204" pitchFamily="34" charset="0"/>
              </a:rPr>
              <a:t>divide water column into density layers</a:t>
            </a:r>
          </a:p>
          <a:p>
            <a:pPr marL="285750" indent="-285750">
              <a:buFontTx/>
              <a:buChar char="-"/>
            </a:pPr>
            <a:endParaRPr lang="en-HK" sz="1600" dirty="0">
              <a:latin typeface="Calibri" panose="020F0502020204030204" pitchFamily="34" charset="0"/>
              <a:cs typeface="Calibri" panose="020F0502020204030204" pitchFamily="34" charset="0"/>
            </a:endParaRPr>
          </a:p>
          <a:p>
            <a:pPr marL="285750" indent="-285750">
              <a:buFontTx/>
              <a:buChar char="-"/>
            </a:pPr>
            <a:r>
              <a:rPr lang="en-HK" sz="1800" dirty="0">
                <a:latin typeface="Calibri" panose="020F0502020204030204" pitchFamily="34" charset="0"/>
                <a:cs typeface="Calibri" panose="020F0502020204030204" pitchFamily="34" charset="0"/>
              </a:rPr>
              <a:t>Allows for eddy-resolving experiments (1km lateral resolution) </a:t>
            </a:r>
          </a:p>
          <a:p>
            <a:pPr marL="285750" indent="-285750">
              <a:buFontTx/>
              <a:buChar char="-"/>
            </a:pPr>
            <a:endParaRPr lang="en-HK" sz="1800" dirty="0">
              <a:latin typeface="Calibri" panose="020F0502020204030204" pitchFamily="34" charset="0"/>
              <a:cs typeface="Calibri" panose="020F0502020204030204" pitchFamily="34" charset="0"/>
            </a:endParaRPr>
          </a:p>
          <a:p>
            <a:pPr marL="285750" indent="-285750">
              <a:buFontTx/>
              <a:buChar char="-"/>
            </a:pPr>
            <a:r>
              <a:rPr lang="en-HK" sz="1800" dirty="0">
                <a:latin typeface="Calibri" panose="020F0502020204030204" pitchFamily="34" charset="0"/>
                <a:cs typeface="Calibri" panose="020F0502020204030204" pitchFamily="34" charset="0"/>
              </a:rPr>
              <a:t>Zonally symmetric + constant wind forcing</a:t>
            </a:r>
          </a:p>
          <a:p>
            <a:pPr marL="285750" indent="-285750">
              <a:buFontTx/>
              <a:buChar char="-"/>
            </a:pPr>
            <a:endParaRPr lang="en-HK" sz="1800" dirty="0">
              <a:latin typeface="Calibri" panose="020F0502020204030204" pitchFamily="34" charset="0"/>
              <a:cs typeface="Calibri" panose="020F0502020204030204" pitchFamily="34" charset="0"/>
            </a:endParaRPr>
          </a:p>
          <a:p>
            <a:endParaRPr lang="en-HK" sz="1800" dirty="0"/>
          </a:p>
        </p:txBody>
      </p:sp>
      <p:sp>
        <p:nvSpPr>
          <p:cNvPr id="4" name="Slide Number Placeholder 3">
            <a:extLst>
              <a:ext uri="{FF2B5EF4-FFF2-40B4-BE49-F238E27FC236}">
                <a16:creationId xmlns:a16="http://schemas.microsoft.com/office/drawing/2014/main" id="{B61013BE-185B-91B6-5B1F-BC0D9BB11B0E}"/>
              </a:ext>
            </a:extLst>
          </p:cNvPr>
          <p:cNvSpPr>
            <a:spLocks noGrp="1"/>
          </p:cNvSpPr>
          <p:nvPr>
            <p:ph type="sldNum" idx="12"/>
          </p:nvPr>
        </p:nvSpPr>
        <p:spPr/>
        <p:txBody>
          <a:bodyPr/>
          <a:lstStyle/>
          <a:p>
            <a:pPr marL="0" lvl="0" indent="0" algn="r" rtl="0">
              <a:spcBef>
                <a:spcPts val="0"/>
              </a:spcBef>
              <a:spcAft>
                <a:spcPts val="0"/>
              </a:spcAft>
              <a:buNone/>
            </a:pPr>
            <a:r>
              <a:rPr lang="en-HK"/>
              <a:t>Slide </a:t>
            </a:r>
            <a:fld id="{00000000-1234-1234-1234-123412341234}" type="slidenum">
              <a:rPr lang="en" smtClean="0"/>
              <a:pPr marL="0" lvl="0" indent="0" algn="r" rtl="0">
                <a:spcBef>
                  <a:spcPts val="0"/>
                </a:spcBef>
                <a:spcAft>
                  <a:spcPts val="0"/>
                </a:spcAft>
                <a:buNone/>
              </a:pPr>
              <a:t>3</a:t>
            </a:fld>
            <a:endParaRPr dirty="0"/>
          </a:p>
        </p:txBody>
      </p:sp>
      <p:grpSp>
        <p:nvGrpSpPr>
          <p:cNvPr id="36" name="Group 35">
            <a:extLst>
              <a:ext uri="{FF2B5EF4-FFF2-40B4-BE49-F238E27FC236}">
                <a16:creationId xmlns:a16="http://schemas.microsoft.com/office/drawing/2014/main" id="{9E577133-6475-4505-81BB-99A03A8B585C}"/>
              </a:ext>
            </a:extLst>
          </p:cNvPr>
          <p:cNvGrpSpPr/>
          <p:nvPr/>
        </p:nvGrpSpPr>
        <p:grpSpPr>
          <a:xfrm>
            <a:off x="8719571" y="4699756"/>
            <a:ext cx="1870074" cy="791619"/>
            <a:chOff x="9458848" y="2416707"/>
            <a:chExt cx="1870074" cy="791619"/>
          </a:xfrm>
        </p:grpSpPr>
        <p:grpSp>
          <p:nvGrpSpPr>
            <p:cNvPr id="25" name="Group 24">
              <a:extLst>
                <a:ext uri="{FF2B5EF4-FFF2-40B4-BE49-F238E27FC236}">
                  <a16:creationId xmlns:a16="http://schemas.microsoft.com/office/drawing/2014/main" id="{4B3A61ED-4C1A-3B4F-7ABF-CB8A8B37D5C2}"/>
                </a:ext>
              </a:extLst>
            </p:cNvPr>
            <p:cNvGrpSpPr/>
            <p:nvPr/>
          </p:nvGrpSpPr>
          <p:grpSpPr>
            <a:xfrm>
              <a:off x="9722409" y="2702615"/>
              <a:ext cx="951147" cy="208284"/>
              <a:chOff x="5638047" y="1755451"/>
              <a:chExt cx="951147" cy="208284"/>
            </a:xfrm>
          </p:grpSpPr>
          <p:cxnSp>
            <p:nvCxnSpPr>
              <p:cNvPr id="11" name="Straight Arrow Connector 10">
                <a:extLst>
                  <a:ext uri="{FF2B5EF4-FFF2-40B4-BE49-F238E27FC236}">
                    <a16:creationId xmlns:a16="http://schemas.microsoft.com/office/drawing/2014/main" id="{00A75062-2C7E-F3DA-96AE-D5272F97664E}"/>
                  </a:ext>
                </a:extLst>
              </p:cNvPr>
              <p:cNvCxnSpPr>
                <a:cxnSpLocks/>
              </p:cNvCxnSpPr>
              <p:nvPr/>
            </p:nvCxnSpPr>
            <p:spPr>
              <a:xfrm flipV="1">
                <a:off x="5638047" y="1833708"/>
                <a:ext cx="951147" cy="6902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5812B9-4DBE-5F76-8623-C905E6A4ECA9}"/>
                  </a:ext>
                </a:extLst>
              </p:cNvPr>
              <p:cNvCxnSpPr>
                <a:cxnSpLocks/>
              </p:cNvCxnSpPr>
              <p:nvPr/>
            </p:nvCxnSpPr>
            <p:spPr>
              <a:xfrm>
                <a:off x="5835554" y="1755451"/>
                <a:ext cx="569499" cy="20828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32AF3772-B371-96A1-E306-2B20B9BAA20E}"/>
                </a:ext>
              </a:extLst>
            </p:cNvPr>
            <p:cNvSpPr txBox="1"/>
            <p:nvPr/>
          </p:nvSpPr>
          <p:spPr>
            <a:xfrm>
              <a:off x="9458848" y="2665229"/>
              <a:ext cx="704503" cy="369332"/>
            </a:xfrm>
            <a:prstGeom prst="rect">
              <a:avLst/>
            </a:prstGeom>
            <a:noFill/>
          </p:spPr>
          <p:txBody>
            <a:bodyPr wrap="square" rtlCol="0">
              <a:spAutoFit/>
            </a:bodyPr>
            <a:lstStyle/>
            <a:p>
              <a:r>
                <a:rPr lang="en-US" dirty="0"/>
                <a:t>N</a:t>
              </a:r>
              <a:endParaRPr lang="en-HK" dirty="0"/>
            </a:p>
          </p:txBody>
        </p:sp>
        <p:sp>
          <p:nvSpPr>
            <p:cNvPr id="30" name="TextBox 29">
              <a:extLst>
                <a:ext uri="{FF2B5EF4-FFF2-40B4-BE49-F238E27FC236}">
                  <a16:creationId xmlns:a16="http://schemas.microsoft.com/office/drawing/2014/main" id="{91C8CC6E-373C-C98B-266B-C613B958149C}"/>
                </a:ext>
              </a:extLst>
            </p:cNvPr>
            <p:cNvSpPr txBox="1"/>
            <p:nvPr/>
          </p:nvSpPr>
          <p:spPr>
            <a:xfrm>
              <a:off x="10624419" y="2576071"/>
              <a:ext cx="704503" cy="369332"/>
            </a:xfrm>
            <a:prstGeom prst="rect">
              <a:avLst/>
            </a:prstGeom>
            <a:noFill/>
          </p:spPr>
          <p:txBody>
            <a:bodyPr wrap="square" rtlCol="0">
              <a:spAutoFit/>
            </a:bodyPr>
            <a:lstStyle/>
            <a:p>
              <a:r>
                <a:rPr lang="en-US" dirty="0"/>
                <a:t>S</a:t>
              </a:r>
              <a:endParaRPr lang="en-HK" dirty="0"/>
            </a:p>
          </p:txBody>
        </p:sp>
        <p:sp>
          <p:nvSpPr>
            <p:cNvPr id="31" name="TextBox 30">
              <a:extLst>
                <a:ext uri="{FF2B5EF4-FFF2-40B4-BE49-F238E27FC236}">
                  <a16:creationId xmlns:a16="http://schemas.microsoft.com/office/drawing/2014/main" id="{C294A281-67DF-A5E8-9164-B59317750E80}"/>
                </a:ext>
              </a:extLst>
            </p:cNvPr>
            <p:cNvSpPr txBox="1"/>
            <p:nvPr/>
          </p:nvSpPr>
          <p:spPr>
            <a:xfrm>
              <a:off x="10412852" y="2838994"/>
              <a:ext cx="218191" cy="369332"/>
            </a:xfrm>
            <a:prstGeom prst="rect">
              <a:avLst/>
            </a:prstGeom>
            <a:noFill/>
          </p:spPr>
          <p:txBody>
            <a:bodyPr wrap="square" rtlCol="0">
              <a:spAutoFit/>
            </a:bodyPr>
            <a:lstStyle/>
            <a:p>
              <a:r>
                <a:rPr lang="en-US" dirty="0"/>
                <a:t>W</a:t>
              </a:r>
              <a:endParaRPr lang="en-HK" dirty="0"/>
            </a:p>
          </p:txBody>
        </p:sp>
        <p:sp>
          <p:nvSpPr>
            <p:cNvPr id="32" name="TextBox 31">
              <a:extLst>
                <a:ext uri="{FF2B5EF4-FFF2-40B4-BE49-F238E27FC236}">
                  <a16:creationId xmlns:a16="http://schemas.microsoft.com/office/drawing/2014/main" id="{AF7B142A-82F2-3061-310B-B545F0072757}"/>
                </a:ext>
              </a:extLst>
            </p:cNvPr>
            <p:cNvSpPr txBox="1"/>
            <p:nvPr/>
          </p:nvSpPr>
          <p:spPr>
            <a:xfrm>
              <a:off x="9722409" y="2416707"/>
              <a:ext cx="218191" cy="369332"/>
            </a:xfrm>
            <a:prstGeom prst="rect">
              <a:avLst/>
            </a:prstGeom>
            <a:noFill/>
          </p:spPr>
          <p:txBody>
            <a:bodyPr wrap="square" rtlCol="0">
              <a:spAutoFit/>
            </a:bodyPr>
            <a:lstStyle/>
            <a:p>
              <a:r>
                <a:rPr lang="en-US" dirty="0"/>
                <a:t>E</a:t>
              </a:r>
              <a:endParaRPr lang="en-HK" dirty="0"/>
            </a:p>
          </p:txBody>
        </p:sp>
      </p:grpSp>
      <p:pic>
        <p:nvPicPr>
          <p:cNvPr id="6" name="Picture 5">
            <a:extLst>
              <a:ext uri="{FF2B5EF4-FFF2-40B4-BE49-F238E27FC236}">
                <a16:creationId xmlns:a16="http://schemas.microsoft.com/office/drawing/2014/main" id="{B444D0CB-1CF8-7244-86F5-6EA053CFF510}"/>
              </a:ext>
            </a:extLst>
          </p:cNvPr>
          <p:cNvPicPr>
            <a:picLocks noChangeAspect="1"/>
          </p:cNvPicPr>
          <p:nvPr/>
        </p:nvPicPr>
        <p:blipFill rotWithShape="1">
          <a:blip r:embed="rId4"/>
          <a:srcRect l="-2218" t="7543" r="63120" b="47483"/>
          <a:stretch/>
        </p:blipFill>
        <p:spPr>
          <a:xfrm>
            <a:off x="1573180" y="2051360"/>
            <a:ext cx="3474582" cy="3177092"/>
          </a:xfrm>
          <a:prstGeom prst="rect">
            <a:avLst/>
          </a:prstGeom>
        </p:spPr>
      </p:pic>
      <p:pic>
        <p:nvPicPr>
          <p:cNvPr id="26" name="Picture 25">
            <a:extLst>
              <a:ext uri="{FF2B5EF4-FFF2-40B4-BE49-F238E27FC236}">
                <a16:creationId xmlns:a16="http://schemas.microsoft.com/office/drawing/2014/main" id="{1BAAE397-AC2E-D3F9-48EB-B02BD1C5B74C}"/>
              </a:ext>
            </a:extLst>
          </p:cNvPr>
          <p:cNvPicPr>
            <a:picLocks noChangeAspect="1"/>
          </p:cNvPicPr>
          <p:nvPr/>
        </p:nvPicPr>
        <p:blipFill rotWithShape="1">
          <a:blip r:embed="rId3"/>
          <a:srcRect l="79113" r="3928"/>
          <a:stretch/>
        </p:blipFill>
        <p:spPr>
          <a:xfrm>
            <a:off x="10325163" y="1337814"/>
            <a:ext cx="1238905" cy="4945973"/>
          </a:xfrm>
          <a:prstGeom prst="rect">
            <a:avLst/>
          </a:prstGeom>
        </p:spPr>
      </p:pic>
    </p:spTree>
    <p:extLst>
      <p:ext uri="{BB962C8B-B14F-4D97-AF65-F5344CB8AC3E}">
        <p14:creationId xmlns:p14="http://schemas.microsoft.com/office/powerpoint/2010/main" val="173194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otateCDW_test_jpg">
            <a:hlinkClick r:id="" action="ppaction://media"/>
            <a:extLst>
              <a:ext uri="{FF2B5EF4-FFF2-40B4-BE49-F238E27FC236}">
                <a16:creationId xmlns:a16="http://schemas.microsoft.com/office/drawing/2014/main" id="{24305B2D-4543-7BBA-B407-25FD3DEF4E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40510" r="10174"/>
          <a:stretch/>
        </p:blipFill>
        <p:spPr>
          <a:xfrm>
            <a:off x="2743200" y="417391"/>
            <a:ext cx="7845998" cy="6363821"/>
          </a:xfrm>
          <a:prstGeom prst="rect">
            <a:avLst/>
          </a:prstGeom>
        </p:spPr>
      </p:pic>
      <p:sp>
        <p:nvSpPr>
          <p:cNvPr id="2" name="Title 1">
            <a:extLst>
              <a:ext uri="{FF2B5EF4-FFF2-40B4-BE49-F238E27FC236}">
                <a16:creationId xmlns:a16="http://schemas.microsoft.com/office/drawing/2014/main" id="{04BD5A39-F26E-4C6F-A315-A97A053F41C8}"/>
              </a:ext>
            </a:extLst>
          </p:cNvPr>
          <p:cNvSpPr>
            <a:spLocks noGrp="1"/>
          </p:cNvSpPr>
          <p:nvPr>
            <p:ph type="title"/>
          </p:nvPr>
        </p:nvSpPr>
        <p:spPr>
          <a:xfrm>
            <a:off x="779179" y="-53975"/>
            <a:ext cx="10515600" cy="1325563"/>
          </a:xfrm>
        </p:spPr>
        <p:txBody>
          <a:bodyPr/>
          <a:lstStyle/>
          <a:p>
            <a:r>
              <a:rPr lang="en-HK" dirty="0"/>
              <a:t>But - CDW transport is super episodic!</a:t>
            </a:r>
          </a:p>
        </p:txBody>
      </p:sp>
      <p:sp>
        <p:nvSpPr>
          <p:cNvPr id="3" name="Slide Number Placeholder 2">
            <a:extLst>
              <a:ext uri="{FF2B5EF4-FFF2-40B4-BE49-F238E27FC236}">
                <a16:creationId xmlns:a16="http://schemas.microsoft.com/office/drawing/2014/main" id="{CB7958F5-37DD-400D-8161-0CEAD213CACD}"/>
              </a:ext>
            </a:extLst>
          </p:cNvPr>
          <p:cNvSpPr>
            <a:spLocks noGrp="1"/>
          </p:cNvSpPr>
          <p:nvPr>
            <p:ph type="sldNum" sz="quarter" idx="12"/>
          </p:nvPr>
        </p:nvSpPr>
        <p:spPr/>
        <p:txBody>
          <a:bodyPr/>
          <a:lstStyle/>
          <a:p>
            <a:r>
              <a:rPr lang="en-HK"/>
              <a:t>Slide </a:t>
            </a:r>
            <a:fld id="{2C3AFA1F-E0BB-4672-A8C1-68ED594F50EC}" type="slidenum">
              <a:rPr lang="en-HK" smtClean="0"/>
              <a:pPr/>
              <a:t>4</a:t>
            </a:fld>
            <a:endParaRPr lang="en-HK" dirty="0"/>
          </a:p>
        </p:txBody>
      </p:sp>
      <p:sp>
        <p:nvSpPr>
          <p:cNvPr id="6" name="Title 1">
            <a:extLst>
              <a:ext uri="{FF2B5EF4-FFF2-40B4-BE49-F238E27FC236}">
                <a16:creationId xmlns:a16="http://schemas.microsoft.com/office/drawing/2014/main" id="{9F10E766-46D2-411D-8ADE-260161A19432}"/>
              </a:ext>
            </a:extLst>
          </p:cNvPr>
          <p:cNvSpPr txBox="1">
            <a:spLocks/>
          </p:cNvSpPr>
          <p:nvPr/>
        </p:nvSpPr>
        <p:spPr>
          <a:xfrm>
            <a:off x="933450" y="56935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2800" b="1" dirty="0">
                <a:cs typeface="Sabon Next LT" panose="02000500000000000000" pitchFamily="2" charset="0"/>
              </a:rPr>
              <a:t>Speed in CDW layer on the continental shelf</a:t>
            </a:r>
          </a:p>
        </p:txBody>
      </p:sp>
      <p:sp>
        <p:nvSpPr>
          <p:cNvPr id="7" name="TextBox 6">
            <a:extLst>
              <a:ext uri="{FF2B5EF4-FFF2-40B4-BE49-F238E27FC236}">
                <a16:creationId xmlns:a16="http://schemas.microsoft.com/office/drawing/2014/main" id="{D4A9953A-43F1-45C0-A597-C56F244A5776}"/>
              </a:ext>
            </a:extLst>
          </p:cNvPr>
          <p:cNvSpPr txBox="1"/>
          <p:nvPr/>
        </p:nvSpPr>
        <p:spPr>
          <a:xfrm>
            <a:off x="231441" y="1998216"/>
            <a:ext cx="2561610" cy="923330"/>
          </a:xfrm>
          <a:prstGeom prst="rect">
            <a:avLst/>
          </a:prstGeom>
          <a:noFill/>
        </p:spPr>
        <p:txBody>
          <a:bodyPr wrap="square" rtlCol="0">
            <a:spAutoFit/>
          </a:bodyPr>
          <a:lstStyle/>
          <a:p>
            <a:endParaRPr lang="en-HK" dirty="0"/>
          </a:p>
          <a:p>
            <a:endParaRPr lang="en-HK" dirty="0"/>
          </a:p>
          <a:p>
            <a:pPr marL="285750" indent="-285750">
              <a:buFont typeface="Arial" panose="020B0604020202020204" pitchFamily="34" charset="0"/>
              <a:buChar char="•"/>
            </a:pPr>
            <a:endParaRPr lang="en-HK" dirty="0"/>
          </a:p>
        </p:txBody>
      </p:sp>
      <p:sp>
        <p:nvSpPr>
          <p:cNvPr id="18" name="TextBox 17">
            <a:extLst>
              <a:ext uri="{FF2B5EF4-FFF2-40B4-BE49-F238E27FC236}">
                <a16:creationId xmlns:a16="http://schemas.microsoft.com/office/drawing/2014/main" id="{DC4A4725-093F-4C31-94BE-CC34D915FABB}"/>
              </a:ext>
            </a:extLst>
          </p:cNvPr>
          <p:cNvSpPr txBox="1"/>
          <p:nvPr/>
        </p:nvSpPr>
        <p:spPr>
          <a:xfrm>
            <a:off x="3501459" y="3674278"/>
            <a:ext cx="1573223" cy="369332"/>
          </a:xfrm>
          <a:prstGeom prst="rect">
            <a:avLst/>
          </a:prstGeom>
          <a:noFill/>
        </p:spPr>
        <p:txBody>
          <a:bodyPr wrap="square" rtlCol="0">
            <a:spAutoFit/>
          </a:bodyPr>
          <a:lstStyle/>
          <a:p>
            <a:pPr algn="ctr"/>
            <a:r>
              <a:rPr lang="en-HK" b="1" dirty="0">
                <a:solidFill>
                  <a:srgbClr val="C00000"/>
                </a:solidFill>
              </a:rPr>
              <a:t>ASC</a:t>
            </a:r>
          </a:p>
        </p:txBody>
      </p:sp>
      <p:sp>
        <p:nvSpPr>
          <p:cNvPr id="12" name="Oval 11">
            <a:extLst>
              <a:ext uri="{FF2B5EF4-FFF2-40B4-BE49-F238E27FC236}">
                <a16:creationId xmlns:a16="http://schemas.microsoft.com/office/drawing/2014/main" id="{08E9F236-09CC-4CAA-AB3C-BC0C415A794C}"/>
              </a:ext>
            </a:extLst>
          </p:cNvPr>
          <p:cNvSpPr/>
          <p:nvPr/>
        </p:nvSpPr>
        <p:spPr>
          <a:xfrm>
            <a:off x="5147923" y="2332010"/>
            <a:ext cx="1573223" cy="13914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TextBox 25">
            <a:extLst>
              <a:ext uri="{FF2B5EF4-FFF2-40B4-BE49-F238E27FC236}">
                <a16:creationId xmlns:a16="http://schemas.microsoft.com/office/drawing/2014/main" id="{B0A5E17C-1209-4125-B21F-FC6B1520ACF3}"/>
              </a:ext>
            </a:extLst>
          </p:cNvPr>
          <p:cNvSpPr txBox="1"/>
          <p:nvPr/>
        </p:nvSpPr>
        <p:spPr>
          <a:xfrm>
            <a:off x="7571923" y="4281694"/>
            <a:ext cx="459756" cy="338554"/>
          </a:xfrm>
          <a:prstGeom prst="rect">
            <a:avLst/>
          </a:prstGeom>
          <a:noFill/>
          <a:ln>
            <a:noFill/>
          </a:ln>
        </p:spPr>
        <p:txBody>
          <a:bodyPr wrap="square" rtlCol="0">
            <a:spAutoFit/>
          </a:bodyPr>
          <a:lstStyle/>
          <a:p>
            <a:pPr algn="ctr"/>
            <a:r>
              <a:rPr lang="en-HK" sz="1600" b="1" dirty="0">
                <a:solidFill>
                  <a:srgbClr val="0070C0"/>
                </a:solidFill>
              </a:rPr>
              <a:t>S</a:t>
            </a:r>
          </a:p>
        </p:txBody>
      </p:sp>
      <p:sp>
        <p:nvSpPr>
          <p:cNvPr id="27" name="TextBox 26">
            <a:extLst>
              <a:ext uri="{FF2B5EF4-FFF2-40B4-BE49-F238E27FC236}">
                <a16:creationId xmlns:a16="http://schemas.microsoft.com/office/drawing/2014/main" id="{35D1F3C0-AA1E-4B37-ADC3-8767115D6F1E}"/>
              </a:ext>
            </a:extLst>
          </p:cNvPr>
          <p:cNvSpPr txBox="1"/>
          <p:nvPr/>
        </p:nvSpPr>
        <p:spPr>
          <a:xfrm>
            <a:off x="6458456" y="4719365"/>
            <a:ext cx="1573223" cy="338554"/>
          </a:xfrm>
          <a:prstGeom prst="rect">
            <a:avLst/>
          </a:prstGeom>
          <a:noFill/>
        </p:spPr>
        <p:txBody>
          <a:bodyPr wrap="square" rtlCol="0">
            <a:spAutoFit/>
          </a:bodyPr>
          <a:lstStyle/>
          <a:p>
            <a:pPr algn="ctr"/>
            <a:r>
              <a:rPr lang="en-HK" sz="1600" b="1" dirty="0">
                <a:solidFill>
                  <a:srgbClr val="0070C0"/>
                </a:solidFill>
              </a:rPr>
              <a:t>N</a:t>
            </a:r>
          </a:p>
        </p:txBody>
      </p:sp>
      <p:cxnSp>
        <p:nvCxnSpPr>
          <p:cNvPr id="28" name="Straight Arrow Connector 27">
            <a:extLst>
              <a:ext uri="{FF2B5EF4-FFF2-40B4-BE49-F238E27FC236}">
                <a16:creationId xmlns:a16="http://schemas.microsoft.com/office/drawing/2014/main" id="{ACDADAAE-1FC1-4DDB-AAF1-D1D62AA6A562}"/>
              </a:ext>
            </a:extLst>
          </p:cNvPr>
          <p:cNvCxnSpPr>
            <a:cxnSpLocks/>
          </p:cNvCxnSpPr>
          <p:nvPr/>
        </p:nvCxnSpPr>
        <p:spPr>
          <a:xfrm flipV="1">
            <a:off x="7362115" y="4517078"/>
            <a:ext cx="360735" cy="346154"/>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DDAB0CA-8374-6086-F81B-4E468390AD86}"/>
              </a:ext>
            </a:extLst>
          </p:cNvPr>
          <p:cNvSpPr/>
          <p:nvPr/>
        </p:nvSpPr>
        <p:spPr>
          <a:xfrm>
            <a:off x="10275422" y="3416646"/>
            <a:ext cx="165100" cy="850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9" name="Straight Arrow Connector 18">
            <a:extLst>
              <a:ext uri="{FF2B5EF4-FFF2-40B4-BE49-F238E27FC236}">
                <a16:creationId xmlns:a16="http://schemas.microsoft.com/office/drawing/2014/main" id="{B49DCDD7-0857-11BA-F814-8EE966B2ECE5}"/>
              </a:ext>
            </a:extLst>
          </p:cNvPr>
          <p:cNvCxnSpPr>
            <a:cxnSpLocks/>
          </p:cNvCxnSpPr>
          <p:nvPr/>
        </p:nvCxnSpPr>
        <p:spPr>
          <a:xfrm>
            <a:off x="7216078" y="4624787"/>
            <a:ext cx="542693" cy="171218"/>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CA5EC5D-6D63-84B1-30DB-E698677EB02F}"/>
              </a:ext>
            </a:extLst>
          </p:cNvPr>
          <p:cNvSpPr txBox="1"/>
          <p:nvPr/>
        </p:nvSpPr>
        <p:spPr>
          <a:xfrm>
            <a:off x="7636236" y="4616195"/>
            <a:ext cx="459756" cy="338554"/>
          </a:xfrm>
          <a:prstGeom prst="rect">
            <a:avLst/>
          </a:prstGeom>
          <a:noFill/>
          <a:ln>
            <a:noFill/>
          </a:ln>
        </p:spPr>
        <p:txBody>
          <a:bodyPr wrap="square" rtlCol="0">
            <a:spAutoFit/>
          </a:bodyPr>
          <a:lstStyle/>
          <a:p>
            <a:pPr algn="ctr"/>
            <a:r>
              <a:rPr lang="en-US" sz="1600" b="1" dirty="0">
                <a:solidFill>
                  <a:srgbClr val="0070C0"/>
                </a:solidFill>
              </a:rPr>
              <a:t>W</a:t>
            </a:r>
            <a:endParaRPr lang="en-HK" sz="1600" b="1" dirty="0">
              <a:solidFill>
                <a:srgbClr val="0070C0"/>
              </a:solidFill>
            </a:endParaRPr>
          </a:p>
        </p:txBody>
      </p:sp>
      <p:sp>
        <p:nvSpPr>
          <p:cNvPr id="23" name="TextBox 22">
            <a:extLst>
              <a:ext uri="{FF2B5EF4-FFF2-40B4-BE49-F238E27FC236}">
                <a16:creationId xmlns:a16="http://schemas.microsoft.com/office/drawing/2014/main" id="{39E778D8-2DF1-478E-F881-146513640D68}"/>
              </a:ext>
            </a:extLst>
          </p:cNvPr>
          <p:cNvSpPr txBox="1"/>
          <p:nvPr/>
        </p:nvSpPr>
        <p:spPr>
          <a:xfrm>
            <a:off x="6874378" y="4446056"/>
            <a:ext cx="459756" cy="338554"/>
          </a:xfrm>
          <a:prstGeom prst="rect">
            <a:avLst/>
          </a:prstGeom>
          <a:noFill/>
          <a:ln>
            <a:noFill/>
          </a:ln>
        </p:spPr>
        <p:txBody>
          <a:bodyPr wrap="square" rtlCol="0">
            <a:spAutoFit/>
          </a:bodyPr>
          <a:lstStyle/>
          <a:p>
            <a:pPr algn="ctr"/>
            <a:r>
              <a:rPr lang="en-US" sz="1600" b="1" dirty="0">
                <a:solidFill>
                  <a:srgbClr val="0070C0"/>
                </a:solidFill>
              </a:rPr>
              <a:t>E</a:t>
            </a:r>
            <a:endParaRPr lang="en-HK" sz="1600" b="1" dirty="0">
              <a:solidFill>
                <a:srgbClr val="0070C0"/>
              </a:solidFill>
            </a:endParaRPr>
          </a:p>
        </p:txBody>
      </p:sp>
    </p:spTree>
    <p:extLst>
      <p:ext uri="{BB962C8B-B14F-4D97-AF65-F5344CB8AC3E}">
        <p14:creationId xmlns:p14="http://schemas.microsoft.com/office/powerpoint/2010/main" val="34632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0" fill="hold"/>
                                        <p:tgtEl>
                                          <p:spTgt spid="8"/>
                                        </p:tgtEl>
                                      </p:cBhvr>
                                    </p:cmd>
                                  </p:childTnLst>
                                </p:cTn>
                              </p:par>
                              <p:par>
                                <p:cTn id="7" presetID="1" presetClass="entr" presetSubtype="0" fill="hold" grpId="0" nodeType="withEffect">
                                  <p:stCondLst>
                                    <p:cond delay="8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1" nodeType="withEffect">
                                  <p:stCondLst>
                                    <p:cond delay="1000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8"/>
                </p:tgtEl>
              </p:cMediaNode>
            </p:video>
          </p:childTnLst>
        </p:cTn>
      </p:par>
    </p:tnLst>
    <p:bldLst>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3FC0-F090-6266-1FA3-70CE463A06EE}"/>
              </a:ext>
            </a:extLst>
          </p:cNvPr>
          <p:cNvSpPr>
            <a:spLocks noGrp="1"/>
          </p:cNvSpPr>
          <p:nvPr>
            <p:ph type="title"/>
          </p:nvPr>
        </p:nvSpPr>
        <p:spPr>
          <a:xfrm>
            <a:off x="484517" y="345460"/>
            <a:ext cx="5577616" cy="1325563"/>
          </a:xfrm>
        </p:spPr>
        <p:txBody>
          <a:bodyPr>
            <a:normAutofit/>
          </a:bodyPr>
          <a:lstStyle/>
          <a:p>
            <a:r>
              <a:rPr lang="en-HK" dirty="0"/>
              <a:t>Intrinsic ASC variability</a:t>
            </a:r>
          </a:p>
        </p:txBody>
      </p:sp>
      <p:sp>
        <p:nvSpPr>
          <p:cNvPr id="5" name="Content Placeholder 4">
            <a:extLst>
              <a:ext uri="{FF2B5EF4-FFF2-40B4-BE49-F238E27FC236}">
                <a16:creationId xmlns:a16="http://schemas.microsoft.com/office/drawing/2014/main" id="{FAEC10EA-A67A-900B-054A-D5E2CF17FF21}"/>
              </a:ext>
            </a:extLst>
          </p:cNvPr>
          <p:cNvSpPr>
            <a:spLocks noGrp="1"/>
          </p:cNvSpPr>
          <p:nvPr>
            <p:ph idx="1"/>
          </p:nvPr>
        </p:nvSpPr>
        <p:spPr>
          <a:xfrm>
            <a:off x="647113" y="1755507"/>
            <a:ext cx="3687819" cy="4737368"/>
          </a:xfrm>
        </p:spPr>
        <p:txBody>
          <a:bodyPr>
            <a:normAutofit/>
          </a:bodyPr>
          <a:lstStyle/>
          <a:p>
            <a:r>
              <a:rPr lang="en-HK" sz="2600" dirty="0"/>
              <a:t>Episodic warm intrusion is linked to ASC strength</a:t>
            </a:r>
          </a:p>
          <a:p>
            <a:endParaRPr lang="en-HK" sz="2600" dirty="0"/>
          </a:p>
          <a:p>
            <a:r>
              <a:rPr lang="en-HK" sz="2600" dirty="0"/>
              <a:t>Consistent with </a:t>
            </a:r>
            <a:r>
              <a:rPr lang="en-HK" sz="2600" dirty="0" err="1"/>
              <a:t>obs</a:t>
            </a:r>
            <a:r>
              <a:rPr lang="en-HK" sz="2600" dirty="0"/>
              <a:t>, regional and  circumpolar models (Nakayama et al. 2021, </a:t>
            </a:r>
            <a:r>
              <a:rPr lang="en-HK" sz="2600" dirty="0" err="1"/>
              <a:t>Huneke</a:t>
            </a:r>
            <a:r>
              <a:rPr lang="en-HK" sz="2600" dirty="0"/>
              <a:t> et al. 2021)</a:t>
            </a:r>
          </a:p>
          <a:p>
            <a:endParaRPr lang="en-HK" dirty="0"/>
          </a:p>
          <a:p>
            <a:endParaRPr lang="en-HK" dirty="0"/>
          </a:p>
        </p:txBody>
      </p:sp>
      <p:sp>
        <p:nvSpPr>
          <p:cNvPr id="8" name="TextBox 7">
            <a:extLst>
              <a:ext uri="{FF2B5EF4-FFF2-40B4-BE49-F238E27FC236}">
                <a16:creationId xmlns:a16="http://schemas.microsoft.com/office/drawing/2014/main" id="{9473EAEF-1CFD-94F6-8051-0617F9EA26C4}"/>
              </a:ext>
            </a:extLst>
          </p:cNvPr>
          <p:cNvSpPr txBox="1"/>
          <p:nvPr/>
        </p:nvSpPr>
        <p:spPr>
          <a:xfrm>
            <a:off x="7344231" y="264943"/>
            <a:ext cx="1449526" cy="369332"/>
          </a:xfrm>
          <a:prstGeom prst="rect">
            <a:avLst/>
          </a:prstGeom>
          <a:solidFill>
            <a:schemeClr val="bg1"/>
          </a:solidFill>
          <a:ln>
            <a:solidFill>
              <a:schemeClr val="bg1"/>
            </a:solidFill>
          </a:ln>
        </p:spPr>
        <p:txBody>
          <a:bodyPr wrap="square" rtlCol="0">
            <a:spAutoFit/>
          </a:bodyPr>
          <a:lstStyle/>
          <a:p>
            <a:endParaRPr lang="en-HK" dirty="0"/>
          </a:p>
        </p:txBody>
      </p:sp>
      <p:sp>
        <p:nvSpPr>
          <p:cNvPr id="10" name="TextBox 9">
            <a:extLst>
              <a:ext uri="{FF2B5EF4-FFF2-40B4-BE49-F238E27FC236}">
                <a16:creationId xmlns:a16="http://schemas.microsoft.com/office/drawing/2014/main" id="{296D722A-AD78-B18E-A96E-AB3656C62ADB}"/>
              </a:ext>
            </a:extLst>
          </p:cNvPr>
          <p:cNvSpPr txBox="1"/>
          <p:nvPr/>
        </p:nvSpPr>
        <p:spPr>
          <a:xfrm>
            <a:off x="7344231" y="3613114"/>
            <a:ext cx="1339182" cy="219604"/>
          </a:xfrm>
          <a:prstGeom prst="rect">
            <a:avLst/>
          </a:prstGeom>
          <a:solidFill>
            <a:schemeClr val="bg1"/>
          </a:solidFill>
          <a:ln>
            <a:solidFill>
              <a:schemeClr val="bg1"/>
            </a:solidFill>
          </a:ln>
        </p:spPr>
        <p:txBody>
          <a:bodyPr wrap="square" rtlCol="0">
            <a:spAutoFit/>
          </a:bodyPr>
          <a:lstStyle/>
          <a:p>
            <a:endParaRPr lang="en-HK" dirty="0"/>
          </a:p>
        </p:txBody>
      </p:sp>
      <p:pic>
        <p:nvPicPr>
          <p:cNvPr id="2" name="Picture 1">
            <a:extLst>
              <a:ext uri="{FF2B5EF4-FFF2-40B4-BE49-F238E27FC236}">
                <a16:creationId xmlns:a16="http://schemas.microsoft.com/office/drawing/2014/main" id="{CDE68D1B-B4FA-EDA8-116A-5C903394301A}"/>
              </a:ext>
            </a:extLst>
          </p:cNvPr>
          <p:cNvPicPr>
            <a:picLocks noChangeAspect="1"/>
          </p:cNvPicPr>
          <p:nvPr/>
        </p:nvPicPr>
        <p:blipFill>
          <a:blip r:embed="rId3"/>
          <a:stretch>
            <a:fillRect/>
          </a:stretch>
        </p:blipFill>
        <p:spPr>
          <a:xfrm>
            <a:off x="4489049" y="1775242"/>
            <a:ext cx="7702951" cy="3106715"/>
          </a:xfrm>
          <a:prstGeom prst="rect">
            <a:avLst/>
          </a:prstGeom>
        </p:spPr>
      </p:pic>
      <p:sp>
        <p:nvSpPr>
          <p:cNvPr id="9" name="TextBox 8">
            <a:extLst>
              <a:ext uri="{FF2B5EF4-FFF2-40B4-BE49-F238E27FC236}">
                <a16:creationId xmlns:a16="http://schemas.microsoft.com/office/drawing/2014/main" id="{A4C791EA-7E44-2A02-0E8C-8A6829CFEC58}"/>
              </a:ext>
            </a:extLst>
          </p:cNvPr>
          <p:cNvSpPr txBox="1"/>
          <p:nvPr/>
        </p:nvSpPr>
        <p:spPr>
          <a:xfrm>
            <a:off x="1132415" y="5405511"/>
            <a:ext cx="10805585" cy="1234825"/>
          </a:xfrm>
          <a:prstGeom prst="rect">
            <a:avLst/>
          </a:prstGeom>
          <a:noFill/>
        </p:spPr>
        <p:txBody>
          <a:bodyPr wrap="square">
            <a:spAutoFit/>
          </a:bodyPr>
          <a:lstStyle/>
          <a:p>
            <a:pPr marL="0" indent="0" algn="l">
              <a:lnSpc>
                <a:spcPct val="120000"/>
              </a:lnSpc>
              <a:buNone/>
            </a:pPr>
            <a:r>
              <a:rPr lang="en-US" sz="3200" b="1" i="0" dirty="0">
                <a:solidFill>
                  <a:srgbClr val="6AB7B9"/>
                </a:solidFill>
                <a:effectLst/>
                <a:latin typeface="Slack-Lato"/>
              </a:rPr>
              <a:t>ASC is weaker when CDW intrusions occur</a:t>
            </a:r>
          </a:p>
          <a:p>
            <a:pPr marL="0" indent="0" algn="l">
              <a:lnSpc>
                <a:spcPct val="120000"/>
              </a:lnSpc>
              <a:buNone/>
            </a:pPr>
            <a:r>
              <a:rPr lang="en-US" sz="3200" b="1" i="0" dirty="0">
                <a:solidFill>
                  <a:srgbClr val="6AB7B9"/>
                </a:solidFill>
                <a:effectLst/>
                <a:latin typeface="Slack-Lato"/>
              </a:rPr>
              <a:t> – cycle of ASC strength leads to the episodic intrusions</a:t>
            </a:r>
            <a:endParaRPr lang="en-HK" sz="3200" dirty="0"/>
          </a:p>
        </p:txBody>
      </p:sp>
    </p:spTree>
    <p:extLst>
      <p:ext uri="{BB962C8B-B14F-4D97-AF65-F5344CB8AC3E}">
        <p14:creationId xmlns:p14="http://schemas.microsoft.com/office/powerpoint/2010/main" val="5471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9953-8D5D-2D61-E766-14D47E3CB5FB}"/>
              </a:ext>
            </a:extLst>
          </p:cNvPr>
          <p:cNvSpPr>
            <a:spLocks noGrp="1"/>
          </p:cNvSpPr>
          <p:nvPr>
            <p:ph type="title"/>
          </p:nvPr>
        </p:nvSpPr>
        <p:spPr>
          <a:xfrm>
            <a:off x="838200" y="365125"/>
            <a:ext cx="10515600" cy="1325563"/>
          </a:xfrm>
        </p:spPr>
        <p:txBody>
          <a:bodyPr/>
          <a:lstStyle/>
          <a:p>
            <a:r>
              <a:rPr lang="en-US" dirty="0"/>
              <a:t>Why does the system not equilibrate to a constant ASC?</a:t>
            </a:r>
            <a:endParaRPr lang="en-HK" dirty="0"/>
          </a:p>
        </p:txBody>
      </p:sp>
      <p:sp>
        <p:nvSpPr>
          <p:cNvPr id="3" name="Content Placeholder 2">
            <a:extLst>
              <a:ext uri="{FF2B5EF4-FFF2-40B4-BE49-F238E27FC236}">
                <a16:creationId xmlns:a16="http://schemas.microsoft.com/office/drawing/2014/main" id="{B4350521-81A8-0965-283C-BDFBAB136E02}"/>
              </a:ext>
            </a:extLst>
          </p:cNvPr>
          <p:cNvSpPr>
            <a:spLocks noGrp="1"/>
          </p:cNvSpPr>
          <p:nvPr>
            <p:ph idx="1"/>
          </p:nvPr>
        </p:nvSpPr>
        <p:spPr>
          <a:xfrm>
            <a:off x="757435" y="2005012"/>
            <a:ext cx="6045764" cy="4351338"/>
          </a:xfrm>
        </p:spPr>
        <p:txBody>
          <a:bodyPr>
            <a:normAutofit/>
          </a:bodyPr>
          <a:lstStyle/>
          <a:p>
            <a:r>
              <a:rPr lang="en-US" sz="2100" dirty="0"/>
              <a:t>Do the wind forcing and generation of baroclinic instability not allow the system equilibrate</a:t>
            </a:r>
            <a:r>
              <a:rPr lang="en-HK" sz="2100" dirty="0"/>
              <a:t>?</a:t>
            </a:r>
          </a:p>
          <a:p>
            <a:endParaRPr lang="en-HK" sz="2100" dirty="0"/>
          </a:p>
          <a:p>
            <a:r>
              <a:rPr lang="en-HK" sz="2100" dirty="0"/>
              <a:t>Aim to understand the </a:t>
            </a:r>
            <a:r>
              <a:rPr lang="en-US" sz="2100" dirty="0"/>
              <a:t>equilibrated</a:t>
            </a:r>
            <a:r>
              <a:rPr lang="en-HK" sz="2100" dirty="0"/>
              <a:t> state using a low-order model</a:t>
            </a:r>
          </a:p>
          <a:p>
            <a:endParaRPr lang="en-US" sz="2100" dirty="0"/>
          </a:p>
          <a:p>
            <a:r>
              <a:rPr lang="en-US" sz="2100" dirty="0"/>
              <a:t>Assumptions:</a:t>
            </a:r>
          </a:p>
          <a:p>
            <a:pPr lvl="1"/>
            <a:r>
              <a:rPr lang="en-US" sz="2100" dirty="0"/>
              <a:t>Two energy reservoirs: Total </a:t>
            </a:r>
            <a:r>
              <a:rPr lang="en-HK" sz="2100" dirty="0"/>
              <a:t>Eddy Energy and Available Potential Energy </a:t>
            </a:r>
          </a:p>
          <a:p>
            <a:pPr lvl="1"/>
            <a:r>
              <a:rPr lang="en-HK" sz="2100" dirty="0"/>
              <a:t>Two-layer system</a:t>
            </a:r>
          </a:p>
          <a:p>
            <a:pPr lvl="1"/>
            <a:endParaRPr lang="en-HK" sz="1800" dirty="0"/>
          </a:p>
          <a:p>
            <a:pPr lvl="1"/>
            <a:endParaRPr lang="en-HK" sz="1800" dirty="0"/>
          </a:p>
        </p:txBody>
      </p:sp>
      <p:sp>
        <p:nvSpPr>
          <p:cNvPr id="4" name="Slide Number Placeholder 3">
            <a:extLst>
              <a:ext uri="{FF2B5EF4-FFF2-40B4-BE49-F238E27FC236}">
                <a16:creationId xmlns:a16="http://schemas.microsoft.com/office/drawing/2014/main" id="{717B6939-04A0-C8FC-F251-C9EEE41BD486}"/>
              </a:ext>
            </a:extLst>
          </p:cNvPr>
          <p:cNvSpPr>
            <a:spLocks noGrp="1"/>
          </p:cNvSpPr>
          <p:nvPr>
            <p:ph type="sldNum" sz="quarter" idx="12"/>
          </p:nvPr>
        </p:nvSpPr>
        <p:spPr/>
        <p:txBody>
          <a:bodyPr/>
          <a:lstStyle/>
          <a:p>
            <a:r>
              <a:rPr lang="en-HK"/>
              <a:t>Slide </a:t>
            </a:r>
            <a:fld id="{2C3AFA1F-E0BB-4672-A8C1-68ED594F50EC}" type="slidenum">
              <a:rPr lang="en-HK" smtClean="0"/>
              <a:pPr/>
              <a:t>6</a:t>
            </a:fld>
            <a:endParaRPr lang="en-HK" dirty="0"/>
          </a:p>
        </p:txBody>
      </p:sp>
      <p:cxnSp>
        <p:nvCxnSpPr>
          <p:cNvPr id="7" name="Straight Connector 6">
            <a:extLst>
              <a:ext uri="{FF2B5EF4-FFF2-40B4-BE49-F238E27FC236}">
                <a16:creationId xmlns:a16="http://schemas.microsoft.com/office/drawing/2014/main" id="{4033D47F-4E1D-8839-FD6F-18F70A6AEA1B}"/>
              </a:ext>
            </a:extLst>
          </p:cNvPr>
          <p:cNvCxnSpPr/>
          <p:nvPr/>
        </p:nvCxnSpPr>
        <p:spPr>
          <a:xfrm>
            <a:off x="7385482" y="2520763"/>
            <a:ext cx="3968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12DC7D-AA08-91A0-8B0A-968CF90F8808}"/>
              </a:ext>
            </a:extLst>
          </p:cNvPr>
          <p:cNvCxnSpPr>
            <a:cxnSpLocks/>
          </p:cNvCxnSpPr>
          <p:nvPr/>
        </p:nvCxnSpPr>
        <p:spPr>
          <a:xfrm flipV="1">
            <a:off x="7385482" y="3252113"/>
            <a:ext cx="3968318" cy="10851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C7A1A8-FE65-F9DF-6E2F-7275ECFC53D6}"/>
              </a:ext>
            </a:extLst>
          </p:cNvPr>
          <p:cNvCxnSpPr/>
          <p:nvPr/>
        </p:nvCxnSpPr>
        <p:spPr>
          <a:xfrm>
            <a:off x="7451618" y="5295594"/>
            <a:ext cx="3968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C69CCB-262F-83C5-B675-7D0CB4C805D4}"/>
              </a:ext>
            </a:extLst>
          </p:cNvPr>
          <p:cNvSpPr txBox="1"/>
          <p:nvPr/>
        </p:nvSpPr>
        <p:spPr>
          <a:xfrm>
            <a:off x="10448745" y="2184133"/>
            <a:ext cx="1810110" cy="369332"/>
          </a:xfrm>
          <a:prstGeom prst="rect">
            <a:avLst/>
          </a:prstGeom>
          <a:noFill/>
        </p:spPr>
        <p:txBody>
          <a:bodyPr wrap="square" rtlCol="0">
            <a:spAutoFit/>
          </a:bodyPr>
          <a:lstStyle/>
          <a:p>
            <a:r>
              <a:rPr lang="en-HK" dirty="0"/>
              <a:t>Rigid lid</a:t>
            </a:r>
          </a:p>
        </p:txBody>
      </p:sp>
      <p:sp>
        <p:nvSpPr>
          <p:cNvPr id="13" name="Flowchart: Summing Junction 12">
            <a:extLst>
              <a:ext uri="{FF2B5EF4-FFF2-40B4-BE49-F238E27FC236}">
                <a16:creationId xmlns:a16="http://schemas.microsoft.com/office/drawing/2014/main" id="{5757A38E-47C8-000F-0678-E5C9DA621052}"/>
              </a:ext>
            </a:extLst>
          </p:cNvPr>
          <p:cNvSpPr/>
          <p:nvPr/>
        </p:nvSpPr>
        <p:spPr>
          <a:xfrm>
            <a:off x="7451618" y="2618581"/>
            <a:ext cx="516314" cy="477625"/>
          </a:xfrm>
          <a:prstGeom prst="flowChartSummingJuncti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4" name="TextBox 13">
            <a:extLst>
              <a:ext uri="{FF2B5EF4-FFF2-40B4-BE49-F238E27FC236}">
                <a16:creationId xmlns:a16="http://schemas.microsoft.com/office/drawing/2014/main" id="{579330F6-F138-E68B-4422-6A5C5A342D51}"/>
              </a:ext>
            </a:extLst>
          </p:cNvPr>
          <p:cNvSpPr txBox="1"/>
          <p:nvPr/>
        </p:nvSpPr>
        <p:spPr>
          <a:xfrm>
            <a:off x="6869335" y="2563243"/>
            <a:ext cx="1164566" cy="369332"/>
          </a:xfrm>
          <a:prstGeom prst="rect">
            <a:avLst/>
          </a:prstGeom>
          <a:noFill/>
        </p:spPr>
        <p:txBody>
          <a:bodyPr wrap="square" rtlCol="0">
            <a:spAutoFit/>
          </a:bodyPr>
          <a:lstStyle/>
          <a:p>
            <a:r>
              <a:rPr lang="en-HK" dirty="0"/>
              <a:t>ASC</a:t>
            </a:r>
          </a:p>
        </p:txBody>
      </p:sp>
      <p:cxnSp>
        <p:nvCxnSpPr>
          <p:cNvPr id="16" name="Straight Arrow Connector 15">
            <a:extLst>
              <a:ext uri="{FF2B5EF4-FFF2-40B4-BE49-F238E27FC236}">
                <a16:creationId xmlns:a16="http://schemas.microsoft.com/office/drawing/2014/main" id="{7DEA931D-7AFE-5063-1EE3-5DCE9E9B1A50}"/>
              </a:ext>
            </a:extLst>
          </p:cNvPr>
          <p:cNvCxnSpPr/>
          <p:nvPr/>
        </p:nvCxnSpPr>
        <p:spPr>
          <a:xfrm>
            <a:off x="7486291" y="5572664"/>
            <a:ext cx="3933645" cy="0"/>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F80726-396D-B66D-FA8A-1A00C66089DB}"/>
                  </a:ext>
                </a:extLst>
              </p:cNvPr>
              <p:cNvSpPr txBox="1"/>
              <p:nvPr/>
            </p:nvSpPr>
            <p:spPr>
              <a:xfrm>
                <a:off x="9246082" y="3304449"/>
                <a:ext cx="9086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HK" i="1" dirty="0" smtClean="0">
                          <a:latin typeface="Cambria Math" panose="02040503050406030204" pitchFamily="18" charset="0"/>
                          <a:ea typeface="Cambria Math" panose="02040503050406030204" pitchFamily="18" charset="0"/>
                        </a:rPr>
                        <m:t>𝜂</m:t>
                      </m:r>
                    </m:oMath>
                  </m:oMathPara>
                </a14:m>
                <a:endParaRPr lang="en-HK" dirty="0"/>
              </a:p>
            </p:txBody>
          </p:sp>
        </mc:Choice>
        <mc:Fallback xmlns="">
          <p:sp>
            <p:nvSpPr>
              <p:cNvPr id="18" name="TextBox 17">
                <a:extLst>
                  <a:ext uri="{FF2B5EF4-FFF2-40B4-BE49-F238E27FC236}">
                    <a16:creationId xmlns:a16="http://schemas.microsoft.com/office/drawing/2014/main" id="{92F80726-396D-B66D-FA8A-1A00C66089DB}"/>
                  </a:ext>
                </a:extLst>
              </p:cNvPr>
              <p:cNvSpPr txBox="1">
                <a:spLocks noRot="1" noChangeAspect="1" noMove="1" noResize="1" noEditPoints="1" noAdjustHandles="1" noChangeArrowheads="1" noChangeShapeType="1" noTextEdit="1"/>
              </p:cNvSpPr>
              <p:nvPr/>
            </p:nvSpPr>
            <p:spPr>
              <a:xfrm>
                <a:off x="9246082" y="3304449"/>
                <a:ext cx="908645" cy="369332"/>
              </a:xfrm>
              <a:prstGeom prst="rect">
                <a:avLst/>
              </a:prstGeom>
              <a:blipFill>
                <a:blip r:embed="rId3"/>
                <a:stretch>
                  <a:fillRect b="-6557"/>
                </a:stretch>
              </a:blipFill>
            </p:spPr>
            <p:txBody>
              <a:bodyPr/>
              <a:lstStyle/>
              <a:p>
                <a:r>
                  <a:rPr lang="en-HK">
                    <a:noFill/>
                  </a:rPr>
                  <a:t> </a:t>
                </a:r>
              </a:p>
            </p:txBody>
          </p:sp>
        </mc:Fallback>
      </mc:AlternateContent>
      <p:cxnSp>
        <p:nvCxnSpPr>
          <p:cNvPr id="19" name="Straight Arrow Connector 18">
            <a:extLst>
              <a:ext uri="{FF2B5EF4-FFF2-40B4-BE49-F238E27FC236}">
                <a16:creationId xmlns:a16="http://schemas.microsoft.com/office/drawing/2014/main" id="{9FF9AD6B-8F84-B15A-4C12-D0B5A78D89AC}"/>
              </a:ext>
            </a:extLst>
          </p:cNvPr>
          <p:cNvCxnSpPr>
            <a:cxnSpLocks/>
          </p:cNvCxnSpPr>
          <p:nvPr/>
        </p:nvCxnSpPr>
        <p:spPr>
          <a:xfrm>
            <a:off x="11166894" y="3365205"/>
            <a:ext cx="0" cy="1930389"/>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09F5BD-A4A1-B046-8D23-31A75ED87393}"/>
                  </a:ext>
                </a:extLst>
              </p:cNvPr>
              <p:cNvSpPr txBox="1"/>
              <p:nvPr/>
            </p:nvSpPr>
            <p:spPr>
              <a:xfrm>
                <a:off x="10837653" y="4175081"/>
                <a:ext cx="116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h</m:t>
                          </m:r>
                        </m:e>
                        <m:sub>
                          <m:r>
                            <a:rPr lang="en-HK" b="0" i="1" smtClean="0">
                              <a:solidFill>
                                <a:srgbClr val="6AB7B9"/>
                              </a:solidFill>
                              <a:latin typeface="Cambria Math" panose="02040503050406030204" pitchFamily="18" charset="0"/>
                            </a:rPr>
                            <m:t>2</m:t>
                          </m:r>
                        </m:sub>
                      </m:sSub>
                    </m:oMath>
                  </m:oMathPara>
                </a14:m>
                <a:endParaRPr lang="en-HK" dirty="0">
                  <a:solidFill>
                    <a:srgbClr val="6AB7B9"/>
                  </a:solidFill>
                </a:endParaRPr>
              </a:p>
            </p:txBody>
          </p:sp>
        </mc:Choice>
        <mc:Fallback xmlns="">
          <p:sp>
            <p:nvSpPr>
              <p:cNvPr id="21" name="TextBox 20">
                <a:extLst>
                  <a:ext uri="{FF2B5EF4-FFF2-40B4-BE49-F238E27FC236}">
                    <a16:creationId xmlns:a16="http://schemas.microsoft.com/office/drawing/2014/main" id="{AD09F5BD-A4A1-B046-8D23-31A75ED87393}"/>
                  </a:ext>
                </a:extLst>
              </p:cNvPr>
              <p:cNvSpPr txBox="1">
                <a:spLocks noRot="1" noChangeAspect="1" noMove="1" noResize="1" noEditPoints="1" noAdjustHandles="1" noChangeArrowheads="1" noChangeShapeType="1" noTextEdit="1"/>
              </p:cNvSpPr>
              <p:nvPr/>
            </p:nvSpPr>
            <p:spPr>
              <a:xfrm>
                <a:off x="10837653" y="4175081"/>
                <a:ext cx="1164566" cy="369332"/>
              </a:xfrm>
              <a:prstGeom prst="rect">
                <a:avLst/>
              </a:prstGeom>
              <a:blipFill>
                <a:blip r:embed="rId4"/>
                <a:stretch>
                  <a:fillRect/>
                </a:stretch>
              </a:blipFill>
            </p:spPr>
            <p:txBody>
              <a:bodyPr/>
              <a:lstStyle/>
              <a:p>
                <a:r>
                  <a:rPr lang="en-HK">
                    <a:noFill/>
                  </a:rPr>
                  <a:t> </a:t>
                </a:r>
              </a:p>
            </p:txBody>
          </p:sp>
        </mc:Fallback>
      </mc:AlternateContent>
      <p:cxnSp>
        <p:nvCxnSpPr>
          <p:cNvPr id="22" name="Straight Arrow Connector 21">
            <a:extLst>
              <a:ext uri="{FF2B5EF4-FFF2-40B4-BE49-F238E27FC236}">
                <a16:creationId xmlns:a16="http://schemas.microsoft.com/office/drawing/2014/main" id="{38CE1DF3-08EF-3D3A-61CF-B2E5FB5A1385}"/>
              </a:ext>
            </a:extLst>
          </p:cNvPr>
          <p:cNvCxnSpPr>
            <a:cxnSpLocks/>
          </p:cNvCxnSpPr>
          <p:nvPr/>
        </p:nvCxnSpPr>
        <p:spPr>
          <a:xfrm>
            <a:off x="10518475" y="2534344"/>
            <a:ext cx="0" cy="954771"/>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F221434-D60E-904E-A38A-F24D2AD2CFFF}"/>
                  </a:ext>
                </a:extLst>
              </p:cNvPr>
              <p:cNvSpPr txBox="1"/>
              <p:nvPr/>
            </p:nvSpPr>
            <p:spPr>
              <a:xfrm>
                <a:off x="10154727" y="2727940"/>
                <a:ext cx="116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h</m:t>
                          </m:r>
                        </m:e>
                        <m:sub>
                          <m:r>
                            <a:rPr lang="en-HK" b="0" i="1" smtClean="0">
                              <a:solidFill>
                                <a:srgbClr val="6AB7B9"/>
                              </a:solidFill>
                              <a:latin typeface="Cambria Math" panose="02040503050406030204" pitchFamily="18" charset="0"/>
                            </a:rPr>
                            <m:t>1</m:t>
                          </m:r>
                        </m:sub>
                      </m:sSub>
                    </m:oMath>
                  </m:oMathPara>
                </a14:m>
                <a:endParaRPr lang="en-HK" dirty="0">
                  <a:solidFill>
                    <a:srgbClr val="6AB7B9"/>
                  </a:solidFill>
                </a:endParaRPr>
              </a:p>
            </p:txBody>
          </p:sp>
        </mc:Choice>
        <mc:Fallback xmlns="">
          <p:sp>
            <p:nvSpPr>
              <p:cNvPr id="23" name="TextBox 22">
                <a:extLst>
                  <a:ext uri="{FF2B5EF4-FFF2-40B4-BE49-F238E27FC236}">
                    <a16:creationId xmlns:a16="http://schemas.microsoft.com/office/drawing/2014/main" id="{0F221434-D60E-904E-A38A-F24D2AD2CFFF}"/>
                  </a:ext>
                </a:extLst>
              </p:cNvPr>
              <p:cNvSpPr txBox="1">
                <a:spLocks noRot="1" noChangeAspect="1" noMove="1" noResize="1" noEditPoints="1" noAdjustHandles="1" noChangeArrowheads="1" noChangeShapeType="1" noTextEdit="1"/>
              </p:cNvSpPr>
              <p:nvPr/>
            </p:nvSpPr>
            <p:spPr>
              <a:xfrm>
                <a:off x="10154727" y="2727940"/>
                <a:ext cx="1164566" cy="369332"/>
              </a:xfrm>
              <a:prstGeom prst="rect">
                <a:avLst/>
              </a:prstGeom>
              <a:blipFill>
                <a:blip r:embed="rId5"/>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712E7AB-478E-04E1-FB49-E834C93DACAD}"/>
                  </a:ext>
                </a:extLst>
              </p:cNvPr>
              <p:cNvSpPr txBox="1"/>
              <p:nvPr/>
            </p:nvSpPr>
            <p:spPr>
              <a:xfrm>
                <a:off x="8610600" y="5573246"/>
                <a:ext cx="1164566"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𝐿</m:t>
                          </m:r>
                        </m:e>
                        <m:sub>
                          <m:r>
                            <a:rPr lang="en-HK" b="0" i="1" smtClean="0">
                              <a:solidFill>
                                <a:srgbClr val="6AB7B9"/>
                              </a:solidFill>
                              <a:latin typeface="Cambria Math" panose="02040503050406030204" pitchFamily="18" charset="0"/>
                            </a:rPr>
                            <m:t>𝑦</m:t>
                          </m:r>
                        </m:sub>
                      </m:sSub>
                    </m:oMath>
                  </m:oMathPara>
                </a14:m>
                <a:endParaRPr lang="en-HK" dirty="0">
                  <a:solidFill>
                    <a:srgbClr val="6AB7B9"/>
                  </a:solidFill>
                </a:endParaRPr>
              </a:p>
            </p:txBody>
          </p:sp>
        </mc:Choice>
        <mc:Fallback xmlns="">
          <p:sp>
            <p:nvSpPr>
              <p:cNvPr id="27" name="TextBox 26">
                <a:extLst>
                  <a:ext uri="{FF2B5EF4-FFF2-40B4-BE49-F238E27FC236}">
                    <a16:creationId xmlns:a16="http://schemas.microsoft.com/office/drawing/2014/main" id="{4712E7AB-478E-04E1-FB49-E834C93DACAD}"/>
                  </a:ext>
                </a:extLst>
              </p:cNvPr>
              <p:cNvSpPr txBox="1">
                <a:spLocks noRot="1" noChangeAspect="1" noMove="1" noResize="1" noEditPoints="1" noAdjustHandles="1" noChangeArrowheads="1" noChangeShapeType="1" noTextEdit="1"/>
              </p:cNvSpPr>
              <p:nvPr/>
            </p:nvSpPr>
            <p:spPr>
              <a:xfrm>
                <a:off x="8610600" y="5573246"/>
                <a:ext cx="1164566" cy="391261"/>
              </a:xfrm>
              <a:prstGeom prst="rect">
                <a:avLst/>
              </a:prstGeom>
              <a:blipFill>
                <a:blip r:embed="rId6"/>
                <a:stretch>
                  <a:fillRect b="-4688"/>
                </a:stretch>
              </a:blipFill>
            </p:spPr>
            <p:txBody>
              <a:bodyPr/>
              <a:lstStyle/>
              <a:p>
                <a:r>
                  <a:rPr lang="en-HK">
                    <a:noFill/>
                  </a:rPr>
                  <a:t> </a:t>
                </a:r>
              </a:p>
            </p:txBody>
          </p:sp>
        </mc:Fallback>
      </mc:AlternateContent>
      <p:cxnSp>
        <p:nvCxnSpPr>
          <p:cNvPr id="5" name="Straight Arrow Connector 4">
            <a:extLst>
              <a:ext uri="{FF2B5EF4-FFF2-40B4-BE49-F238E27FC236}">
                <a16:creationId xmlns:a16="http://schemas.microsoft.com/office/drawing/2014/main" id="{169F99C3-36A3-7646-A6C9-BCE07604DA8F}"/>
              </a:ext>
            </a:extLst>
          </p:cNvPr>
          <p:cNvCxnSpPr>
            <a:cxnSpLocks/>
          </p:cNvCxnSpPr>
          <p:nvPr/>
        </p:nvCxnSpPr>
        <p:spPr>
          <a:xfrm>
            <a:off x="7385482" y="1886009"/>
            <a:ext cx="804789"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83B7CD-FB59-9588-B20C-956C5F3C84E2}"/>
              </a:ext>
            </a:extLst>
          </p:cNvPr>
          <p:cNvSpPr txBox="1"/>
          <p:nvPr/>
        </p:nvSpPr>
        <p:spPr>
          <a:xfrm>
            <a:off x="8187219" y="1701344"/>
            <a:ext cx="619432" cy="369332"/>
          </a:xfrm>
          <a:prstGeom prst="rect">
            <a:avLst/>
          </a:prstGeom>
          <a:noFill/>
        </p:spPr>
        <p:txBody>
          <a:bodyPr wrap="square" rtlCol="0">
            <a:spAutoFit/>
          </a:bodyPr>
          <a:lstStyle/>
          <a:p>
            <a:r>
              <a:rPr lang="en-US" b="1" dirty="0"/>
              <a:t>N </a:t>
            </a:r>
            <a:endParaRPr lang="en-HK" b="1" dirty="0"/>
          </a:p>
        </p:txBody>
      </p:sp>
      <p:sp>
        <p:nvSpPr>
          <p:cNvPr id="20" name="TextBox 19">
            <a:extLst>
              <a:ext uri="{FF2B5EF4-FFF2-40B4-BE49-F238E27FC236}">
                <a16:creationId xmlns:a16="http://schemas.microsoft.com/office/drawing/2014/main" id="{3F9AEDDE-5A00-C306-E0FF-545DFF6C4D23}"/>
              </a:ext>
            </a:extLst>
          </p:cNvPr>
          <p:cNvSpPr txBox="1"/>
          <p:nvPr/>
        </p:nvSpPr>
        <p:spPr>
          <a:xfrm>
            <a:off x="7056550" y="1701344"/>
            <a:ext cx="347542" cy="369332"/>
          </a:xfrm>
          <a:prstGeom prst="rect">
            <a:avLst/>
          </a:prstGeom>
          <a:noFill/>
        </p:spPr>
        <p:txBody>
          <a:bodyPr wrap="square" rtlCol="0">
            <a:spAutoFit/>
          </a:bodyPr>
          <a:lstStyle/>
          <a:p>
            <a:r>
              <a:rPr lang="en-US" b="1" dirty="0"/>
              <a:t>S</a:t>
            </a:r>
            <a:endParaRPr lang="en-HK" b="1" dirty="0"/>
          </a:p>
        </p:txBody>
      </p:sp>
    </p:spTree>
    <p:extLst>
      <p:ext uri="{BB962C8B-B14F-4D97-AF65-F5344CB8AC3E}">
        <p14:creationId xmlns:p14="http://schemas.microsoft.com/office/powerpoint/2010/main" val="1812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9953-8D5D-2D61-E766-14D47E3CB5FB}"/>
              </a:ext>
            </a:extLst>
          </p:cNvPr>
          <p:cNvSpPr>
            <a:spLocks noGrp="1"/>
          </p:cNvSpPr>
          <p:nvPr>
            <p:ph type="title"/>
          </p:nvPr>
        </p:nvSpPr>
        <p:spPr>
          <a:xfrm>
            <a:off x="838200" y="365125"/>
            <a:ext cx="10515600" cy="1325563"/>
          </a:xfrm>
        </p:spPr>
        <p:txBody>
          <a:bodyPr/>
          <a:lstStyle/>
          <a:p>
            <a:r>
              <a:rPr lang="en-US" dirty="0"/>
              <a:t>Why does the system not equilibrate to a constant ASC?</a:t>
            </a:r>
            <a:endParaRPr lang="en-HK" dirty="0"/>
          </a:p>
        </p:txBody>
      </p:sp>
      <p:sp>
        <p:nvSpPr>
          <p:cNvPr id="3" name="Content Placeholder 2">
            <a:extLst>
              <a:ext uri="{FF2B5EF4-FFF2-40B4-BE49-F238E27FC236}">
                <a16:creationId xmlns:a16="http://schemas.microsoft.com/office/drawing/2014/main" id="{B4350521-81A8-0965-283C-BDFBAB136E02}"/>
              </a:ext>
            </a:extLst>
          </p:cNvPr>
          <p:cNvSpPr>
            <a:spLocks noGrp="1"/>
          </p:cNvSpPr>
          <p:nvPr>
            <p:ph idx="1"/>
          </p:nvPr>
        </p:nvSpPr>
        <p:spPr>
          <a:xfrm>
            <a:off x="605036" y="2484783"/>
            <a:ext cx="6360791" cy="3871567"/>
          </a:xfrm>
        </p:spPr>
        <p:txBody>
          <a:bodyPr>
            <a:normAutofit/>
          </a:bodyPr>
          <a:lstStyle/>
          <a:p>
            <a:pPr marL="285750" indent="-285750">
              <a:buFont typeface="Wingdings" panose="05000000000000000000" pitchFamily="2" charset="2"/>
              <a:buChar char="à"/>
            </a:pPr>
            <a:r>
              <a:rPr lang="en-US" sz="2400" dirty="0">
                <a:solidFill>
                  <a:srgbClr val="6AB7B9"/>
                </a:solidFill>
                <a:sym typeface="Wingdings" panose="05000000000000000000" pitchFamily="2" charset="2"/>
              </a:rPr>
              <a:t>Low-order model of the ASC shows an oscillation in eddy energy (same as in MOM6)</a:t>
            </a:r>
          </a:p>
          <a:p>
            <a:pPr marL="285750" indent="-285750">
              <a:buFont typeface="Wingdings" panose="05000000000000000000" pitchFamily="2" charset="2"/>
              <a:buChar char="à"/>
            </a:pPr>
            <a:endParaRPr lang="en-US" sz="2400" dirty="0">
              <a:solidFill>
                <a:srgbClr val="6AB7B9"/>
              </a:solidFill>
              <a:sym typeface="Wingdings" panose="05000000000000000000" pitchFamily="2" charset="2"/>
            </a:endParaRPr>
          </a:p>
          <a:p>
            <a:pPr marL="285750" indent="-285750">
              <a:buFont typeface="Wingdings" panose="05000000000000000000" pitchFamily="2" charset="2"/>
              <a:buChar char="à"/>
            </a:pPr>
            <a:r>
              <a:rPr lang="en-US" sz="2400" b="1" dirty="0">
                <a:solidFill>
                  <a:srgbClr val="6AB7B9"/>
                </a:solidFill>
                <a:sym typeface="Wingdings" panose="05000000000000000000" pitchFamily="2" charset="2"/>
              </a:rPr>
              <a:t>ASC in East Antarctic is intrinsically oscillatory, which causes the episodic CDW intrusions through canyons!</a:t>
            </a:r>
            <a:endParaRPr lang="en-HK" sz="2400" b="1" dirty="0">
              <a:solidFill>
                <a:srgbClr val="6AB7B9"/>
              </a:solidFill>
            </a:endParaRPr>
          </a:p>
          <a:p>
            <a:pPr marL="457200" lvl="1" indent="0">
              <a:buNone/>
            </a:pPr>
            <a:endParaRPr lang="en-HK" sz="2000" dirty="0"/>
          </a:p>
          <a:p>
            <a:pPr lvl="1"/>
            <a:endParaRPr lang="en-HK" sz="1600" dirty="0"/>
          </a:p>
        </p:txBody>
      </p:sp>
      <p:sp>
        <p:nvSpPr>
          <p:cNvPr id="4" name="Slide Number Placeholder 3">
            <a:extLst>
              <a:ext uri="{FF2B5EF4-FFF2-40B4-BE49-F238E27FC236}">
                <a16:creationId xmlns:a16="http://schemas.microsoft.com/office/drawing/2014/main" id="{717B6939-04A0-C8FC-F251-C9EEE41BD486}"/>
              </a:ext>
            </a:extLst>
          </p:cNvPr>
          <p:cNvSpPr>
            <a:spLocks noGrp="1"/>
          </p:cNvSpPr>
          <p:nvPr>
            <p:ph type="sldNum" sz="quarter" idx="12"/>
          </p:nvPr>
        </p:nvSpPr>
        <p:spPr/>
        <p:txBody>
          <a:bodyPr/>
          <a:lstStyle/>
          <a:p>
            <a:r>
              <a:rPr lang="en-HK"/>
              <a:t>Slide </a:t>
            </a:r>
            <a:fld id="{2C3AFA1F-E0BB-4672-A8C1-68ED594F50EC}" type="slidenum">
              <a:rPr lang="en-HK" smtClean="0"/>
              <a:pPr/>
              <a:t>7</a:t>
            </a:fld>
            <a:endParaRPr lang="en-HK" dirty="0"/>
          </a:p>
        </p:txBody>
      </p:sp>
      <p:cxnSp>
        <p:nvCxnSpPr>
          <p:cNvPr id="7" name="Straight Connector 6">
            <a:extLst>
              <a:ext uri="{FF2B5EF4-FFF2-40B4-BE49-F238E27FC236}">
                <a16:creationId xmlns:a16="http://schemas.microsoft.com/office/drawing/2014/main" id="{4033D47F-4E1D-8839-FD6F-18F70A6AEA1B}"/>
              </a:ext>
            </a:extLst>
          </p:cNvPr>
          <p:cNvCxnSpPr/>
          <p:nvPr/>
        </p:nvCxnSpPr>
        <p:spPr>
          <a:xfrm>
            <a:off x="7385482" y="2520763"/>
            <a:ext cx="3968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12DC7D-AA08-91A0-8B0A-968CF90F8808}"/>
              </a:ext>
            </a:extLst>
          </p:cNvPr>
          <p:cNvCxnSpPr>
            <a:cxnSpLocks/>
          </p:cNvCxnSpPr>
          <p:nvPr/>
        </p:nvCxnSpPr>
        <p:spPr>
          <a:xfrm flipV="1">
            <a:off x="7385482" y="3252113"/>
            <a:ext cx="3968318" cy="10851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C7A1A8-FE65-F9DF-6E2F-7275ECFC53D6}"/>
              </a:ext>
            </a:extLst>
          </p:cNvPr>
          <p:cNvCxnSpPr/>
          <p:nvPr/>
        </p:nvCxnSpPr>
        <p:spPr>
          <a:xfrm>
            <a:off x="7451618" y="5295594"/>
            <a:ext cx="3968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C69CCB-262F-83C5-B675-7D0CB4C805D4}"/>
              </a:ext>
            </a:extLst>
          </p:cNvPr>
          <p:cNvSpPr txBox="1"/>
          <p:nvPr/>
        </p:nvSpPr>
        <p:spPr>
          <a:xfrm>
            <a:off x="10448745" y="2184133"/>
            <a:ext cx="1810110" cy="369332"/>
          </a:xfrm>
          <a:prstGeom prst="rect">
            <a:avLst/>
          </a:prstGeom>
          <a:noFill/>
        </p:spPr>
        <p:txBody>
          <a:bodyPr wrap="square" rtlCol="0">
            <a:spAutoFit/>
          </a:bodyPr>
          <a:lstStyle/>
          <a:p>
            <a:r>
              <a:rPr lang="en-HK" dirty="0"/>
              <a:t>Rigid lid</a:t>
            </a:r>
          </a:p>
        </p:txBody>
      </p:sp>
      <p:sp>
        <p:nvSpPr>
          <p:cNvPr id="13" name="Flowchart: Summing Junction 12">
            <a:extLst>
              <a:ext uri="{FF2B5EF4-FFF2-40B4-BE49-F238E27FC236}">
                <a16:creationId xmlns:a16="http://schemas.microsoft.com/office/drawing/2014/main" id="{5757A38E-47C8-000F-0678-E5C9DA621052}"/>
              </a:ext>
            </a:extLst>
          </p:cNvPr>
          <p:cNvSpPr/>
          <p:nvPr/>
        </p:nvSpPr>
        <p:spPr>
          <a:xfrm>
            <a:off x="7451618" y="2618581"/>
            <a:ext cx="516314" cy="477625"/>
          </a:xfrm>
          <a:prstGeom prst="flowChartSummingJunction">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4" name="TextBox 13">
            <a:extLst>
              <a:ext uri="{FF2B5EF4-FFF2-40B4-BE49-F238E27FC236}">
                <a16:creationId xmlns:a16="http://schemas.microsoft.com/office/drawing/2014/main" id="{579330F6-F138-E68B-4422-6A5C5A342D51}"/>
              </a:ext>
            </a:extLst>
          </p:cNvPr>
          <p:cNvSpPr txBox="1"/>
          <p:nvPr/>
        </p:nvSpPr>
        <p:spPr>
          <a:xfrm>
            <a:off x="6869335" y="2563243"/>
            <a:ext cx="1164566" cy="369332"/>
          </a:xfrm>
          <a:prstGeom prst="rect">
            <a:avLst/>
          </a:prstGeom>
          <a:noFill/>
        </p:spPr>
        <p:txBody>
          <a:bodyPr wrap="square" rtlCol="0">
            <a:spAutoFit/>
          </a:bodyPr>
          <a:lstStyle/>
          <a:p>
            <a:r>
              <a:rPr lang="en-HK" dirty="0"/>
              <a:t>ASC</a:t>
            </a:r>
          </a:p>
        </p:txBody>
      </p:sp>
      <p:cxnSp>
        <p:nvCxnSpPr>
          <p:cNvPr id="16" name="Straight Arrow Connector 15">
            <a:extLst>
              <a:ext uri="{FF2B5EF4-FFF2-40B4-BE49-F238E27FC236}">
                <a16:creationId xmlns:a16="http://schemas.microsoft.com/office/drawing/2014/main" id="{7DEA931D-7AFE-5063-1EE3-5DCE9E9B1A50}"/>
              </a:ext>
            </a:extLst>
          </p:cNvPr>
          <p:cNvCxnSpPr/>
          <p:nvPr/>
        </p:nvCxnSpPr>
        <p:spPr>
          <a:xfrm>
            <a:off x="7486291" y="5572664"/>
            <a:ext cx="3933645" cy="0"/>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F80726-396D-B66D-FA8A-1A00C66089DB}"/>
                  </a:ext>
                </a:extLst>
              </p:cNvPr>
              <p:cNvSpPr txBox="1"/>
              <p:nvPr/>
            </p:nvSpPr>
            <p:spPr>
              <a:xfrm>
                <a:off x="9246082" y="3304449"/>
                <a:ext cx="9086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HK" i="1" dirty="0" smtClean="0">
                          <a:latin typeface="Cambria Math" panose="02040503050406030204" pitchFamily="18" charset="0"/>
                          <a:ea typeface="Cambria Math" panose="02040503050406030204" pitchFamily="18" charset="0"/>
                        </a:rPr>
                        <m:t>𝜂</m:t>
                      </m:r>
                    </m:oMath>
                  </m:oMathPara>
                </a14:m>
                <a:endParaRPr lang="en-HK" dirty="0"/>
              </a:p>
            </p:txBody>
          </p:sp>
        </mc:Choice>
        <mc:Fallback xmlns="">
          <p:sp>
            <p:nvSpPr>
              <p:cNvPr id="18" name="TextBox 17">
                <a:extLst>
                  <a:ext uri="{FF2B5EF4-FFF2-40B4-BE49-F238E27FC236}">
                    <a16:creationId xmlns:a16="http://schemas.microsoft.com/office/drawing/2014/main" id="{92F80726-396D-B66D-FA8A-1A00C66089DB}"/>
                  </a:ext>
                </a:extLst>
              </p:cNvPr>
              <p:cNvSpPr txBox="1">
                <a:spLocks noRot="1" noChangeAspect="1" noMove="1" noResize="1" noEditPoints="1" noAdjustHandles="1" noChangeArrowheads="1" noChangeShapeType="1" noTextEdit="1"/>
              </p:cNvSpPr>
              <p:nvPr/>
            </p:nvSpPr>
            <p:spPr>
              <a:xfrm>
                <a:off x="9246082" y="3304449"/>
                <a:ext cx="908645" cy="369332"/>
              </a:xfrm>
              <a:prstGeom prst="rect">
                <a:avLst/>
              </a:prstGeom>
              <a:blipFill>
                <a:blip r:embed="rId3"/>
                <a:stretch>
                  <a:fillRect b="-6557"/>
                </a:stretch>
              </a:blipFill>
            </p:spPr>
            <p:txBody>
              <a:bodyPr/>
              <a:lstStyle/>
              <a:p>
                <a:r>
                  <a:rPr lang="en-HK">
                    <a:noFill/>
                  </a:rPr>
                  <a:t> </a:t>
                </a:r>
              </a:p>
            </p:txBody>
          </p:sp>
        </mc:Fallback>
      </mc:AlternateContent>
      <p:cxnSp>
        <p:nvCxnSpPr>
          <p:cNvPr id="19" name="Straight Arrow Connector 18">
            <a:extLst>
              <a:ext uri="{FF2B5EF4-FFF2-40B4-BE49-F238E27FC236}">
                <a16:creationId xmlns:a16="http://schemas.microsoft.com/office/drawing/2014/main" id="{9FF9AD6B-8F84-B15A-4C12-D0B5A78D89AC}"/>
              </a:ext>
            </a:extLst>
          </p:cNvPr>
          <p:cNvCxnSpPr>
            <a:cxnSpLocks/>
          </p:cNvCxnSpPr>
          <p:nvPr/>
        </p:nvCxnSpPr>
        <p:spPr>
          <a:xfrm>
            <a:off x="11166894" y="3365205"/>
            <a:ext cx="0" cy="1930389"/>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09F5BD-A4A1-B046-8D23-31A75ED87393}"/>
                  </a:ext>
                </a:extLst>
              </p:cNvPr>
              <p:cNvSpPr txBox="1"/>
              <p:nvPr/>
            </p:nvSpPr>
            <p:spPr>
              <a:xfrm>
                <a:off x="10837653" y="4175081"/>
                <a:ext cx="116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h</m:t>
                          </m:r>
                        </m:e>
                        <m:sub>
                          <m:r>
                            <a:rPr lang="en-HK" b="0" i="1" smtClean="0">
                              <a:solidFill>
                                <a:srgbClr val="6AB7B9"/>
                              </a:solidFill>
                              <a:latin typeface="Cambria Math" panose="02040503050406030204" pitchFamily="18" charset="0"/>
                            </a:rPr>
                            <m:t>2</m:t>
                          </m:r>
                        </m:sub>
                      </m:sSub>
                    </m:oMath>
                  </m:oMathPara>
                </a14:m>
                <a:endParaRPr lang="en-HK" dirty="0">
                  <a:solidFill>
                    <a:srgbClr val="6AB7B9"/>
                  </a:solidFill>
                </a:endParaRPr>
              </a:p>
            </p:txBody>
          </p:sp>
        </mc:Choice>
        <mc:Fallback xmlns="">
          <p:sp>
            <p:nvSpPr>
              <p:cNvPr id="21" name="TextBox 20">
                <a:extLst>
                  <a:ext uri="{FF2B5EF4-FFF2-40B4-BE49-F238E27FC236}">
                    <a16:creationId xmlns:a16="http://schemas.microsoft.com/office/drawing/2014/main" id="{AD09F5BD-A4A1-B046-8D23-31A75ED87393}"/>
                  </a:ext>
                </a:extLst>
              </p:cNvPr>
              <p:cNvSpPr txBox="1">
                <a:spLocks noRot="1" noChangeAspect="1" noMove="1" noResize="1" noEditPoints="1" noAdjustHandles="1" noChangeArrowheads="1" noChangeShapeType="1" noTextEdit="1"/>
              </p:cNvSpPr>
              <p:nvPr/>
            </p:nvSpPr>
            <p:spPr>
              <a:xfrm>
                <a:off x="10837653" y="4175081"/>
                <a:ext cx="1164566" cy="369332"/>
              </a:xfrm>
              <a:prstGeom prst="rect">
                <a:avLst/>
              </a:prstGeom>
              <a:blipFill>
                <a:blip r:embed="rId4"/>
                <a:stretch>
                  <a:fillRect/>
                </a:stretch>
              </a:blipFill>
            </p:spPr>
            <p:txBody>
              <a:bodyPr/>
              <a:lstStyle/>
              <a:p>
                <a:r>
                  <a:rPr lang="en-HK">
                    <a:noFill/>
                  </a:rPr>
                  <a:t> </a:t>
                </a:r>
              </a:p>
            </p:txBody>
          </p:sp>
        </mc:Fallback>
      </mc:AlternateContent>
      <p:cxnSp>
        <p:nvCxnSpPr>
          <p:cNvPr id="22" name="Straight Arrow Connector 21">
            <a:extLst>
              <a:ext uri="{FF2B5EF4-FFF2-40B4-BE49-F238E27FC236}">
                <a16:creationId xmlns:a16="http://schemas.microsoft.com/office/drawing/2014/main" id="{38CE1DF3-08EF-3D3A-61CF-B2E5FB5A1385}"/>
              </a:ext>
            </a:extLst>
          </p:cNvPr>
          <p:cNvCxnSpPr>
            <a:cxnSpLocks/>
          </p:cNvCxnSpPr>
          <p:nvPr/>
        </p:nvCxnSpPr>
        <p:spPr>
          <a:xfrm>
            <a:off x="10518475" y="2534344"/>
            <a:ext cx="0" cy="954771"/>
          </a:xfrm>
          <a:prstGeom prst="straightConnector1">
            <a:avLst/>
          </a:prstGeom>
          <a:ln w="28575">
            <a:solidFill>
              <a:srgbClr val="6AB7B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F221434-D60E-904E-A38A-F24D2AD2CFFF}"/>
                  </a:ext>
                </a:extLst>
              </p:cNvPr>
              <p:cNvSpPr txBox="1"/>
              <p:nvPr/>
            </p:nvSpPr>
            <p:spPr>
              <a:xfrm>
                <a:off x="10154727" y="2727940"/>
                <a:ext cx="11645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h</m:t>
                          </m:r>
                        </m:e>
                        <m:sub>
                          <m:r>
                            <a:rPr lang="en-HK" b="0" i="1" smtClean="0">
                              <a:solidFill>
                                <a:srgbClr val="6AB7B9"/>
                              </a:solidFill>
                              <a:latin typeface="Cambria Math" panose="02040503050406030204" pitchFamily="18" charset="0"/>
                            </a:rPr>
                            <m:t>1</m:t>
                          </m:r>
                        </m:sub>
                      </m:sSub>
                    </m:oMath>
                  </m:oMathPara>
                </a14:m>
                <a:endParaRPr lang="en-HK" dirty="0">
                  <a:solidFill>
                    <a:srgbClr val="6AB7B9"/>
                  </a:solidFill>
                </a:endParaRPr>
              </a:p>
            </p:txBody>
          </p:sp>
        </mc:Choice>
        <mc:Fallback xmlns="">
          <p:sp>
            <p:nvSpPr>
              <p:cNvPr id="23" name="TextBox 22">
                <a:extLst>
                  <a:ext uri="{FF2B5EF4-FFF2-40B4-BE49-F238E27FC236}">
                    <a16:creationId xmlns:a16="http://schemas.microsoft.com/office/drawing/2014/main" id="{0F221434-D60E-904E-A38A-F24D2AD2CFFF}"/>
                  </a:ext>
                </a:extLst>
              </p:cNvPr>
              <p:cNvSpPr txBox="1">
                <a:spLocks noRot="1" noChangeAspect="1" noMove="1" noResize="1" noEditPoints="1" noAdjustHandles="1" noChangeArrowheads="1" noChangeShapeType="1" noTextEdit="1"/>
              </p:cNvSpPr>
              <p:nvPr/>
            </p:nvSpPr>
            <p:spPr>
              <a:xfrm>
                <a:off x="10154727" y="2727940"/>
                <a:ext cx="1164566" cy="369332"/>
              </a:xfrm>
              <a:prstGeom prst="rect">
                <a:avLst/>
              </a:prstGeom>
              <a:blipFill>
                <a:blip r:embed="rId5"/>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712E7AB-478E-04E1-FB49-E834C93DACAD}"/>
                  </a:ext>
                </a:extLst>
              </p:cNvPr>
              <p:cNvSpPr txBox="1"/>
              <p:nvPr/>
            </p:nvSpPr>
            <p:spPr>
              <a:xfrm>
                <a:off x="8610600" y="5573246"/>
                <a:ext cx="1164566"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solidFill>
                                <a:srgbClr val="6AB7B9"/>
                              </a:solidFill>
                              <a:latin typeface="Cambria Math" panose="02040503050406030204" pitchFamily="18" charset="0"/>
                            </a:rPr>
                          </m:ctrlPr>
                        </m:sSubPr>
                        <m:e>
                          <m:r>
                            <a:rPr lang="en-HK" b="0" i="1" smtClean="0">
                              <a:solidFill>
                                <a:srgbClr val="6AB7B9"/>
                              </a:solidFill>
                              <a:latin typeface="Cambria Math" panose="02040503050406030204" pitchFamily="18" charset="0"/>
                            </a:rPr>
                            <m:t>𝐿</m:t>
                          </m:r>
                        </m:e>
                        <m:sub>
                          <m:r>
                            <a:rPr lang="en-HK" b="0" i="1" smtClean="0">
                              <a:solidFill>
                                <a:srgbClr val="6AB7B9"/>
                              </a:solidFill>
                              <a:latin typeface="Cambria Math" panose="02040503050406030204" pitchFamily="18" charset="0"/>
                            </a:rPr>
                            <m:t>𝑦</m:t>
                          </m:r>
                        </m:sub>
                      </m:sSub>
                    </m:oMath>
                  </m:oMathPara>
                </a14:m>
                <a:endParaRPr lang="en-HK" dirty="0">
                  <a:solidFill>
                    <a:srgbClr val="6AB7B9"/>
                  </a:solidFill>
                </a:endParaRPr>
              </a:p>
            </p:txBody>
          </p:sp>
        </mc:Choice>
        <mc:Fallback xmlns="">
          <p:sp>
            <p:nvSpPr>
              <p:cNvPr id="27" name="TextBox 26">
                <a:extLst>
                  <a:ext uri="{FF2B5EF4-FFF2-40B4-BE49-F238E27FC236}">
                    <a16:creationId xmlns:a16="http://schemas.microsoft.com/office/drawing/2014/main" id="{4712E7AB-478E-04E1-FB49-E834C93DACAD}"/>
                  </a:ext>
                </a:extLst>
              </p:cNvPr>
              <p:cNvSpPr txBox="1">
                <a:spLocks noRot="1" noChangeAspect="1" noMove="1" noResize="1" noEditPoints="1" noAdjustHandles="1" noChangeArrowheads="1" noChangeShapeType="1" noTextEdit="1"/>
              </p:cNvSpPr>
              <p:nvPr/>
            </p:nvSpPr>
            <p:spPr>
              <a:xfrm>
                <a:off x="8610600" y="5573246"/>
                <a:ext cx="1164566" cy="391261"/>
              </a:xfrm>
              <a:prstGeom prst="rect">
                <a:avLst/>
              </a:prstGeom>
              <a:blipFill>
                <a:blip r:embed="rId6"/>
                <a:stretch>
                  <a:fillRect b="-4688"/>
                </a:stretch>
              </a:blipFill>
            </p:spPr>
            <p:txBody>
              <a:bodyPr/>
              <a:lstStyle/>
              <a:p>
                <a:r>
                  <a:rPr lang="en-HK">
                    <a:noFill/>
                  </a:rPr>
                  <a:t> </a:t>
                </a:r>
              </a:p>
            </p:txBody>
          </p:sp>
        </mc:Fallback>
      </mc:AlternateContent>
      <p:cxnSp>
        <p:nvCxnSpPr>
          <p:cNvPr id="5" name="Straight Arrow Connector 4">
            <a:extLst>
              <a:ext uri="{FF2B5EF4-FFF2-40B4-BE49-F238E27FC236}">
                <a16:creationId xmlns:a16="http://schemas.microsoft.com/office/drawing/2014/main" id="{169F99C3-36A3-7646-A6C9-BCE07604DA8F}"/>
              </a:ext>
            </a:extLst>
          </p:cNvPr>
          <p:cNvCxnSpPr>
            <a:cxnSpLocks/>
          </p:cNvCxnSpPr>
          <p:nvPr/>
        </p:nvCxnSpPr>
        <p:spPr>
          <a:xfrm>
            <a:off x="7385482" y="1886009"/>
            <a:ext cx="804789"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83B7CD-FB59-9588-B20C-956C5F3C84E2}"/>
              </a:ext>
            </a:extLst>
          </p:cNvPr>
          <p:cNvSpPr txBox="1"/>
          <p:nvPr/>
        </p:nvSpPr>
        <p:spPr>
          <a:xfrm>
            <a:off x="8187219" y="1701344"/>
            <a:ext cx="619432" cy="369332"/>
          </a:xfrm>
          <a:prstGeom prst="rect">
            <a:avLst/>
          </a:prstGeom>
          <a:noFill/>
        </p:spPr>
        <p:txBody>
          <a:bodyPr wrap="square" rtlCol="0">
            <a:spAutoFit/>
          </a:bodyPr>
          <a:lstStyle/>
          <a:p>
            <a:r>
              <a:rPr lang="en-US" b="1" dirty="0"/>
              <a:t>N </a:t>
            </a:r>
            <a:endParaRPr lang="en-HK" b="1" dirty="0"/>
          </a:p>
        </p:txBody>
      </p:sp>
      <p:sp>
        <p:nvSpPr>
          <p:cNvPr id="20" name="TextBox 19">
            <a:extLst>
              <a:ext uri="{FF2B5EF4-FFF2-40B4-BE49-F238E27FC236}">
                <a16:creationId xmlns:a16="http://schemas.microsoft.com/office/drawing/2014/main" id="{3F9AEDDE-5A00-C306-E0FF-545DFF6C4D23}"/>
              </a:ext>
            </a:extLst>
          </p:cNvPr>
          <p:cNvSpPr txBox="1"/>
          <p:nvPr/>
        </p:nvSpPr>
        <p:spPr>
          <a:xfrm>
            <a:off x="7056550" y="1701344"/>
            <a:ext cx="347542" cy="369332"/>
          </a:xfrm>
          <a:prstGeom prst="rect">
            <a:avLst/>
          </a:prstGeom>
          <a:noFill/>
        </p:spPr>
        <p:txBody>
          <a:bodyPr wrap="square" rtlCol="0">
            <a:spAutoFit/>
          </a:bodyPr>
          <a:lstStyle/>
          <a:p>
            <a:r>
              <a:rPr lang="en-US" b="1" dirty="0"/>
              <a:t>S</a:t>
            </a:r>
            <a:endParaRPr lang="en-HK" b="1" dirty="0"/>
          </a:p>
        </p:txBody>
      </p:sp>
    </p:spTree>
    <p:extLst>
      <p:ext uri="{BB962C8B-B14F-4D97-AF65-F5344CB8AC3E}">
        <p14:creationId xmlns:p14="http://schemas.microsoft.com/office/powerpoint/2010/main" val="41357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otateCDW_test_jpg">
            <a:hlinkClick r:id="" action="ppaction://media"/>
            <a:extLst>
              <a:ext uri="{FF2B5EF4-FFF2-40B4-BE49-F238E27FC236}">
                <a16:creationId xmlns:a16="http://schemas.microsoft.com/office/drawing/2014/main" id="{86E56E3F-43A4-157D-FA63-F2F6413F214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40510" r="10174"/>
          <a:stretch/>
        </p:blipFill>
        <p:spPr>
          <a:xfrm>
            <a:off x="6335049" y="1485416"/>
            <a:ext cx="5952061" cy="4827665"/>
          </a:xfrm>
          <a:prstGeom prst="rect">
            <a:avLst/>
          </a:prstGeom>
        </p:spPr>
      </p:pic>
      <p:sp>
        <p:nvSpPr>
          <p:cNvPr id="7" name="Text Placeholder 6">
            <a:extLst>
              <a:ext uri="{FF2B5EF4-FFF2-40B4-BE49-F238E27FC236}">
                <a16:creationId xmlns:a16="http://schemas.microsoft.com/office/drawing/2014/main" id="{AA10AB47-2BDD-4873-919D-0BC169658976}"/>
              </a:ext>
            </a:extLst>
          </p:cNvPr>
          <p:cNvSpPr>
            <a:spLocks noGrp="1"/>
          </p:cNvSpPr>
          <p:nvPr>
            <p:ph type="body" idx="1"/>
          </p:nvPr>
        </p:nvSpPr>
        <p:spPr>
          <a:xfrm>
            <a:off x="277120" y="6234674"/>
            <a:ext cx="10515600" cy="422668"/>
          </a:xfrm>
        </p:spPr>
        <p:txBody>
          <a:bodyPr>
            <a:normAutofit fontScale="92500" lnSpcReduction="10000"/>
          </a:bodyPr>
          <a:lstStyle/>
          <a:p>
            <a:r>
              <a:rPr lang="en-HK" sz="2800" dirty="0">
                <a:solidFill>
                  <a:schemeClr val="bg1">
                    <a:lumMod val="50000"/>
                  </a:schemeClr>
                </a:solidFill>
              </a:rPr>
              <a:t>Thank you!</a:t>
            </a:r>
            <a:r>
              <a:rPr lang="en-HK" sz="2000" dirty="0">
                <a:solidFill>
                  <a:schemeClr val="bg1">
                    <a:lumMod val="50000"/>
                  </a:schemeClr>
                </a:solidFill>
              </a:rPr>
              <a:t>		 Contact: </a:t>
            </a:r>
            <a:r>
              <a:rPr lang="en-HK" sz="2000" dirty="0">
                <a:solidFill>
                  <a:schemeClr val="bg1">
                    <a:lumMod val="50000"/>
                  </a:schemeClr>
                </a:solidFill>
                <a:hlinkClick r:id="rId6"/>
              </a:rPr>
              <a:t>ellie.ong@unsw.edu.au</a:t>
            </a:r>
            <a:endParaRPr lang="en-HK" sz="2000" dirty="0"/>
          </a:p>
        </p:txBody>
      </p:sp>
      <p:sp>
        <p:nvSpPr>
          <p:cNvPr id="4" name="Slide Number Placeholder 3">
            <a:extLst>
              <a:ext uri="{FF2B5EF4-FFF2-40B4-BE49-F238E27FC236}">
                <a16:creationId xmlns:a16="http://schemas.microsoft.com/office/drawing/2014/main" id="{368AAB9B-54B3-47D5-A9A1-7D6B291E8D52}"/>
              </a:ext>
            </a:extLst>
          </p:cNvPr>
          <p:cNvSpPr>
            <a:spLocks noGrp="1"/>
          </p:cNvSpPr>
          <p:nvPr>
            <p:ph type="sldNum" sz="quarter" idx="12"/>
          </p:nvPr>
        </p:nvSpPr>
        <p:spPr/>
        <p:txBody>
          <a:bodyPr/>
          <a:lstStyle/>
          <a:p>
            <a:r>
              <a:rPr lang="en-HK"/>
              <a:t>Slide </a:t>
            </a:r>
            <a:fld id="{2C3AFA1F-E0BB-4672-A8C1-68ED594F50EC}" type="slidenum">
              <a:rPr lang="en-HK" smtClean="0"/>
              <a:pPr/>
              <a:t>8</a:t>
            </a:fld>
            <a:endParaRPr lang="en-HK" dirty="0"/>
          </a:p>
        </p:txBody>
      </p:sp>
      <p:sp>
        <p:nvSpPr>
          <p:cNvPr id="5" name="Text Placeholder 2">
            <a:extLst>
              <a:ext uri="{FF2B5EF4-FFF2-40B4-BE49-F238E27FC236}">
                <a16:creationId xmlns:a16="http://schemas.microsoft.com/office/drawing/2014/main" id="{8E666EED-618D-4856-8F07-FB23561B0787}"/>
              </a:ext>
            </a:extLst>
          </p:cNvPr>
          <p:cNvSpPr txBox="1">
            <a:spLocks/>
          </p:cNvSpPr>
          <p:nvPr/>
        </p:nvSpPr>
        <p:spPr>
          <a:xfrm>
            <a:off x="1228725" y="61769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HK" sz="2000" dirty="0">
              <a:solidFill>
                <a:schemeClr val="bg1">
                  <a:lumMod val="50000"/>
                </a:schemeClr>
              </a:solidFill>
            </a:endParaRPr>
          </a:p>
        </p:txBody>
      </p:sp>
      <p:sp>
        <p:nvSpPr>
          <p:cNvPr id="2" name="Rectangle 1">
            <a:extLst>
              <a:ext uri="{FF2B5EF4-FFF2-40B4-BE49-F238E27FC236}">
                <a16:creationId xmlns:a16="http://schemas.microsoft.com/office/drawing/2014/main" id="{30974EA2-4E87-4684-8CA7-34ED2E59219F}"/>
              </a:ext>
            </a:extLst>
          </p:cNvPr>
          <p:cNvSpPr/>
          <p:nvPr/>
        </p:nvSpPr>
        <p:spPr>
          <a:xfrm>
            <a:off x="6794676" y="2589897"/>
            <a:ext cx="919379" cy="296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1" name="Picture 2" descr="A picture containing diagram&#10;&#10;Description automatically generated">
            <a:extLst>
              <a:ext uri="{FF2B5EF4-FFF2-40B4-BE49-F238E27FC236}">
                <a16:creationId xmlns:a16="http://schemas.microsoft.com/office/drawing/2014/main" id="{591ABF32-D618-4100-8986-D8A2788C0F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739"/>
          <a:stretch/>
        </p:blipFill>
        <p:spPr bwMode="auto">
          <a:xfrm>
            <a:off x="7395117" y="314799"/>
            <a:ext cx="2338091" cy="5207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AD5CB1F-5D49-496D-B4A5-94D08061D717}"/>
              </a:ext>
            </a:extLst>
          </p:cNvPr>
          <p:cNvPicPr>
            <a:picLocks noChangeAspect="1"/>
          </p:cNvPicPr>
          <p:nvPr/>
        </p:nvPicPr>
        <p:blipFill>
          <a:blip r:embed="rId8"/>
          <a:stretch>
            <a:fillRect/>
          </a:stretch>
        </p:blipFill>
        <p:spPr>
          <a:xfrm>
            <a:off x="9733208" y="229444"/>
            <a:ext cx="2077809" cy="691181"/>
          </a:xfrm>
          <a:prstGeom prst="rect">
            <a:avLst/>
          </a:prstGeom>
        </p:spPr>
      </p:pic>
      <p:pic>
        <p:nvPicPr>
          <p:cNvPr id="16" name="Picture 15">
            <a:extLst>
              <a:ext uri="{FF2B5EF4-FFF2-40B4-BE49-F238E27FC236}">
                <a16:creationId xmlns:a16="http://schemas.microsoft.com/office/drawing/2014/main" id="{31B11C6B-FD38-4AAF-BC43-AC1E974329CF}"/>
              </a:ext>
            </a:extLst>
          </p:cNvPr>
          <p:cNvPicPr>
            <a:picLocks noChangeAspect="1"/>
          </p:cNvPicPr>
          <p:nvPr/>
        </p:nvPicPr>
        <p:blipFill>
          <a:blip r:embed="rId9"/>
          <a:stretch>
            <a:fillRect/>
          </a:stretch>
        </p:blipFill>
        <p:spPr>
          <a:xfrm>
            <a:off x="9311080" y="892764"/>
            <a:ext cx="2077810" cy="803741"/>
          </a:xfrm>
          <a:prstGeom prst="rect">
            <a:avLst/>
          </a:prstGeom>
        </p:spPr>
      </p:pic>
      <p:pic>
        <p:nvPicPr>
          <p:cNvPr id="17" name="Picture 4" descr="UNSW Estate Management - UNSW Sydney">
            <a:extLst>
              <a:ext uri="{FF2B5EF4-FFF2-40B4-BE49-F238E27FC236}">
                <a16:creationId xmlns:a16="http://schemas.microsoft.com/office/drawing/2014/main" id="{49782DF9-F954-4EA7-A5DE-4C1CEE73F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4468" y="928726"/>
            <a:ext cx="1875396" cy="80374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89347B7-8384-4EFF-BFD8-2371ED81486B}"/>
              </a:ext>
            </a:extLst>
          </p:cNvPr>
          <p:cNvSpPr txBox="1">
            <a:spLocks/>
          </p:cNvSpPr>
          <p:nvPr/>
        </p:nvSpPr>
        <p:spPr>
          <a:xfrm>
            <a:off x="277120" y="414300"/>
            <a:ext cx="2442740" cy="63764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HK" sz="4800" dirty="0"/>
              <a:t>Summary</a:t>
            </a:r>
          </a:p>
        </p:txBody>
      </p:sp>
      <p:sp>
        <p:nvSpPr>
          <p:cNvPr id="14" name="Content Placeholder 2">
            <a:extLst>
              <a:ext uri="{FF2B5EF4-FFF2-40B4-BE49-F238E27FC236}">
                <a16:creationId xmlns:a16="http://schemas.microsoft.com/office/drawing/2014/main" id="{17EFEED7-4A2E-431E-A480-99FC68CE7264}"/>
              </a:ext>
            </a:extLst>
          </p:cNvPr>
          <p:cNvSpPr txBox="1">
            <a:spLocks/>
          </p:cNvSpPr>
          <p:nvPr/>
        </p:nvSpPr>
        <p:spPr>
          <a:xfrm>
            <a:off x="277120" y="2339392"/>
            <a:ext cx="6160072" cy="3693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10000"/>
              </a:lnSpc>
              <a:buFont typeface="Arial" panose="020B0604020202020204" pitchFamily="34" charset="0"/>
              <a:buChar char="•"/>
            </a:pPr>
            <a:r>
              <a:rPr lang="en-HK" sz="1800" dirty="0">
                <a:solidFill>
                  <a:schemeClr val="tx1"/>
                </a:solidFill>
              </a:rPr>
              <a:t>Presence of a canyon allows for </a:t>
            </a:r>
            <a:r>
              <a:rPr lang="en-HK" sz="1800" b="1" dirty="0">
                <a:solidFill>
                  <a:schemeClr val="tx1"/>
                </a:solidFill>
              </a:rPr>
              <a:t>intrinsically episodic </a:t>
            </a:r>
            <a:r>
              <a:rPr lang="en-HK" sz="1800" dirty="0">
                <a:solidFill>
                  <a:schemeClr val="tx1"/>
                </a:solidFill>
              </a:rPr>
              <a:t>intrusions of CDW </a:t>
            </a:r>
          </a:p>
          <a:p>
            <a:pPr>
              <a:lnSpc>
                <a:spcPct val="110000"/>
              </a:lnSpc>
            </a:pPr>
            <a:endParaRPr lang="en-HK" sz="1100" dirty="0">
              <a:solidFill>
                <a:schemeClr val="tx1"/>
              </a:solidFill>
            </a:endParaRPr>
          </a:p>
          <a:p>
            <a:pPr marL="342900" indent="-342900">
              <a:buFont typeface="Arial" panose="020B0604020202020204" pitchFamily="34" charset="0"/>
              <a:buChar char="•"/>
            </a:pPr>
            <a:r>
              <a:rPr lang="en-US" sz="1800" dirty="0">
                <a:solidFill>
                  <a:schemeClr val="tx1"/>
                </a:solidFill>
              </a:rPr>
              <a:t>Low-order model shows that ASC has oscillatory </a:t>
            </a:r>
            <a:r>
              <a:rPr lang="en-US" sz="1800" dirty="0" err="1">
                <a:solidFill>
                  <a:schemeClr val="tx1"/>
                </a:solidFill>
              </a:rPr>
              <a:t>behaviour</a:t>
            </a:r>
            <a:endParaRPr lang="en-US" sz="1800" dirty="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b="1" dirty="0">
                <a:solidFill>
                  <a:srgbClr val="6AB7B9"/>
                </a:solidFill>
              </a:rPr>
              <a:t>Intrinsically oscillatory ASC in East Antarctica governs variability of CDW intrusions via canyons</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Next steps</a:t>
            </a:r>
          </a:p>
          <a:p>
            <a:pPr marL="800100" lvl="1" indent="-342900">
              <a:buFont typeface="Arial" panose="020B0604020202020204" pitchFamily="34" charset="0"/>
              <a:buChar char="•"/>
            </a:pPr>
            <a:r>
              <a:rPr lang="en-US" sz="1600" dirty="0">
                <a:solidFill>
                  <a:schemeClr val="tx1"/>
                </a:solidFill>
              </a:rPr>
              <a:t>Understand mechanisms driving this oscillatory ASC</a:t>
            </a:r>
            <a:endParaRPr lang="en-HK" sz="1600" dirty="0">
              <a:solidFill>
                <a:schemeClr val="tx1"/>
              </a:solidFill>
            </a:endParaRPr>
          </a:p>
          <a:p>
            <a:pPr lvl="1"/>
            <a:endParaRPr lang="en-US" sz="1100" dirty="0">
              <a:solidFill>
                <a:schemeClr val="tx1"/>
              </a:solidFill>
            </a:endParaRPr>
          </a:p>
        </p:txBody>
      </p:sp>
      <p:sp>
        <p:nvSpPr>
          <p:cNvPr id="18" name="TextBox 17">
            <a:extLst>
              <a:ext uri="{FF2B5EF4-FFF2-40B4-BE49-F238E27FC236}">
                <a16:creationId xmlns:a16="http://schemas.microsoft.com/office/drawing/2014/main" id="{2A5B2587-53C8-4E41-95AD-19C6E3A37B3C}"/>
              </a:ext>
            </a:extLst>
          </p:cNvPr>
          <p:cNvSpPr txBox="1"/>
          <p:nvPr/>
        </p:nvSpPr>
        <p:spPr>
          <a:xfrm>
            <a:off x="7467597" y="5865342"/>
            <a:ext cx="4531287" cy="369332"/>
          </a:xfrm>
          <a:prstGeom prst="rect">
            <a:avLst/>
          </a:prstGeom>
          <a:noFill/>
        </p:spPr>
        <p:txBody>
          <a:bodyPr wrap="square">
            <a:spAutoFit/>
          </a:bodyPr>
          <a:lstStyle/>
          <a:p>
            <a:r>
              <a:rPr lang="en-HK" sz="1800" dirty="0"/>
              <a:t>Speed in CDW layer on the continental shelf </a:t>
            </a:r>
            <a:endParaRPr lang="en-HK" dirty="0"/>
          </a:p>
        </p:txBody>
      </p:sp>
      <p:sp>
        <p:nvSpPr>
          <p:cNvPr id="20" name="TextBox 19">
            <a:extLst>
              <a:ext uri="{FF2B5EF4-FFF2-40B4-BE49-F238E27FC236}">
                <a16:creationId xmlns:a16="http://schemas.microsoft.com/office/drawing/2014/main" id="{BA8059F1-5102-4D76-8221-9D24C7566BF4}"/>
              </a:ext>
            </a:extLst>
          </p:cNvPr>
          <p:cNvSpPr txBox="1"/>
          <p:nvPr/>
        </p:nvSpPr>
        <p:spPr>
          <a:xfrm>
            <a:off x="6656091" y="3880190"/>
            <a:ext cx="1573223" cy="369332"/>
          </a:xfrm>
          <a:prstGeom prst="rect">
            <a:avLst/>
          </a:prstGeom>
          <a:noFill/>
        </p:spPr>
        <p:txBody>
          <a:bodyPr wrap="square" rtlCol="0">
            <a:spAutoFit/>
          </a:bodyPr>
          <a:lstStyle/>
          <a:p>
            <a:pPr algn="ctr"/>
            <a:r>
              <a:rPr lang="en-HK" b="1" dirty="0">
                <a:solidFill>
                  <a:srgbClr val="C00000"/>
                </a:solidFill>
              </a:rPr>
              <a:t>ASC</a:t>
            </a:r>
          </a:p>
        </p:txBody>
      </p:sp>
      <p:sp>
        <p:nvSpPr>
          <p:cNvPr id="3" name="Rectangle 2">
            <a:extLst>
              <a:ext uri="{FF2B5EF4-FFF2-40B4-BE49-F238E27FC236}">
                <a16:creationId xmlns:a16="http://schemas.microsoft.com/office/drawing/2014/main" id="{93A54279-EA52-4CEC-B23A-A68FF872B553}"/>
              </a:ext>
            </a:extLst>
          </p:cNvPr>
          <p:cNvSpPr/>
          <p:nvPr/>
        </p:nvSpPr>
        <p:spPr>
          <a:xfrm>
            <a:off x="326036" y="1255758"/>
            <a:ext cx="6298064" cy="803741"/>
          </a:xfrm>
          <a:prstGeom prst="rect">
            <a:avLst/>
          </a:prstGeom>
          <a:solidFill>
            <a:srgbClr val="95D8DE"/>
          </a:solidFill>
          <a:ln>
            <a:solidFill>
              <a:srgbClr val="9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600"/>
          </a:p>
        </p:txBody>
      </p:sp>
      <p:sp>
        <p:nvSpPr>
          <p:cNvPr id="8" name="TextBox 7">
            <a:extLst>
              <a:ext uri="{FF2B5EF4-FFF2-40B4-BE49-F238E27FC236}">
                <a16:creationId xmlns:a16="http://schemas.microsoft.com/office/drawing/2014/main" id="{A4C04D46-FC47-EEB2-CF1E-1E5B95865EF4}"/>
              </a:ext>
            </a:extLst>
          </p:cNvPr>
          <p:cNvSpPr txBox="1"/>
          <p:nvPr/>
        </p:nvSpPr>
        <p:spPr>
          <a:xfrm>
            <a:off x="326036" y="1292000"/>
            <a:ext cx="6148549"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How is the cross-slope transport of warm water affected by canyons in East Antarctica?</a:t>
            </a:r>
          </a:p>
          <a:p>
            <a:endParaRPr lang="en-US" sz="2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CBCC9D9-2341-3E76-A50B-470390865B7D}"/>
              </a:ext>
            </a:extLst>
          </p:cNvPr>
          <p:cNvSpPr txBox="1"/>
          <p:nvPr/>
        </p:nvSpPr>
        <p:spPr>
          <a:xfrm>
            <a:off x="10106581" y="4249522"/>
            <a:ext cx="459756" cy="369332"/>
          </a:xfrm>
          <a:prstGeom prst="rect">
            <a:avLst/>
          </a:prstGeom>
          <a:noFill/>
          <a:ln>
            <a:noFill/>
          </a:ln>
        </p:spPr>
        <p:txBody>
          <a:bodyPr wrap="square" rtlCol="0">
            <a:spAutoFit/>
          </a:bodyPr>
          <a:lstStyle/>
          <a:p>
            <a:pPr algn="ctr"/>
            <a:r>
              <a:rPr lang="en-HK" b="1" dirty="0">
                <a:solidFill>
                  <a:srgbClr val="0070C0"/>
                </a:solidFill>
              </a:rPr>
              <a:t>S</a:t>
            </a:r>
          </a:p>
        </p:txBody>
      </p:sp>
      <p:sp>
        <p:nvSpPr>
          <p:cNvPr id="19" name="TextBox 18">
            <a:extLst>
              <a:ext uri="{FF2B5EF4-FFF2-40B4-BE49-F238E27FC236}">
                <a16:creationId xmlns:a16="http://schemas.microsoft.com/office/drawing/2014/main" id="{28566B09-A1B0-AC55-66D1-BDA576CCF1B5}"/>
              </a:ext>
            </a:extLst>
          </p:cNvPr>
          <p:cNvSpPr txBox="1"/>
          <p:nvPr/>
        </p:nvSpPr>
        <p:spPr>
          <a:xfrm>
            <a:off x="9577036" y="4639386"/>
            <a:ext cx="411491" cy="369332"/>
          </a:xfrm>
          <a:prstGeom prst="rect">
            <a:avLst/>
          </a:prstGeom>
          <a:noFill/>
        </p:spPr>
        <p:txBody>
          <a:bodyPr wrap="square" rtlCol="0">
            <a:spAutoFit/>
          </a:bodyPr>
          <a:lstStyle/>
          <a:p>
            <a:pPr algn="ctr"/>
            <a:r>
              <a:rPr lang="en-HK" b="1" dirty="0">
                <a:solidFill>
                  <a:srgbClr val="0070C0"/>
                </a:solidFill>
              </a:rPr>
              <a:t>N</a:t>
            </a:r>
          </a:p>
        </p:txBody>
      </p:sp>
      <p:cxnSp>
        <p:nvCxnSpPr>
          <p:cNvPr id="23" name="Straight Arrow Connector 22">
            <a:extLst>
              <a:ext uri="{FF2B5EF4-FFF2-40B4-BE49-F238E27FC236}">
                <a16:creationId xmlns:a16="http://schemas.microsoft.com/office/drawing/2014/main" id="{8E5A65F4-6093-BCF9-B052-E2E45B0F3E7E}"/>
              </a:ext>
            </a:extLst>
          </p:cNvPr>
          <p:cNvCxnSpPr>
            <a:cxnSpLocks/>
          </p:cNvCxnSpPr>
          <p:nvPr/>
        </p:nvCxnSpPr>
        <p:spPr>
          <a:xfrm flipV="1">
            <a:off x="9901879" y="4458685"/>
            <a:ext cx="339615" cy="359312"/>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1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10"/>
                </p:tgtEl>
              </p:cMediaNode>
            </p:video>
          </p:childTnLst>
        </p:cTn>
      </p:par>
    </p:tnLst>
    <p:bldLst>
      <p:bldP spid="7"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972286-C595-ACA5-8145-74B478CED629}"/>
              </a:ext>
            </a:extLst>
          </p:cNvPr>
          <p:cNvSpPr>
            <a:spLocks noGrp="1"/>
          </p:cNvSpPr>
          <p:nvPr>
            <p:ph type="title"/>
          </p:nvPr>
        </p:nvSpPr>
        <p:spPr/>
        <p:txBody>
          <a:bodyPr/>
          <a:lstStyle/>
          <a:p>
            <a:r>
              <a:rPr lang="en-HK" dirty="0"/>
              <a:t>References</a:t>
            </a:r>
          </a:p>
        </p:txBody>
      </p:sp>
      <p:sp>
        <p:nvSpPr>
          <p:cNvPr id="6" name="Content Placeholder 5">
            <a:extLst>
              <a:ext uri="{FF2B5EF4-FFF2-40B4-BE49-F238E27FC236}">
                <a16:creationId xmlns:a16="http://schemas.microsoft.com/office/drawing/2014/main" id="{4F5C3579-158C-BC0B-7C38-E7C6575FEEEC}"/>
              </a:ext>
            </a:extLst>
          </p:cNvPr>
          <p:cNvSpPr>
            <a:spLocks noGrp="1"/>
          </p:cNvSpPr>
          <p:nvPr>
            <p:ph idx="1"/>
          </p:nvPr>
        </p:nvSpPr>
        <p:spPr>
          <a:xfrm>
            <a:off x="838200" y="1491796"/>
            <a:ext cx="10515600" cy="4351338"/>
          </a:xfrm>
        </p:spPr>
        <p:txBody>
          <a:bodyPr>
            <a:noAutofit/>
          </a:bodyPr>
          <a:lstStyle/>
          <a:p>
            <a:pPr marL="0" indent="0">
              <a:lnSpc>
                <a:spcPct val="100000"/>
              </a:lnSpc>
              <a:buNone/>
            </a:pPr>
            <a:r>
              <a:rPr lang="en-US" sz="1600" b="0" i="0" dirty="0">
                <a:effectLst/>
              </a:rPr>
              <a:t>Daae, K., </a:t>
            </a:r>
            <a:r>
              <a:rPr lang="en-US" sz="1600" b="0" i="0" dirty="0" err="1">
                <a:effectLst/>
              </a:rPr>
              <a:t>Hattermann</a:t>
            </a:r>
            <a:r>
              <a:rPr lang="en-US" sz="1600" b="0" i="0" dirty="0">
                <a:effectLst/>
              </a:rPr>
              <a:t>, T., </a:t>
            </a:r>
            <a:r>
              <a:rPr lang="en-US" sz="1600" b="0" i="0" dirty="0" err="1">
                <a:effectLst/>
              </a:rPr>
              <a:t>Darelius</a:t>
            </a:r>
            <a:r>
              <a:rPr lang="en-US" sz="1600" b="0" i="0" dirty="0">
                <a:effectLst/>
              </a:rPr>
              <a:t>, E., and Fer, I. (2017). On the effect of topography and wind</a:t>
            </a:r>
            <a:br>
              <a:rPr lang="en-US" sz="1600" dirty="0"/>
            </a:br>
            <a:r>
              <a:rPr lang="en-US" sz="1600" b="0" i="0" dirty="0">
                <a:effectLst/>
              </a:rPr>
              <a:t>on warm water inflow—An idealized study of the southern Weddell Sea continental shelf system.</a:t>
            </a:r>
            <a:br>
              <a:rPr lang="en-US" sz="1600" dirty="0"/>
            </a:br>
            <a:r>
              <a:rPr lang="en-US" sz="1600" b="0" i="0" dirty="0">
                <a:effectLst/>
              </a:rPr>
              <a:t>Journal of Geophysical Research: Oceans, 122(3):2622–2641</a:t>
            </a:r>
          </a:p>
          <a:p>
            <a:pPr marL="0" indent="0">
              <a:lnSpc>
                <a:spcPct val="100000"/>
              </a:lnSpc>
              <a:buNone/>
            </a:pPr>
            <a:r>
              <a:rPr lang="en-US" sz="1600" b="0" i="0" dirty="0">
                <a:effectLst/>
              </a:rPr>
              <a:t>Hallberg, R. (2013). Using a resolution function to regulate parameterizations of oceanic mesoscale</a:t>
            </a:r>
            <a:br>
              <a:rPr lang="en-US" sz="1600" dirty="0"/>
            </a:br>
            <a:r>
              <a:rPr lang="en-US" sz="1600" b="0" i="0" dirty="0">
                <a:effectLst/>
              </a:rPr>
              <a:t>eddy effects. Ocean Modelling, 72:92–103</a:t>
            </a:r>
            <a:endParaRPr lang="en-HK" sz="1600" dirty="0"/>
          </a:p>
          <a:p>
            <a:pPr marL="0" indent="0">
              <a:buNone/>
            </a:pPr>
            <a:r>
              <a:rPr lang="en-US" sz="1600" dirty="0"/>
              <a:t>H</a:t>
            </a:r>
            <a:r>
              <a:rPr lang="en-HK" sz="1600" b="0" i="0" dirty="0" err="1">
                <a:effectLst/>
              </a:rPr>
              <a:t>erraiz-Borreguero</a:t>
            </a:r>
            <a:r>
              <a:rPr lang="en-HK" sz="1600" b="0" i="0" dirty="0">
                <a:effectLst/>
              </a:rPr>
              <a:t>, L., Church, J. A., Allison, I., Peña-Molino, B., Coleman, R., Tomczak, M., and</a:t>
            </a:r>
            <a:br>
              <a:rPr lang="en-HK" sz="1600" dirty="0"/>
            </a:br>
            <a:r>
              <a:rPr lang="en-HK" sz="1600" b="0" i="0" dirty="0">
                <a:effectLst/>
              </a:rPr>
              <a:t>Craven, M. (2016). Basal melt, seasonal water mass transformation, ocean current variability,</a:t>
            </a:r>
            <a:br>
              <a:rPr lang="en-HK" sz="1600" dirty="0"/>
            </a:br>
            <a:r>
              <a:rPr lang="en-HK" sz="1600" b="0" i="0" dirty="0">
                <a:effectLst/>
              </a:rPr>
              <a:t>and deep convection processes along the Amery Ice Shelf calving front, East Antarctica. Journal</a:t>
            </a:r>
            <a:br>
              <a:rPr lang="en-HK" sz="1600" dirty="0"/>
            </a:br>
            <a:r>
              <a:rPr lang="en-HK" sz="1600" b="0" i="0" dirty="0">
                <a:effectLst/>
              </a:rPr>
              <a:t>of Geophysical Research: Oceans, 121(7):4946–4965.</a:t>
            </a:r>
          </a:p>
          <a:p>
            <a:pPr marL="0" indent="0">
              <a:buNone/>
            </a:pPr>
            <a:r>
              <a:rPr lang="en-US" sz="1600" b="0" i="0" dirty="0" err="1">
                <a:effectLst/>
              </a:rPr>
              <a:t>Huneke</a:t>
            </a:r>
            <a:r>
              <a:rPr lang="en-US" sz="1600" b="0" i="0" dirty="0">
                <a:effectLst/>
              </a:rPr>
              <a:t>, W. G., Morrison, A. K., and Hogg, A. M. (2022). Spatial and </a:t>
            </a:r>
            <a:r>
              <a:rPr lang="en-US" sz="1600" b="0" i="0" dirty="0" err="1">
                <a:effectLst/>
              </a:rPr>
              <a:t>Subannual</a:t>
            </a:r>
            <a:r>
              <a:rPr lang="en-US" sz="1600" b="0" i="0" dirty="0">
                <a:effectLst/>
              </a:rPr>
              <a:t> Variability of the</a:t>
            </a:r>
            <a:br>
              <a:rPr lang="en-US" sz="1600" dirty="0"/>
            </a:br>
            <a:r>
              <a:rPr lang="en-US" sz="1600" b="0" i="0" dirty="0">
                <a:effectLst/>
              </a:rPr>
              <a:t>Antarctic Slope Current in an Eddying Ocean–Sea Ice Model. Journal of Physical Oceanography,</a:t>
            </a:r>
            <a:br>
              <a:rPr lang="en-US" sz="1600" dirty="0"/>
            </a:br>
            <a:r>
              <a:rPr lang="en-US" sz="1600" b="0" i="0" dirty="0">
                <a:effectLst/>
              </a:rPr>
              <a:t>52(3):347–361</a:t>
            </a:r>
          </a:p>
          <a:p>
            <a:pPr marL="0" indent="0">
              <a:buNone/>
            </a:pPr>
            <a:r>
              <a:rPr lang="en-US" sz="1600" b="0" i="0" dirty="0">
                <a:effectLst/>
              </a:rPr>
              <a:t>Morrison, A. K., Hogg, A. M., England, M. H., and Spence, P. (2020). Warm Circumpolar Deep</a:t>
            </a:r>
            <a:br>
              <a:rPr lang="en-US" sz="1600" dirty="0"/>
            </a:br>
            <a:r>
              <a:rPr lang="en-US" sz="1600" b="0" i="0" dirty="0">
                <a:effectLst/>
              </a:rPr>
              <a:t>Water transport toward Antarctica driven by local dense water export in canyons. Science</a:t>
            </a:r>
            <a:br>
              <a:rPr lang="en-US" sz="1600" dirty="0"/>
            </a:br>
            <a:r>
              <a:rPr lang="en-US" sz="1600" b="0" i="0" dirty="0">
                <a:effectLst/>
              </a:rPr>
              <a:t>Advances, 6(18).</a:t>
            </a:r>
            <a:endParaRPr lang="en-HK" sz="1600" dirty="0"/>
          </a:p>
          <a:p>
            <a:pPr marL="0" indent="0">
              <a:buNone/>
            </a:pPr>
            <a:r>
              <a:rPr lang="en-US" sz="1600" b="0" i="0" dirty="0">
                <a:effectLst/>
              </a:rPr>
              <a:t>Thompson, A. F., Stewart, A. L., Spence, P., and Heywood, K. J. (2018). The Antarctic Slope</a:t>
            </a:r>
            <a:br>
              <a:rPr lang="en-US" sz="1600" dirty="0"/>
            </a:br>
            <a:r>
              <a:rPr lang="en-US" sz="1600" b="0" i="0" dirty="0">
                <a:effectLst/>
              </a:rPr>
              <a:t>Current in a Changing Climate. Reviews of Geophysics, 56(4):741–770.</a:t>
            </a:r>
            <a:endParaRPr lang="en-US" sz="1600" dirty="0"/>
          </a:p>
          <a:p>
            <a:pPr marL="0" indent="0">
              <a:buNone/>
            </a:pPr>
            <a:endParaRPr lang="en-HK" sz="1600" dirty="0"/>
          </a:p>
        </p:txBody>
      </p:sp>
      <p:sp>
        <p:nvSpPr>
          <p:cNvPr id="4" name="Slide Number Placeholder 3">
            <a:extLst>
              <a:ext uri="{FF2B5EF4-FFF2-40B4-BE49-F238E27FC236}">
                <a16:creationId xmlns:a16="http://schemas.microsoft.com/office/drawing/2014/main" id="{BD2F22B2-F96A-A3DA-278E-0359304C8D44}"/>
              </a:ext>
            </a:extLst>
          </p:cNvPr>
          <p:cNvSpPr>
            <a:spLocks noGrp="1"/>
          </p:cNvSpPr>
          <p:nvPr>
            <p:ph type="sldNum" sz="quarter" idx="12"/>
          </p:nvPr>
        </p:nvSpPr>
        <p:spPr/>
        <p:txBody>
          <a:bodyPr/>
          <a:lstStyle/>
          <a:p>
            <a:r>
              <a:rPr lang="en-HK"/>
              <a:t>Slide </a:t>
            </a:r>
            <a:fld id="{2C3AFA1F-E0BB-4672-A8C1-68ED594F50EC}" type="slidenum">
              <a:rPr lang="en-HK" smtClean="0"/>
              <a:pPr/>
              <a:t>9</a:t>
            </a:fld>
            <a:endParaRPr lang="en-HK" dirty="0"/>
          </a:p>
        </p:txBody>
      </p:sp>
    </p:spTree>
    <p:extLst>
      <p:ext uri="{BB962C8B-B14F-4D97-AF65-F5344CB8AC3E}">
        <p14:creationId xmlns:p14="http://schemas.microsoft.com/office/powerpoint/2010/main" val="251406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0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7BB3D3-A0E6-48EE-AA2B-C0AC0257F194}">
  <we:reference id="a3b40b4f-8edf-490e-9df1-7e66f93912bf" version="1.1.0.0" store="EXCatalog" storeType="EXCatalog"/>
  <we:alternateReferences>
    <we:reference id="WA104380526" version="1.1.0.0" store="en-AU"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1CCAF44C6A2498A7E2ECEBA19D9D6" ma:contentTypeVersion="11" ma:contentTypeDescription="Create a new document." ma:contentTypeScope="" ma:versionID="1c7ab3a0ad305295186d12d1d677965b">
  <xsd:schema xmlns:xsd="http://www.w3.org/2001/XMLSchema" xmlns:xs="http://www.w3.org/2001/XMLSchema" xmlns:p="http://schemas.microsoft.com/office/2006/metadata/properties" xmlns:ns3="7d0006a3-b2dc-4546-9ce4-120f153898af" targetNamespace="http://schemas.microsoft.com/office/2006/metadata/properties" ma:root="true" ma:fieldsID="1d3c5198ea164517149fbe789cf3b349" ns3:_="">
    <xsd:import namespace="7d0006a3-b2dc-4546-9ce4-120f153898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006a3-b2dc-4546-9ce4-120f153898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279C60-A646-49FA-A05F-8988BE0A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006a3-b2dc-4546-9ce4-120f15389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F4412-1B4C-4D63-9CB6-181661D9DFFD}">
  <ds:schemaRefs>
    <ds:schemaRef ds:uri="http://purl.org/dc/elements/1.1/"/>
    <ds:schemaRef ds:uri="http://schemas.microsoft.com/office/2006/documentManagement/types"/>
    <ds:schemaRef ds:uri="http://schemas.microsoft.com/office/2006/metadata/properties"/>
    <ds:schemaRef ds:uri="7d0006a3-b2dc-4546-9ce4-120f153898af"/>
    <ds:schemaRef ds:uri="http://purl.org/dc/dcmitype/"/>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72BDF39-B782-4E67-83E3-9A4966F15B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MathsMeeting22-10-04 (1)</Template>
  <TotalTime>1149</TotalTime>
  <Words>1334</Words>
  <Application>Microsoft Office PowerPoint</Application>
  <PresentationFormat>Widescreen</PresentationFormat>
  <Paragraphs>195</Paragraphs>
  <Slides>15</Slides>
  <Notes>13</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Slack-Lato</vt:lpstr>
      <vt:lpstr>Arial</vt:lpstr>
      <vt:lpstr>Calibri</vt:lpstr>
      <vt:lpstr>Calibri Light</vt:lpstr>
      <vt:lpstr>Cambria Math</vt:lpstr>
      <vt:lpstr>Wingdings</vt:lpstr>
      <vt:lpstr>Office Theme</vt:lpstr>
      <vt:lpstr>1_Office Theme</vt:lpstr>
      <vt:lpstr>Episodic Intrusions of Circumpolar Deep Water via Canyons:  An Idealised Study of the Antarctic Slope Current using MOM6</vt:lpstr>
      <vt:lpstr>PowerPoint Presentation</vt:lpstr>
      <vt:lpstr>Model Setup + Reference Simulation </vt:lpstr>
      <vt:lpstr>But - CDW transport is super episodic!</vt:lpstr>
      <vt:lpstr>Intrinsic ASC variability</vt:lpstr>
      <vt:lpstr>Why does the system not equilibrate to a constant ASC?</vt:lpstr>
      <vt:lpstr>Why does the system not equilibrate to a constant ASC?</vt:lpstr>
      <vt:lpstr>PowerPoint Presentation</vt:lpstr>
      <vt:lpstr>References</vt:lpstr>
      <vt:lpstr>Time series of meridional transport (V) in CDW layer</vt:lpstr>
      <vt:lpstr>Probability density function of meridional transport (V)</vt:lpstr>
      <vt:lpstr>PowerPoint Presentation</vt:lpstr>
      <vt:lpstr>Nakayama et al. (2021)</vt:lpstr>
      <vt:lpstr>Period of oscillatory solution</vt:lpstr>
      <vt:lpstr>Low-Order Model of ASC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the Antarctic Slope Current (ASC) in Four Layers or Less</dc:title>
  <dc:creator>Ellie Ong</dc:creator>
  <cp:lastModifiedBy>Ellie Ong</cp:lastModifiedBy>
  <cp:revision>2</cp:revision>
  <dcterms:created xsi:type="dcterms:W3CDTF">2022-10-12T02:36:41Z</dcterms:created>
  <dcterms:modified xsi:type="dcterms:W3CDTF">2022-11-01T04:55:05Z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0x0101007E81CCAF44C6A2498A7E2ECEBA19D9D6</vt:lpwstr>
  </property>
</Properties>
</file>